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92" autoAdjust="0"/>
    <p:restoredTop sz="94660"/>
  </p:normalViewPr>
  <p:slideViewPr>
    <p:cSldViewPr snapToGrid="0">
      <p:cViewPr>
        <p:scale>
          <a:sx n="74" d="100"/>
          <a:sy n="74" d="100"/>
        </p:scale>
        <p:origin x="200" y="9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00075-3EA4-C3AA-92A7-3B016D965D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03D29CE-D4A5-8BDE-78E0-085AAA6D67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2D9395D-3F6D-FE5E-AF63-C6E830812424}"/>
              </a:ext>
            </a:extLst>
          </p:cNvPr>
          <p:cNvSpPr>
            <a:spLocks noGrp="1"/>
          </p:cNvSpPr>
          <p:nvPr>
            <p:ph type="dt" sz="half" idx="10"/>
          </p:nvPr>
        </p:nvSpPr>
        <p:spPr/>
        <p:txBody>
          <a:bodyPr/>
          <a:lstStyle/>
          <a:p>
            <a:fld id="{70F7D3DE-B044-433B-A948-5C3EBB566E42}" type="datetimeFigureOut">
              <a:rPr lang="en-IN" smtClean="0"/>
              <a:t>07-11-2023</a:t>
            </a:fld>
            <a:endParaRPr lang="en-IN"/>
          </a:p>
        </p:txBody>
      </p:sp>
      <p:sp>
        <p:nvSpPr>
          <p:cNvPr id="5" name="Footer Placeholder 4">
            <a:extLst>
              <a:ext uri="{FF2B5EF4-FFF2-40B4-BE49-F238E27FC236}">
                <a16:creationId xmlns:a16="http://schemas.microsoft.com/office/drawing/2014/main" id="{9F53E663-E6E3-628E-AD4D-BCD9A40B7D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5E7506-DE66-457B-457A-1094BF7F2098}"/>
              </a:ext>
            </a:extLst>
          </p:cNvPr>
          <p:cNvSpPr>
            <a:spLocks noGrp="1"/>
          </p:cNvSpPr>
          <p:nvPr>
            <p:ph type="sldNum" sz="quarter" idx="12"/>
          </p:nvPr>
        </p:nvSpPr>
        <p:spPr/>
        <p:txBody>
          <a:bodyPr/>
          <a:lstStyle/>
          <a:p>
            <a:fld id="{FF29F156-4C14-4E30-8783-99DEBA60DD7B}" type="slidenum">
              <a:rPr lang="en-IN" smtClean="0"/>
              <a:t>‹#›</a:t>
            </a:fld>
            <a:endParaRPr lang="en-IN"/>
          </a:p>
        </p:txBody>
      </p:sp>
    </p:spTree>
    <p:extLst>
      <p:ext uri="{BB962C8B-B14F-4D97-AF65-F5344CB8AC3E}">
        <p14:creationId xmlns:p14="http://schemas.microsoft.com/office/powerpoint/2010/main" val="804611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0E25E-259C-D0CC-0065-B1D8BC224C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9A8899-DDAE-DC9D-B76B-E8F2CAB58E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75697B-9934-0CEE-4EC4-58BE15D10D23}"/>
              </a:ext>
            </a:extLst>
          </p:cNvPr>
          <p:cNvSpPr>
            <a:spLocks noGrp="1"/>
          </p:cNvSpPr>
          <p:nvPr>
            <p:ph type="dt" sz="half" idx="10"/>
          </p:nvPr>
        </p:nvSpPr>
        <p:spPr/>
        <p:txBody>
          <a:bodyPr/>
          <a:lstStyle/>
          <a:p>
            <a:fld id="{70F7D3DE-B044-433B-A948-5C3EBB566E42}" type="datetimeFigureOut">
              <a:rPr lang="en-IN" smtClean="0"/>
              <a:t>07-11-2023</a:t>
            </a:fld>
            <a:endParaRPr lang="en-IN"/>
          </a:p>
        </p:txBody>
      </p:sp>
      <p:sp>
        <p:nvSpPr>
          <p:cNvPr id="5" name="Footer Placeholder 4">
            <a:extLst>
              <a:ext uri="{FF2B5EF4-FFF2-40B4-BE49-F238E27FC236}">
                <a16:creationId xmlns:a16="http://schemas.microsoft.com/office/drawing/2014/main" id="{6F7892A0-DC78-0842-1287-A41D447B62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1B1D1C-C8C4-789E-ACC2-ADE4DAB76304}"/>
              </a:ext>
            </a:extLst>
          </p:cNvPr>
          <p:cNvSpPr>
            <a:spLocks noGrp="1"/>
          </p:cNvSpPr>
          <p:nvPr>
            <p:ph type="sldNum" sz="quarter" idx="12"/>
          </p:nvPr>
        </p:nvSpPr>
        <p:spPr/>
        <p:txBody>
          <a:bodyPr/>
          <a:lstStyle/>
          <a:p>
            <a:fld id="{FF29F156-4C14-4E30-8783-99DEBA60DD7B}" type="slidenum">
              <a:rPr lang="en-IN" smtClean="0"/>
              <a:t>‹#›</a:t>
            </a:fld>
            <a:endParaRPr lang="en-IN"/>
          </a:p>
        </p:txBody>
      </p:sp>
    </p:spTree>
    <p:extLst>
      <p:ext uri="{BB962C8B-B14F-4D97-AF65-F5344CB8AC3E}">
        <p14:creationId xmlns:p14="http://schemas.microsoft.com/office/powerpoint/2010/main" val="3780555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D320CF-1275-EEBC-BE8D-C3A015E365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D8AC24-494A-9C07-2591-8FEA2762D1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005413-99BF-382A-E027-02C46DC90EF2}"/>
              </a:ext>
            </a:extLst>
          </p:cNvPr>
          <p:cNvSpPr>
            <a:spLocks noGrp="1"/>
          </p:cNvSpPr>
          <p:nvPr>
            <p:ph type="dt" sz="half" idx="10"/>
          </p:nvPr>
        </p:nvSpPr>
        <p:spPr/>
        <p:txBody>
          <a:bodyPr/>
          <a:lstStyle/>
          <a:p>
            <a:fld id="{70F7D3DE-B044-433B-A948-5C3EBB566E42}" type="datetimeFigureOut">
              <a:rPr lang="en-IN" smtClean="0"/>
              <a:t>07-11-2023</a:t>
            </a:fld>
            <a:endParaRPr lang="en-IN"/>
          </a:p>
        </p:txBody>
      </p:sp>
      <p:sp>
        <p:nvSpPr>
          <p:cNvPr id="5" name="Footer Placeholder 4">
            <a:extLst>
              <a:ext uri="{FF2B5EF4-FFF2-40B4-BE49-F238E27FC236}">
                <a16:creationId xmlns:a16="http://schemas.microsoft.com/office/drawing/2014/main" id="{76820F2E-74A7-031D-C62F-1B7A461288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C3F115-5301-554E-5098-F762BF66C529}"/>
              </a:ext>
            </a:extLst>
          </p:cNvPr>
          <p:cNvSpPr>
            <a:spLocks noGrp="1"/>
          </p:cNvSpPr>
          <p:nvPr>
            <p:ph type="sldNum" sz="quarter" idx="12"/>
          </p:nvPr>
        </p:nvSpPr>
        <p:spPr/>
        <p:txBody>
          <a:bodyPr/>
          <a:lstStyle/>
          <a:p>
            <a:fld id="{FF29F156-4C14-4E30-8783-99DEBA60DD7B}" type="slidenum">
              <a:rPr lang="en-IN" smtClean="0"/>
              <a:t>‹#›</a:t>
            </a:fld>
            <a:endParaRPr lang="en-IN"/>
          </a:p>
        </p:txBody>
      </p:sp>
    </p:spTree>
    <p:extLst>
      <p:ext uri="{BB962C8B-B14F-4D97-AF65-F5344CB8AC3E}">
        <p14:creationId xmlns:p14="http://schemas.microsoft.com/office/powerpoint/2010/main" val="1801850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00C84-B943-73B9-C402-C5640458DA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1790E7-72F9-3D7D-AD9C-DF67269A02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95F426-B347-5397-FF19-816E51C07F2C}"/>
              </a:ext>
            </a:extLst>
          </p:cNvPr>
          <p:cNvSpPr>
            <a:spLocks noGrp="1"/>
          </p:cNvSpPr>
          <p:nvPr>
            <p:ph type="dt" sz="half" idx="10"/>
          </p:nvPr>
        </p:nvSpPr>
        <p:spPr/>
        <p:txBody>
          <a:bodyPr/>
          <a:lstStyle/>
          <a:p>
            <a:fld id="{70F7D3DE-B044-433B-A948-5C3EBB566E42}" type="datetimeFigureOut">
              <a:rPr lang="en-IN" smtClean="0"/>
              <a:t>07-11-2023</a:t>
            </a:fld>
            <a:endParaRPr lang="en-IN"/>
          </a:p>
        </p:txBody>
      </p:sp>
      <p:sp>
        <p:nvSpPr>
          <p:cNvPr id="5" name="Footer Placeholder 4">
            <a:extLst>
              <a:ext uri="{FF2B5EF4-FFF2-40B4-BE49-F238E27FC236}">
                <a16:creationId xmlns:a16="http://schemas.microsoft.com/office/drawing/2014/main" id="{0068D6E5-60C1-8701-BBD7-CD907454D2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193374-06FC-305B-26A8-BF1B56DD3403}"/>
              </a:ext>
            </a:extLst>
          </p:cNvPr>
          <p:cNvSpPr>
            <a:spLocks noGrp="1"/>
          </p:cNvSpPr>
          <p:nvPr>
            <p:ph type="sldNum" sz="quarter" idx="12"/>
          </p:nvPr>
        </p:nvSpPr>
        <p:spPr/>
        <p:txBody>
          <a:bodyPr/>
          <a:lstStyle/>
          <a:p>
            <a:fld id="{FF29F156-4C14-4E30-8783-99DEBA60DD7B}" type="slidenum">
              <a:rPr lang="en-IN" smtClean="0"/>
              <a:t>‹#›</a:t>
            </a:fld>
            <a:endParaRPr lang="en-IN"/>
          </a:p>
        </p:txBody>
      </p:sp>
    </p:spTree>
    <p:extLst>
      <p:ext uri="{BB962C8B-B14F-4D97-AF65-F5344CB8AC3E}">
        <p14:creationId xmlns:p14="http://schemas.microsoft.com/office/powerpoint/2010/main" val="1932859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C10CD-5D4B-9ED0-F5DB-CA2DFCCE24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483F46C-0608-E015-8917-A846268A4C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6052C1-61D2-9C3F-F611-6A0272AE5D0E}"/>
              </a:ext>
            </a:extLst>
          </p:cNvPr>
          <p:cNvSpPr>
            <a:spLocks noGrp="1"/>
          </p:cNvSpPr>
          <p:nvPr>
            <p:ph type="dt" sz="half" idx="10"/>
          </p:nvPr>
        </p:nvSpPr>
        <p:spPr/>
        <p:txBody>
          <a:bodyPr/>
          <a:lstStyle/>
          <a:p>
            <a:fld id="{70F7D3DE-B044-433B-A948-5C3EBB566E42}" type="datetimeFigureOut">
              <a:rPr lang="en-IN" smtClean="0"/>
              <a:t>07-11-2023</a:t>
            </a:fld>
            <a:endParaRPr lang="en-IN"/>
          </a:p>
        </p:txBody>
      </p:sp>
      <p:sp>
        <p:nvSpPr>
          <p:cNvPr id="5" name="Footer Placeholder 4">
            <a:extLst>
              <a:ext uri="{FF2B5EF4-FFF2-40B4-BE49-F238E27FC236}">
                <a16:creationId xmlns:a16="http://schemas.microsoft.com/office/drawing/2014/main" id="{83A6B8A1-BB1C-F568-2203-B882E5ED94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12C1FE-1833-F4D8-D7BF-233694126080}"/>
              </a:ext>
            </a:extLst>
          </p:cNvPr>
          <p:cNvSpPr>
            <a:spLocks noGrp="1"/>
          </p:cNvSpPr>
          <p:nvPr>
            <p:ph type="sldNum" sz="quarter" idx="12"/>
          </p:nvPr>
        </p:nvSpPr>
        <p:spPr/>
        <p:txBody>
          <a:bodyPr/>
          <a:lstStyle/>
          <a:p>
            <a:fld id="{FF29F156-4C14-4E30-8783-99DEBA60DD7B}" type="slidenum">
              <a:rPr lang="en-IN" smtClean="0"/>
              <a:t>‹#›</a:t>
            </a:fld>
            <a:endParaRPr lang="en-IN"/>
          </a:p>
        </p:txBody>
      </p:sp>
    </p:spTree>
    <p:extLst>
      <p:ext uri="{BB962C8B-B14F-4D97-AF65-F5344CB8AC3E}">
        <p14:creationId xmlns:p14="http://schemas.microsoft.com/office/powerpoint/2010/main" val="2631900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44BB2-89C9-11C8-602D-13A8CC64CD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B5B990-3A19-5DCD-5123-A9859140D0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5DC7C10-44F8-257D-D33F-911CD4B39C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E12E0C1-047A-9187-DC79-C46AE231FDD3}"/>
              </a:ext>
            </a:extLst>
          </p:cNvPr>
          <p:cNvSpPr>
            <a:spLocks noGrp="1"/>
          </p:cNvSpPr>
          <p:nvPr>
            <p:ph type="dt" sz="half" idx="10"/>
          </p:nvPr>
        </p:nvSpPr>
        <p:spPr/>
        <p:txBody>
          <a:bodyPr/>
          <a:lstStyle/>
          <a:p>
            <a:fld id="{70F7D3DE-B044-433B-A948-5C3EBB566E42}" type="datetimeFigureOut">
              <a:rPr lang="en-IN" smtClean="0"/>
              <a:t>07-11-2023</a:t>
            </a:fld>
            <a:endParaRPr lang="en-IN"/>
          </a:p>
        </p:txBody>
      </p:sp>
      <p:sp>
        <p:nvSpPr>
          <p:cNvPr id="6" name="Footer Placeholder 5">
            <a:extLst>
              <a:ext uri="{FF2B5EF4-FFF2-40B4-BE49-F238E27FC236}">
                <a16:creationId xmlns:a16="http://schemas.microsoft.com/office/drawing/2014/main" id="{BE6C2E01-E08E-0735-2B8C-F358D886C9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37C42C-A71E-5F06-A8BD-308F06191FEF}"/>
              </a:ext>
            </a:extLst>
          </p:cNvPr>
          <p:cNvSpPr>
            <a:spLocks noGrp="1"/>
          </p:cNvSpPr>
          <p:nvPr>
            <p:ph type="sldNum" sz="quarter" idx="12"/>
          </p:nvPr>
        </p:nvSpPr>
        <p:spPr/>
        <p:txBody>
          <a:bodyPr/>
          <a:lstStyle/>
          <a:p>
            <a:fld id="{FF29F156-4C14-4E30-8783-99DEBA60DD7B}" type="slidenum">
              <a:rPr lang="en-IN" smtClean="0"/>
              <a:t>‹#›</a:t>
            </a:fld>
            <a:endParaRPr lang="en-IN"/>
          </a:p>
        </p:txBody>
      </p:sp>
    </p:spTree>
    <p:extLst>
      <p:ext uri="{BB962C8B-B14F-4D97-AF65-F5344CB8AC3E}">
        <p14:creationId xmlns:p14="http://schemas.microsoft.com/office/powerpoint/2010/main" val="654381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D55D3-5F11-83E3-1578-31E64F27C8B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89C5C1-9830-8408-41CA-A43AEA1F3D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16824D-1CA8-2AC0-9CBB-387BD832E8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F06501F-8FC1-237F-8034-FBC45FE2D4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1045DB-39D1-6D94-B8EB-6E223C2CFE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7753C40-9C0E-124B-81BF-CA7A8B55A171}"/>
              </a:ext>
            </a:extLst>
          </p:cNvPr>
          <p:cNvSpPr>
            <a:spLocks noGrp="1"/>
          </p:cNvSpPr>
          <p:nvPr>
            <p:ph type="dt" sz="half" idx="10"/>
          </p:nvPr>
        </p:nvSpPr>
        <p:spPr/>
        <p:txBody>
          <a:bodyPr/>
          <a:lstStyle/>
          <a:p>
            <a:fld id="{70F7D3DE-B044-433B-A948-5C3EBB566E42}" type="datetimeFigureOut">
              <a:rPr lang="en-IN" smtClean="0"/>
              <a:t>07-11-2023</a:t>
            </a:fld>
            <a:endParaRPr lang="en-IN"/>
          </a:p>
        </p:txBody>
      </p:sp>
      <p:sp>
        <p:nvSpPr>
          <p:cNvPr id="8" name="Footer Placeholder 7">
            <a:extLst>
              <a:ext uri="{FF2B5EF4-FFF2-40B4-BE49-F238E27FC236}">
                <a16:creationId xmlns:a16="http://schemas.microsoft.com/office/drawing/2014/main" id="{11C2E233-DBF0-D642-1785-47B17152FBD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6F19193-2FCF-2096-8FD8-CBE89710CC66}"/>
              </a:ext>
            </a:extLst>
          </p:cNvPr>
          <p:cNvSpPr>
            <a:spLocks noGrp="1"/>
          </p:cNvSpPr>
          <p:nvPr>
            <p:ph type="sldNum" sz="quarter" idx="12"/>
          </p:nvPr>
        </p:nvSpPr>
        <p:spPr/>
        <p:txBody>
          <a:bodyPr/>
          <a:lstStyle/>
          <a:p>
            <a:fld id="{FF29F156-4C14-4E30-8783-99DEBA60DD7B}" type="slidenum">
              <a:rPr lang="en-IN" smtClean="0"/>
              <a:t>‹#›</a:t>
            </a:fld>
            <a:endParaRPr lang="en-IN"/>
          </a:p>
        </p:txBody>
      </p:sp>
    </p:spTree>
    <p:extLst>
      <p:ext uri="{BB962C8B-B14F-4D97-AF65-F5344CB8AC3E}">
        <p14:creationId xmlns:p14="http://schemas.microsoft.com/office/powerpoint/2010/main" val="1828203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CAD99-83FE-8111-BB19-398866CB3B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444F2C1-82CE-7BEF-C30A-D7222065890E}"/>
              </a:ext>
            </a:extLst>
          </p:cNvPr>
          <p:cNvSpPr>
            <a:spLocks noGrp="1"/>
          </p:cNvSpPr>
          <p:nvPr>
            <p:ph type="dt" sz="half" idx="10"/>
          </p:nvPr>
        </p:nvSpPr>
        <p:spPr/>
        <p:txBody>
          <a:bodyPr/>
          <a:lstStyle/>
          <a:p>
            <a:fld id="{70F7D3DE-B044-433B-A948-5C3EBB566E42}" type="datetimeFigureOut">
              <a:rPr lang="en-IN" smtClean="0"/>
              <a:t>07-11-2023</a:t>
            </a:fld>
            <a:endParaRPr lang="en-IN"/>
          </a:p>
        </p:txBody>
      </p:sp>
      <p:sp>
        <p:nvSpPr>
          <p:cNvPr id="4" name="Footer Placeholder 3">
            <a:extLst>
              <a:ext uri="{FF2B5EF4-FFF2-40B4-BE49-F238E27FC236}">
                <a16:creationId xmlns:a16="http://schemas.microsoft.com/office/drawing/2014/main" id="{6859E24C-E065-85E6-B53B-93D73F1651F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2046329-8116-AEA1-FB9D-B73F9EDC2CBC}"/>
              </a:ext>
            </a:extLst>
          </p:cNvPr>
          <p:cNvSpPr>
            <a:spLocks noGrp="1"/>
          </p:cNvSpPr>
          <p:nvPr>
            <p:ph type="sldNum" sz="quarter" idx="12"/>
          </p:nvPr>
        </p:nvSpPr>
        <p:spPr/>
        <p:txBody>
          <a:bodyPr/>
          <a:lstStyle/>
          <a:p>
            <a:fld id="{FF29F156-4C14-4E30-8783-99DEBA60DD7B}" type="slidenum">
              <a:rPr lang="en-IN" smtClean="0"/>
              <a:t>‹#›</a:t>
            </a:fld>
            <a:endParaRPr lang="en-IN"/>
          </a:p>
        </p:txBody>
      </p:sp>
    </p:spTree>
    <p:extLst>
      <p:ext uri="{BB962C8B-B14F-4D97-AF65-F5344CB8AC3E}">
        <p14:creationId xmlns:p14="http://schemas.microsoft.com/office/powerpoint/2010/main" val="3366266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2A954D-79DE-6716-8E33-5027AACB5E54}"/>
              </a:ext>
            </a:extLst>
          </p:cNvPr>
          <p:cNvSpPr>
            <a:spLocks noGrp="1"/>
          </p:cNvSpPr>
          <p:nvPr>
            <p:ph type="dt" sz="half" idx="10"/>
          </p:nvPr>
        </p:nvSpPr>
        <p:spPr/>
        <p:txBody>
          <a:bodyPr/>
          <a:lstStyle/>
          <a:p>
            <a:fld id="{70F7D3DE-B044-433B-A948-5C3EBB566E42}" type="datetimeFigureOut">
              <a:rPr lang="en-IN" smtClean="0"/>
              <a:t>07-11-2023</a:t>
            </a:fld>
            <a:endParaRPr lang="en-IN"/>
          </a:p>
        </p:txBody>
      </p:sp>
      <p:sp>
        <p:nvSpPr>
          <p:cNvPr id="3" name="Footer Placeholder 2">
            <a:extLst>
              <a:ext uri="{FF2B5EF4-FFF2-40B4-BE49-F238E27FC236}">
                <a16:creationId xmlns:a16="http://schemas.microsoft.com/office/drawing/2014/main" id="{3E7827DC-5E34-F220-3BDB-287C3C1A0D9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FE2D279-26D3-481A-1322-31EDDC1DFC65}"/>
              </a:ext>
            </a:extLst>
          </p:cNvPr>
          <p:cNvSpPr>
            <a:spLocks noGrp="1"/>
          </p:cNvSpPr>
          <p:nvPr>
            <p:ph type="sldNum" sz="quarter" idx="12"/>
          </p:nvPr>
        </p:nvSpPr>
        <p:spPr/>
        <p:txBody>
          <a:bodyPr/>
          <a:lstStyle/>
          <a:p>
            <a:fld id="{FF29F156-4C14-4E30-8783-99DEBA60DD7B}" type="slidenum">
              <a:rPr lang="en-IN" smtClean="0"/>
              <a:t>‹#›</a:t>
            </a:fld>
            <a:endParaRPr lang="en-IN"/>
          </a:p>
        </p:txBody>
      </p:sp>
    </p:spTree>
    <p:extLst>
      <p:ext uri="{BB962C8B-B14F-4D97-AF65-F5344CB8AC3E}">
        <p14:creationId xmlns:p14="http://schemas.microsoft.com/office/powerpoint/2010/main" val="3290644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0E9CD-5055-20BE-0086-7B2810A86F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39B795A-BF13-2763-3F43-BE3F40ED3C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D674CDF-E945-35B7-7DAA-91E7BB2BA9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568885-3864-6F61-E63C-5FF18C950B1A}"/>
              </a:ext>
            </a:extLst>
          </p:cNvPr>
          <p:cNvSpPr>
            <a:spLocks noGrp="1"/>
          </p:cNvSpPr>
          <p:nvPr>
            <p:ph type="dt" sz="half" idx="10"/>
          </p:nvPr>
        </p:nvSpPr>
        <p:spPr/>
        <p:txBody>
          <a:bodyPr/>
          <a:lstStyle/>
          <a:p>
            <a:fld id="{70F7D3DE-B044-433B-A948-5C3EBB566E42}" type="datetimeFigureOut">
              <a:rPr lang="en-IN" smtClean="0"/>
              <a:t>07-11-2023</a:t>
            </a:fld>
            <a:endParaRPr lang="en-IN"/>
          </a:p>
        </p:txBody>
      </p:sp>
      <p:sp>
        <p:nvSpPr>
          <p:cNvPr id="6" name="Footer Placeholder 5">
            <a:extLst>
              <a:ext uri="{FF2B5EF4-FFF2-40B4-BE49-F238E27FC236}">
                <a16:creationId xmlns:a16="http://schemas.microsoft.com/office/drawing/2014/main" id="{DD7FBAA5-9234-4113-9E86-1929C0C36B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230E14-452D-5660-BCE6-190253824219}"/>
              </a:ext>
            </a:extLst>
          </p:cNvPr>
          <p:cNvSpPr>
            <a:spLocks noGrp="1"/>
          </p:cNvSpPr>
          <p:nvPr>
            <p:ph type="sldNum" sz="quarter" idx="12"/>
          </p:nvPr>
        </p:nvSpPr>
        <p:spPr/>
        <p:txBody>
          <a:bodyPr/>
          <a:lstStyle/>
          <a:p>
            <a:fld id="{FF29F156-4C14-4E30-8783-99DEBA60DD7B}" type="slidenum">
              <a:rPr lang="en-IN" smtClean="0"/>
              <a:t>‹#›</a:t>
            </a:fld>
            <a:endParaRPr lang="en-IN"/>
          </a:p>
        </p:txBody>
      </p:sp>
    </p:spTree>
    <p:extLst>
      <p:ext uri="{BB962C8B-B14F-4D97-AF65-F5344CB8AC3E}">
        <p14:creationId xmlns:p14="http://schemas.microsoft.com/office/powerpoint/2010/main" val="2766856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43694-B7C6-76DB-FB2A-8E1D592BB5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B1C4DFD-3F89-A6B8-C69C-244E8D8A10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60D5BC4-C50D-4E72-1309-39112A498E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9B63C3-7425-8BD8-3BFB-3807D6D72EEF}"/>
              </a:ext>
            </a:extLst>
          </p:cNvPr>
          <p:cNvSpPr>
            <a:spLocks noGrp="1"/>
          </p:cNvSpPr>
          <p:nvPr>
            <p:ph type="dt" sz="half" idx="10"/>
          </p:nvPr>
        </p:nvSpPr>
        <p:spPr/>
        <p:txBody>
          <a:bodyPr/>
          <a:lstStyle/>
          <a:p>
            <a:fld id="{70F7D3DE-B044-433B-A948-5C3EBB566E42}" type="datetimeFigureOut">
              <a:rPr lang="en-IN" smtClean="0"/>
              <a:t>07-11-2023</a:t>
            </a:fld>
            <a:endParaRPr lang="en-IN"/>
          </a:p>
        </p:txBody>
      </p:sp>
      <p:sp>
        <p:nvSpPr>
          <p:cNvPr id="6" name="Footer Placeholder 5">
            <a:extLst>
              <a:ext uri="{FF2B5EF4-FFF2-40B4-BE49-F238E27FC236}">
                <a16:creationId xmlns:a16="http://schemas.microsoft.com/office/drawing/2014/main" id="{7EC818BE-2D18-A7A5-66C3-468C51F06E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314370-EEB5-3864-F5CC-EC4875EC7FB6}"/>
              </a:ext>
            </a:extLst>
          </p:cNvPr>
          <p:cNvSpPr>
            <a:spLocks noGrp="1"/>
          </p:cNvSpPr>
          <p:nvPr>
            <p:ph type="sldNum" sz="quarter" idx="12"/>
          </p:nvPr>
        </p:nvSpPr>
        <p:spPr/>
        <p:txBody>
          <a:bodyPr/>
          <a:lstStyle/>
          <a:p>
            <a:fld id="{FF29F156-4C14-4E30-8783-99DEBA60DD7B}" type="slidenum">
              <a:rPr lang="en-IN" smtClean="0"/>
              <a:t>‹#›</a:t>
            </a:fld>
            <a:endParaRPr lang="en-IN"/>
          </a:p>
        </p:txBody>
      </p:sp>
    </p:spTree>
    <p:extLst>
      <p:ext uri="{BB962C8B-B14F-4D97-AF65-F5344CB8AC3E}">
        <p14:creationId xmlns:p14="http://schemas.microsoft.com/office/powerpoint/2010/main" val="3548802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554DC1-040A-E9F2-8ED7-0AA4BD91BF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D71870-57A3-DD9A-77CB-A0C10F7A7A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1B373F-48F0-1A4A-7746-509C81AD29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F7D3DE-B044-433B-A948-5C3EBB566E42}" type="datetimeFigureOut">
              <a:rPr lang="en-IN" smtClean="0"/>
              <a:t>07-11-2023</a:t>
            </a:fld>
            <a:endParaRPr lang="en-IN"/>
          </a:p>
        </p:txBody>
      </p:sp>
      <p:sp>
        <p:nvSpPr>
          <p:cNvPr id="5" name="Footer Placeholder 4">
            <a:extLst>
              <a:ext uri="{FF2B5EF4-FFF2-40B4-BE49-F238E27FC236}">
                <a16:creationId xmlns:a16="http://schemas.microsoft.com/office/drawing/2014/main" id="{73118F69-4D75-A25A-AE60-A7061A4D05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C01AD3A-DF8B-BE13-49D3-6DB7BBA842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29F156-4C14-4E30-8783-99DEBA60DD7B}" type="slidenum">
              <a:rPr lang="en-IN" smtClean="0"/>
              <a:t>‹#›</a:t>
            </a:fld>
            <a:endParaRPr lang="en-IN"/>
          </a:p>
        </p:txBody>
      </p:sp>
    </p:spTree>
    <p:extLst>
      <p:ext uri="{BB962C8B-B14F-4D97-AF65-F5344CB8AC3E}">
        <p14:creationId xmlns:p14="http://schemas.microsoft.com/office/powerpoint/2010/main" val="4006135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1DC5DB-E095-CA81-3A63-57DD4CA147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0" y="-1029765"/>
            <a:ext cx="12186249" cy="8858211"/>
          </a:xfrm>
          <a:prstGeom prst="rect">
            <a:avLst/>
          </a:prstGeom>
        </p:spPr>
      </p:pic>
      <p:sp>
        <p:nvSpPr>
          <p:cNvPr id="2" name="Title 1">
            <a:extLst>
              <a:ext uri="{FF2B5EF4-FFF2-40B4-BE49-F238E27FC236}">
                <a16:creationId xmlns:a16="http://schemas.microsoft.com/office/drawing/2014/main" id="{083A4345-F387-3C40-FB4B-4F085DD351D2}"/>
              </a:ext>
            </a:extLst>
          </p:cNvPr>
          <p:cNvSpPr>
            <a:spLocks noGrp="1"/>
          </p:cNvSpPr>
          <p:nvPr>
            <p:ph type="ctrTitle"/>
          </p:nvPr>
        </p:nvSpPr>
        <p:spPr/>
        <p:txBody>
          <a:bodyPr/>
          <a:lstStyle/>
          <a:p>
            <a:r>
              <a:rPr lang="en-US" dirty="0">
                <a:latin typeface="Berlin Sans FB" panose="020E0602020502020306" pitchFamily="34" charset="0"/>
              </a:rPr>
              <a:t>AFRICAN SOIL PROPERTY PREDICTION CHALLENGE</a:t>
            </a:r>
            <a:endParaRPr lang="en-IN" dirty="0">
              <a:latin typeface="Berlin Sans FB" panose="020E0602020502020306" pitchFamily="34" charset="0"/>
            </a:endParaRPr>
          </a:p>
        </p:txBody>
      </p:sp>
      <p:sp>
        <p:nvSpPr>
          <p:cNvPr id="3" name="Subtitle 2">
            <a:extLst>
              <a:ext uri="{FF2B5EF4-FFF2-40B4-BE49-F238E27FC236}">
                <a16:creationId xmlns:a16="http://schemas.microsoft.com/office/drawing/2014/main" id="{3DA73EAE-769E-9546-B459-4643D70026E9}"/>
              </a:ext>
            </a:extLst>
          </p:cNvPr>
          <p:cNvSpPr>
            <a:spLocks noGrp="1"/>
          </p:cNvSpPr>
          <p:nvPr>
            <p:ph type="subTitle" idx="1"/>
          </p:nvPr>
        </p:nvSpPr>
        <p:spPr>
          <a:xfrm>
            <a:off x="1368725" y="3334619"/>
            <a:ext cx="9144000" cy="1271887"/>
          </a:xfrm>
        </p:spPr>
        <p:txBody>
          <a:bodyPr>
            <a:normAutofit fontScale="25000" lnSpcReduction="20000"/>
          </a:bodyPr>
          <a:lstStyle/>
          <a:p>
            <a:r>
              <a:rPr lang="en-US" sz="2000" dirty="0">
                <a:latin typeface="Algerian" panose="04020705040A02060702" pitchFamily="82" charset="0"/>
              </a:rPr>
              <a:t>                                     </a:t>
            </a:r>
          </a:p>
          <a:p>
            <a:r>
              <a:rPr lang="en-US" sz="2000" dirty="0">
                <a:latin typeface="Algerian" panose="04020705040A02060702" pitchFamily="82" charset="0"/>
              </a:rPr>
              <a:t>                                               </a:t>
            </a:r>
          </a:p>
          <a:p>
            <a:endParaRPr lang="en-US" sz="2000" dirty="0">
              <a:latin typeface="Algerian" panose="04020705040A02060702" pitchFamily="82" charset="0"/>
            </a:endParaRPr>
          </a:p>
          <a:p>
            <a:pPr algn="r"/>
            <a:r>
              <a:rPr lang="en-US" sz="8000" dirty="0">
                <a:latin typeface="Algerian" panose="04020705040A02060702" pitchFamily="82" charset="0"/>
              </a:rPr>
              <a:t>                                                            </a:t>
            </a:r>
            <a:r>
              <a:rPr lang="en-US" sz="8000" u="sng" dirty="0">
                <a:latin typeface="Algerian" panose="04020705040A02060702" pitchFamily="82" charset="0"/>
              </a:rPr>
              <a:t>PRESENTED BY</a:t>
            </a:r>
            <a:r>
              <a:rPr lang="en-US" sz="8000" dirty="0">
                <a:latin typeface="Algerian" panose="04020705040A02060702" pitchFamily="82" charset="0"/>
              </a:rPr>
              <a:t>:</a:t>
            </a:r>
          </a:p>
          <a:p>
            <a:pPr algn="r"/>
            <a:r>
              <a:rPr lang="en-US" sz="8000" dirty="0">
                <a:latin typeface="Algerian" panose="04020705040A02060702" pitchFamily="82" charset="0"/>
              </a:rPr>
              <a:t>                                                                               GUGULOTH SHRAVANI</a:t>
            </a:r>
          </a:p>
          <a:p>
            <a:pPr algn="r"/>
            <a:r>
              <a:rPr lang="en-US" sz="8000" dirty="0">
                <a:latin typeface="Algerian" panose="04020705040A02060702" pitchFamily="82" charset="0"/>
              </a:rPr>
              <a:t>                                                               2203A52235</a:t>
            </a:r>
          </a:p>
          <a:p>
            <a:pPr algn="l"/>
            <a:r>
              <a:rPr lang="en-US" sz="8000" dirty="0">
                <a:latin typeface="Algerian" panose="04020705040A02060702" pitchFamily="82" charset="0"/>
              </a:rPr>
              <a:t>                                                                                                                                      </a:t>
            </a:r>
            <a:r>
              <a:rPr lang="en-US" sz="8000" u="sng" dirty="0">
                <a:latin typeface="Algerian" panose="04020705040A02060702" pitchFamily="82" charset="0"/>
              </a:rPr>
              <a:t>TO</a:t>
            </a:r>
            <a:r>
              <a:rPr lang="en-US" sz="8000" dirty="0">
                <a:latin typeface="Algerian" panose="04020705040A02060702" pitchFamily="82" charset="0"/>
              </a:rPr>
              <a:t> :</a:t>
            </a:r>
          </a:p>
          <a:p>
            <a:pPr algn="l"/>
            <a:r>
              <a:rPr lang="en-US" sz="8000" dirty="0">
                <a:latin typeface="Algerian" panose="04020705040A02060702" pitchFamily="82" charset="0"/>
              </a:rPr>
              <a:t>                                                                                                                   RAMESH DADI</a:t>
            </a:r>
          </a:p>
          <a:p>
            <a:pPr algn="r"/>
            <a:endParaRPr lang="en-US" sz="8000" dirty="0">
              <a:latin typeface="Algerian" panose="04020705040A02060702" pitchFamily="82" charset="0"/>
            </a:endParaRPr>
          </a:p>
          <a:p>
            <a:r>
              <a:rPr lang="en-US" sz="2000" dirty="0">
                <a:latin typeface="Algerian" panose="04020705040A02060702" pitchFamily="82" charset="0"/>
              </a:rPr>
              <a:t>      </a:t>
            </a:r>
          </a:p>
        </p:txBody>
      </p:sp>
    </p:spTree>
    <p:extLst>
      <p:ext uri="{BB962C8B-B14F-4D97-AF65-F5344CB8AC3E}">
        <p14:creationId xmlns:p14="http://schemas.microsoft.com/office/powerpoint/2010/main" val="2703988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EDDD9-324D-5162-5E35-CD47CDDC2BF6}"/>
              </a:ext>
            </a:extLst>
          </p:cNvPr>
          <p:cNvSpPr>
            <a:spLocks noGrp="1"/>
          </p:cNvSpPr>
          <p:nvPr>
            <p:ph type="title"/>
          </p:nvPr>
        </p:nvSpPr>
        <p:spPr/>
        <p:txBody>
          <a:bodyPr/>
          <a:lstStyle/>
          <a:p>
            <a:r>
              <a:rPr lang="en-US" dirty="0"/>
              <a:t>PERCEPTRON:</a:t>
            </a:r>
            <a:endParaRPr lang="en-IN" dirty="0"/>
          </a:p>
        </p:txBody>
      </p:sp>
      <p:pic>
        <p:nvPicPr>
          <p:cNvPr id="4" name="Picture 3">
            <a:extLst>
              <a:ext uri="{FF2B5EF4-FFF2-40B4-BE49-F238E27FC236}">
                <a16:creationId xmlns:a16="http://schemas.microsoft.com/office/drawing/2014/main" id="{B28D2AE8-0D73-297A-DA29-1928E387ED9A}"/>
              </a:ext>
            </a:extLst>
          </p:cNvPr>
          <p:cNvPicPr>
            <a:picLocks noChangeAspect="1"/>
          </p:cNvPicPr>
          <p:nvPr/>
        </p:nvPicPr>
        <p:blipFill>
          <a:blip r:embed="rId2"/>
          <a:stretch>
            <a:fillRect/>
          </a:stretch>
        </p:blipFill>
        <p:spPr>
          <a:xfrm>
            <a:off x="2481130" y="1811458"/>
            <a:ext cx="5075609" cy="2111454"/>
          </a:xfrm>
          <a:prstGeom prst="rect">
            <a:avLst/>
          </a:prstGeom>
        </p:spPr>
      </p:pic>
      <p:pic>
        <p:nvPicPr>
          <p:cNvPr id="8" name="Picture 7">
            <a:extLst>
              <a:ext uri="{FF2B5EF4-FFF2-40B4-BE49-F238E27FC236}">
                <a16:creationId xmlns:a16="http://schemas.microsoft.com/office/drawing/2014/main" id="{0A22E209-096F-BD1C-736D-7FC0D4BEB9A4}"/>
              </a:ext>
            </a:extLst>
          </p:cNvPr>
          <p:cNvPicPr>
            <a:picLocks noChangeAspect="1"/>
          </p:cNvPicPr>
          <p:nvPr/>
        </p:nvPicPr>
        <p:blipFill>
          <a:blip r:embed="rId3"/>
          <a:stretch>
            <a:fillRect/>
          </a:stretch>
        </p:blipFill>
        <p:spPr>
          <a:xfrm>
            <a:off x="7211683" y="3785967"/>
            <a:ext cx="4721900" cy="2706908"/>
          </a:xfrm>
          <a:prstGeom prst="rect">
            <a:avLst/>
          </a:prstGeom>
        </p:spPr>
      </p:pic>
    </p:spTree>
    <p:extLst>
      <p:ext uri="{BB962C8B-B14F-4D97-AF65-F5344CB8AC3E}">
        <p14:creationId xmlns:p14="http://schemas.microsoft.com/office/powerpoint/2010/main" val="2342553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D16D9CF-6A9E-75D5-F6CC-E350F3C68D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67891"/>
            <a:ext cx="12192000" cy="8862391"/>
          </a:xfrm>
          <a:prstGeom prst="rect">
            <a:avLst/>
          </a:prstGeom>
        </p:spPr>
      </p:pic>
      <p:sp>
        <p:nvSpPr>
          <p:cNvPr id="2" name="Title 1">
            <a:extLst>
              <a:ext uri="{FF2B5EF4-FFF2-40B4-BE49-F238E27FC236}">
                <a16:creationId xmlns:a16="http://schemas.microsoft.com/office/drawing/2014/main" id="{B7A13EE8-B81E-268F-602C-64FFA250AEBE}"/>
              </a:ext>
            </a:extLst>
          </p:cNvPr>
          <p:cNvSpPr>
            <a:spLocks noGrp="1"/>
          </p:cNvSpPr>
          <p:nvPr>
            <p:ph type="ctrTitle"/>
          </p:nvPr>
        </p:nvSpPr>
        <p:spPr>
          <a:xfrm>
            <a:off x="1524000" y="405443"/>
            <a:ext cx="9144000" cy="707365"/>
          </a:xfrm>
        </p:spPr>
        <p:txBody>
          <a:bodyPr>
            <a:normAutofit/>
          </a:bodyPr>
          <a:lstStyle/>
          <a:p>
            <a:pPr algn="l"/>
            <a:r>
              <a:rPr lang="en-US" sz="3600" dirty="0">
                <a:latin typeface="Footlight MT Light" panose="0204060206030A020304" pitchFamily="18" charset="0"/>
              </a:rPr>
              <a:t>LOGISTIC REGRESSION</a:t>
            </a:r>
            <a:endParaRPr lang="en-IN" sz="3600" dirty="0">
              <a:latin typeface="Footlight MT Light" panose="0204060206030A020304" pitchFamily="18" charset="0"/>
            </a:endParaRPr>
          </a:p>
        </p:txBody>
      </p:sp>
      <p:sp>
        <p:nvSpPr>
          <p:cNvPr id="3" name="Subtitle 2">
            <a:extLst>
              <a:ext uri="{FF2B5EF4-FFF2-40B4-BE49-F238E27FC236}">
                <a16:creationId xmlns:a16="http://schemas.microsoft.com/office/drawing/2014/main" id="{085F72AC-F412-251D-666B-A5849600362A}"/>
              </a:ext>
            </a:extLst>
          </p:cNvPr>
          <p:cNvSpPr>
            <a:spLocks noGrp="1"/>
          </p:cNvSpPr>
          <p:nvPr>
            <p:ph type="subTitle" idx="1"/>
          </p:nvPr>
        </p:nvSpPr>
        <p:spPr>
          <a:xfrm>
            <a:off x="465826" y="1337095"/>
            <a:ext cx="10955548" cy="5115462"/>
          </a:xfrm>
        </p:spPr>
        <p:txBody>
          <a:bodyPr/>
          <a:lstStyle/>
          <a:p>
            <a:pPr algn="l"/>
            <a:r>
              <a:rPr lang="en-US" dirty="0">
                <a:latin typeface="Footlight MT Light" panose="0204060206030A020304" pitchFamily="18" charset="0"/>
              </a:rPr>
              <a:t>ACCURACY</a:t>
            </a:r>
            <a:r>
              <a:rPr lang="en-US" dirty="0"/>
              <a:t>:</a:t>
            </a:r>
          </a:p>
          <a:p>
            <a:pPr algn="l"/>
            <a:endParaRPr lang="en-US" dirty="0"/>
          </a:p>
          <a:p>
            <a:pPr algn="l"/>
            <a:endParaRPr lang="en-US" dirty="0"/>
          </a:p>
          <a:p>
            <a:pPr algn="l"/>
            <a:endParaRPr lang="en-US" dirty="0"/>
          </a:p>
          <a:p>
            <a:pPr algn="l"/>
            <a:endParaRPr lang="en-US" dirty="0"/>
          </a:p>
          <a:p>
            <a:pPr algn="l"/>
            <a:endParaRPr lang="en-US" dirty="0"/>
          </a:p>
        </p:txBody>
      </p:sp>
      <p:pic>
        <p:nvPicPr>
          <p:cNvPr id="5" name="Picture 4">
            <a:extLst>
              <a:ext uri="{FF2B5EF4-FFF2-40B4-BE49-F238E27FC236}">
                <a16:creationId xmlns:a16="http://schemas.microsoft.com/office/drawing/2014/main" id="{214F94D8-4137-DE5F-F432-66CF21A21FAF}"/>
              </a:ext>
            </a:extLst>
          </p:cNvPr>
          <p:cNvPicPr>
            <a:picLocks noChangeAspect="1"/>
          </p:cNvPicPr>
          <p:nvPr/>
        </p:nvPicPr>
        <p:blipFill>
          <a:blip r:embed="rId3"/>
          <a:stretch>
            <a:fillRect/>
          </a:stretch>
        </p:blipFill>
        <p:spPr>
          <a:xfrm>
            <a:off x="2881223" y="1673603"/>
            <a:ext cx="7786777" cy="3545378"/>
          </a:xfrm>
          <a:prstGeom prst="rect">
            <a:avLst/>
          </a:prstGeom>
        </p:spPr>
      </p:pic>
    </p:spTree>
    <p:extLst>
      <p:ext uri="{BB962C8B-B14F-4D97-AF65-F5344CB8AC3E}">
        <p14:creationId xmlns:p14="http://schemas.microsoft.com/office/powerpoint/2010/main" val="1065863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B02D9A3-CB40-9DF1-C181-EAAF0E2183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16693"/>
            <a:ext cx="12192000" cy="8862392"/>
          </a:xfrm>
          <a:prstGeom prst="rect">
            <a:avLst/>
          </a:prstGeom>
        </p:spPr>
      </p:pic>
      <p:sp>
        <p:nvSpPr>
          <p:cNvPr id="2" name="Title 1">
            <a:extLst>
              <a:ext uri="{FF2B5EF4-FFF2-40B4-BE49-F238E27FC236}">
                <a16:creationId xmlns:a16="http://schemas.microsoft.com/office/drawing/2014/main" id="{6DF454D4-F885-67CA-318F-172C1157629B}"/>
              </a:ext>
            </a:extLst>
          </p:cNvPr>
          <p:cNvSpPr>
            <a:spLocks noGrp="1"/>
          </p:cNvSpPr>
          <p:nvPr>
            <p:ph type="title"/>
          </p:nvPr>
        </p:nvSpPr>
        <p:spPr/>
        <p:txBody>
          <a:bodyPr/>
          <a:lstStyle/>
          <a:p>
            <a:r>
              <a:rPr lang="en-US" dirty="0">
                <a:latin typeface="Footlight MT Light" panose="0204060206030A020304" pitchFamily="18" charset="0"/>
              </a:rPr>
              <a:t>SUPPORT VECTOR MACHINE:</a:t>
            </a:r>
            <a:endParaRPr lang="en-IN" dirty="0">
              <a:latin typeface="Footlight MT Light" panose="0204060206030A020304" pitchFamily="18" charset="0"/>
            </a:endParaRPr>
          </a:p>
        </p:txBody>
      </p:sp>
      <p:sp>
        <p:nvSpPr>
          <p:cNvPr id="3" name="Content Placeholder 2">
            <a:extLst>
              <a:ext uri="{FF2B5EF4-FFF2-40B4-BE49-F238E27FC236}">
                <a16:creationId xmlns:a16="http://schemas.microsoft.com/office/drawing/2014/main" id="{03E1A1A6-1AEB-C06D-27CC-3DD8F63769BD}"/>
              </a:ext>
            </a:extLst>
          </p:cNvPr>
          <p:cNvSpPr>
            <a:spLocks noGrp="1"/>
          </p:cNvSpPr>
          <p:nvPr>
            <p:ph idx="1"/>
          </p:nvPr>
        </p:nvSpPr>
        <p:spPr>
          <a:xfrm>
            <a:off x="717430" y="1690687"/>
            <a:ext cx="10515600" cy="5020663"/>
          </a:xfrm>
        </p:spPr>
        <p:txBody>
          <a:bodyPr/>
          <a:lstStyle/>
          <a:p>
            <a:r>
              <a:rPr lang="en-US" sz="1600" dirty="0">
                <a:latin typeface="Footlight MT Light" panose="0204060206030A020304" pitchFamily="18" charset="0"/>
              </a:rPr>
              <a:t>ACCURACY:</a:t>
            </a:r>
          </a:p>
          <a:p>
            <a:endParaRPr lang="en-US" dirty="0"/>
          </a:p>
          <a:p>
            <a:endParaRPr lang="en-US" dirty="0"/>
          </a:p>
          <a:p>
            <a:endParaRPr lang="en-US" dirty="0"/>
          </a:p>
          <a:p>
            <a:pPr marL="0" indent="0">
              <a:buNone/>
            </a:pPr>
            <a:r>
              <a:rPr lang="en-US" sz="1600" dirty="0">
                <a:latin typeface="Footlight MT Light" panose="0204060206030A020304" pitchFamily="18" charset="0"/>
              </a:rPr>
              <a:t>CONFUSION MATRIX:</a:t>
            </a:r>
            <a:endParaRPr lang="en-IN" sz="1600" dirty="0">
              <a:latin typeface="Footlight MT Light" panose="0204060206030A020304" pitchFamily="18" charset="0"/>
            </a:endParaRPr>
          </a:p>
        </p:txBody>
      </p:sp>
      <p:pic>
        <p:nvPicPr>
          <p:cNvPr id="5" name="Picture 4">
            <a:extLst>
              <a:ext uri="{FF2B5EF4-FFF2-40B4-BE49-F238E27FC236}">
                <a16:creationId xmlns:a16="http://schemas.microsoft.com/office/drawing/2014/main" id="{527792B2-5D09-8357-A6D0-7A997A2C0340}"/>
              </a:ext>
            </a:extLst>
          </p:cNvPr>
          <p:cNvPicPr>
            <a:picLocks noChangeAspect="1"/>
          </p:cNvPicPr>
          <p:nvPr/>
        </p:nvPicPr>
        <p:blipFill>
          <a:blip r:embed="rId3"/>
          <a:stretch>
            <a:fillRect/>
          </a:stretch>
        </p:blipFill>
        <p:spPr>
          <a:xfrm>
            <a:off x="3010240" y="1880559"/>
            <a:ext cx="5116909" cy="1647645"/>
          </a:xfrm>
          <a:prstGeom prst="rect">
            <a:avLst/>
          </a:prstGeom>
        </p:spPr>
      </p:pic>
      <p:pic>
        <p:nvPicPr>
          <p:cNvPr id="7" name="Picture 6">
            <a:extLst>
              <a:ext uri="{FF2B5EF4-FFF2-40B4-BE49-F238E27FC236}">
                <a16:creationId xmlns:a16="http://schemas.microsoft.com/office/drawing/2014/main" id="{973320D9-159A-8409-B7D4-86485ABC13BD}"/>
              </a:ext>
            </a:extLst>
          </p:cNvPr>
          <p:cNvPicPr>
            <a:picLocks noChangeAspect="1"/>
          </p:cNvPicPr>
          <p:nvPr/>
        </p:nvPicPr>
        <p:blipFill>
          <a:blip r:embed="rId4"/>
          <a:stretch>
            <a:fillRect/>
          </a:stretch>
        </p:blipFill>
        <p:spPr>
          <a:xfrm>
            <a:off x="3225237" y="3864634"/>
            <a:ext cx="5499986" cy="2398143"/>
          </a:xfrm>
          <a:prstGeom prst="rect">
            <a:avLst/>
          </a:prstGeom>
        </p:spPr>
      </p:pic>
    </p:spTree>
    <p:extLst>
      <p:ext uri="{BB962C8B-B14F-4D97-AF65-F5344CB8AC3E}">
        <p14:creationId xmlns:p14="http://schemas.microsoft.com/office/powerpoint/2010/main" val="3499095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6FE89-84A0-5A6C-EEF1-043E6A49723E}"/>
              </a:ext>
            </a:extLst>
          </p:cNvPr>
          <p:cNvSpPr>
            <a:spLocks noGrp="1"/>
          </p:cNvSpPr>
          <p:nvPr>
            <p:ph type="title"/>
          </p:nvPr>
        </p:nvSpPr>
        <p:spPr/>
        <p:txBody>
          <a:bodyPr/>
          <a:lstStyle/>
          <a:p>
            <a:r>
              <a:rPr lang="en-US" dirty="0">
                <a:latin typeface="Footlight MT Light" panose="0204060206030A020304" pitchFamily="18" charset="0"/>
              </a:rPr>
              <a:t>BOOT STRAPPING:</a:t>
            </a:r>
            <a:endParaRPr lang="en-IN" dirty="0">
              <a:latin typeface="Footlight MT Light" panose="0204060206030A020304" pitchFamily="18" charset="0"/>
            </a:endParaRPr>
          </a:p>
        </p:txBody>
      </p:sp>
      <p:pic>
        <p:nvPicPr>
          <p:cNvPr id="5" name="Content Placeholder 4">
            <a:extLst>
              <a:ext uri="{FF2B5EF4-FFF2-40B4-BE49-F238E27FC236}">
                <a16:creationId xmlns:a16="http://schemas.microsoft.com/office/drawing/2014/main" id="{3FB4742E-A343-8808-B0F0-807920BCE176}"/>
              </a:ext>
            </a:extLst>
          </p:cNvPr>
          <p:cNvPicPr>
            <a:picLocks noGrp="1" noChangeAspect="1"/>
          </p:cNvPicPr>
          <p:nvPr>
            <p:ph idx="1"/>
          </p:nvPr>
        </p:nvPicPr>
        <p:blipFill>
          <a:blip r:embed="rId2"/>
          <a:stretch>
            <a:fillRect/>
          </a:stretch>
        </p:blipFill>
        <p:spPr>
          <a:xfrm>
            <a:off x="2821817" y="1825625"/>
            <a:ext cx="6548366" cy="4351338"/>
          </a:xfrm>
        </p:spPr>
      </p:pic>
    </p:spTree>
    <p:extLst>
      <p:ext uri="{BB962C8B-B14F-4D97-AF65-F5344CB8AC3E}">
        <p14:creationId xmlns:p14="http://schemas.microsoft.com/office/powerpoint/2010/main" val="3497940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DD8EF72-E1B9-4556-1D05-DD68ECE4E8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36141"/>
            <a:ext cx="12192000" cy="8862391"/>
          </a:xfrm>
          <a:prstGeom prst="rect">
            <a:avLst/>
          </a:prstGeom>
        </p:spPr>
      </p:pic>
      <p:sp>
        <p:nvSpPr>
          <p:cNvPr id="2" name="Title 1">
            <a:extLst>
              <a:ext uri="{FF2B5EF4-FFF2-40B4-BE49-F238E27FC236}">
                <a16:creationId xmlns:a16="http://schemas.microsoft.com/office/drawing/2014/main" id="{EA11A963-9EBC-7B10-0850-3D7F2685D022}"/>
              </a:ext>
            </a:extLst>
          </p:cNvPr>
          <p:cNvSpPr>
            <a:spLocks noGrp="1"/>
          </p:cNvSpPr>
          <p:nvPr>
            <p:ph type="title"/>
          </p:nvPr>
        </p:nvSpPr>
        <p:spPr/>
        <p:txBody>
          <a:bodyPr>
            <a:normAutofit/>
          </a:bodyPr>
          <a:lstStyle/>
          <a:p>
            <a:r>
              <a:rPr lang="en-US" dirty="0">
                <a:latin typeface="Footlight MT Light" panose="0204060206030A020304" pitchFamily="18" charset="0"/>
              </a:rPr>
              <a:t>KNN:</a:t>
            </a:r>
            <a:endParaRPr lang="en-IN" dirty="0">
              <a:latin typeface="Footlight MT Light" panose="0204060206030A020304" pitchFamily="18" charset="0"/>
            </a:endParaRPr>
          </a:p>
        </p:txBody>
      </p:sp>
      <p:pic>
        <p:nvPicPr>
          <p:cNvPr id="5" name="Content Placeholder 4">
            <a:extLst>
              <a:ext uri="{FF2B5EF4-FFF2-40B4-BE49-F238E27FC236}">
                <a16:creationId xmlns:a16="http://schemas.microsoft.com/office/drawing/2014/main" id="{6FBF7821-D3AD-4D57-DE0E-BFFC3C7D6213}"/>
              </a:ext>
            </a:extLst>
          </p:cNvPr>
          <p:cNvPicPr>
            <a:picLocks noGrp="1" noChangeAspect="1"/>
          </p:cNvPicPr>
          <p:nvPr>
            <p:ph idx="1"/>
          </p:nvPr>
        </p:nvPicPr>
        <p:blipFill>
          <a:blip r:embed="rId3"/>
          <a:stretch>
            <a:fillRect/>
          </a:stretch>
        </p:blipFill>
        <p:spPr>
          <a:xfrm>
            <a:off x="3369732" y="1825625"/>
            <a:ext cx="5452536" cy="4351338"/>
          </a:xfrm>
        </p:spPr>
      </p:pic>
    </p:spTree>
    <p:extLst>
      <p:ext uri="{BB962C8B-B14F-4D97-AF65-F5344CB8AC3E}">
        <p14:creationId xmlns:p14="http://schemas.microsoft.com/office/powerpoint/2010/main" val="2769819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B24EC9C-FDF6-0915-A395-1244AFAEEC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769" y="-1268562"/>
            <a:ext cx="11999343" cy="7999562"/>
          </a:xfrm>
          <a:prstGeom prst="rect">
            <a:avLst/>
          </a:prstGeom>
        </p:spPr>
      </p:pic>
      <p:sp>
        <p:nvSpPr>
          <p:cNvPr id="2" name="Title 1">
            <a:extLst>
              <a:ext uri="{FF2B5EF4-FFF2-40B4-BE49-F238E27FC236}">
                <a16:creationId xmlns:a16="http://schemas.microsoft.com/office/drawing/2014/main" id="{9853BF54-7551-4A10-BA61-FE1D8044262E}"/>
              </a:ext>
            </a:extLst>
          </p:cNvPr>
          <p:cNvSpPr>
            <a:spLocks noGrp="1"/>
          </p:cNvSpPr>
          <p:nvPr>
            <p:ph type="title"/>
          </p:nvPr>
        </p:nvSpPr>
        <p:spPr/>
        <p:txBody>
          <a:bodyPr/>
          <a:lstStyle/>
          <a:p>
            <a:r>
              <a:rPr lang="en-US" dirty="0">
                <a:latin typeface="Footlight MT Light" panose="0204060206030A020304" pitchFamily="18" charset="0"/>
              </a:rPr>
              <a:t>BOOT STRAPPING:</a:t>
            </a:r>
            <a:endParaRPr lang="en-IN" dirty="0">
              <a:latin typeface="Footlight MT Light" panose="0204060206030A020304" pitchFamily="18" charset="0"/>
            </a:endParaRPr>
          </a:p>
        </p:txBody>
      </p:sp>
      <p:pic>
        <p:nvPicPr>
          <p:cNvPr id="5" name="Content Placeholder 4">
            <a:extLst>
              <a:ext uri="{FF2B5EF4-FFF2-40B4-BE49-F238E27FC236}">
                <a16:creationId xmlns:a16="http://schemas.microsoft.com/office/drawing/2014/main" id="{944452EA-0EBB-F006-7173-45CF1E17DC1F}"/>
              </a:ext>
            </a:extLst>
          </p:cNvPr>
          <p:cNvPicPr>
            <a:picLocks noGrp="1" noChangeAspect="1"/>
          </p:cNvPicPr>
          <p:nvPr>
            <p:ph idx="1"/>
          </p:nvPr>
        </p:nvPicPr>
        <p:blipFill>
          <a:blip r:embed="rId3"/>
          <a:stretch>
            <a:fillRect/>
          </a:stretch>
        </p:blipFill>
        <p:spPr>
          <a:xfrm>
            <a:off x="2571732" y="1825625"/>
            <a:ext cx="7048535" cy="4351338"/>
          </a:xfrm>
        </p:spPr>
      </p:pic>
    </p:spTree>
    <p:extLst>
      <p:ext uri="{BB962C8B-B14F-4D97-AF65-F5344CB8AC3E}">
        <p14:creationId xmlns:p14="http://schemas.microsoft.com/office/powerpoint/2010/main" val="124937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9C5DBBC-63C5-8276-19C7-BB4E275EC5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02196"/>
            <a:ext cx="12192000" cy="7828446"/>
          </a:xfrm>
          <a:prstGeom prst="rect">
            <a:avLst/>
          </a:prstGeom>
        </p:spPr>
      </p:pic>
      <p:sp>
        <p:nvSpPr>
          <p:cNvPr id="2" name="Title 1">
            <a:extLst>
              <a:ext uri="{FF2B5EF4-FFF2-40B4-BE49-F238E27FC236}">
                <a16:creationId xmlns:a16="http://schemas.microsoft.com/office/drawing/2014/main" id="{AF95968A-CC00-2480-A48F-7C0DE8B17544}"/>
              </a:ext>
            </a:extLst>
          </p:cNvPr>
          <p:cNvSpPr>
            <a:spLocks noGrp="1"/>
          </p:cNvSpPr>
          <p:nvPr>
            <p:ph type="title"/>
          </p:nvPr>
        </p:nvSpPr>
        <p:spPr/>
        <p:txBody>
          <a:bodyPr/>
          <a:lstStyle/>
          <a:p>
            <a:r>
              <a:rPr lang="en-US" dirty="0"/>
              <a:t>GRAPHS:</a:t>
            </a:r>
            <a:endParaRPr lang="en-IN" dirty="0"/>
          </a:p>
        </p:txBody>
      </p:sp>
      <p:pic>
        <p:nvPicPr>
          <p:cNvPr id="5" name="Content Placeholder 4">
            <a:extLst>
              <a:ext uri="{FF2B5EF4-FFF2-40B4-BE49-F238E27FC236}">
                <a16:creationId xmlns:a16="http://schemas.microsoft.com/office/drawing/2014/main" id="{F518D82B-E863-9DCC-AFAD-38A60D76EA6C}"/>
              </a:ext>
            </a:extLst>
          </p:cNvPr>
          <p:cNvPicPr>
            <a:picLocks noGrp="1" noChangeAspect="1"/>
          </p:cNvPicPr>
          <p:nvPr>
            <p:ph idx="1"/>
          </p:nvPr>
        </p:nvPicPr>
        <p:blipFill>
          <a:blip r:embed="rId3"/>
          <a:stretch>
            <a:fillRect/>
          </a:stretch>
        </p:blipFill>
        <p:spPr>
          <a:xfrm>
            <a:off x="0" y="3483793"/>
            <a:ext cx="5941895" cy="3374207"/>
          </a:xfrm>
        </p:spPr>
      </p:pic>
      <p:pic>
        <p:nvPicPr>
          <p:cNvPr id="7" name="Picture 6">
            <a:extLst>
              <a:ext uri="{FF2B5EF4-FFF2-40B4-BE49-F238E27FC236}">
                <a16:creationId xmlns:a16="http://schemas.microsoft.com/office/drawing/2014/main" id="{36F447D3-9DCB-26B3-B8D6-3474603EEAD1}"/>
              </a:ext>
            </a:extLst>
          </p:cNvPr>
          <p:cNvPicPr>
            <a:picLocks noChangeAspect="1"/>
          </p:cNvPicPr>
          <p:nvPr/>
        </p:nvPicPr>
        <p:blipFill>
          <a:blip r:embed="rId4"/>
          <a:stretch>
            <a:fillRect/>
          </a:stretch>
        </p:blipFill>
        <p:spPr>
          <a:xfrm>
            <a:off x="6119004" y="265686"/>
            <a:ext cx="5677192" cy="4515082"/>
          </a:xfrm>
          <a:prstGeom prst="rect">
            <a:avLst/>
          </a:prstGeom>
        </p:spPr>
      </p:pic>
    </p:spTree>
    <p:extLst>
      <p:ext uri="{BB962C8B-B14F-4D97-AF65-F5344CB8AC3E}">
        <p14:creationId xmlns:p14="http://schemas.microsoft.com/office/powerpoint/2010/main" val="139998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4712E4-9F9A-62AD-F064-7CF435A306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2142"/>
            <a:ext cx="12128740" cy="6745857"/>
          </a:xfrm>
          <a:prstGeom prst="rect">
            <a:avLst/>
          </a:prstGeom>
        </p:spPr>
      </p:pic>
      <p:sp>
        <p:nvSpPr>
          <p:cNvPr id="2" name="Title 1">
            <a:extLst>
              <a:ext uri="{FF2B5EF4-FFF2-40B4-BE49-F238E27FC236}">
                <a16:creationId xmlns:a16="http://schemas.microsoft.com/office/drawing/2014/main" id="{32FBBBCD-C5FC-3753-38F0-C39668D29E62}"/>
              </a:ext>
            </a:extLst>
          </p:cNvPr>
          <p:cNvSpPr>
            <a:spLocks noGrp="1"/>
          </p:cNvSpPr>
          <p:nvPr>
            <p:ph type="title"/>
          </p:nvPr>
        </p:nvSpPr>
        <p:spPr/>
        <p:txBody>
          <a:bodyPr/>
          <a:lstStyle/>
          <a:p>
            <a:r>
              <a:rPr lang="en-US" dirty="0">
                <a:latin typeface="Footlight MT Light" panose="0204060206030A020304" pitchFamily="18" charset="0"/>
              </a:rPr>
              <a:t>ANALYSIS:</a:t>
            </a:r>
            <a:endParaRPr lang="en-IN" dirty="0">
              <a:latin typeface="Footlight MT Light" panose="0204060206030A020304" pitchFamily="18" charset="0"/>
            </a:endParaRPr>
          </a:p>
        </p:txBody>
      </p:sp>
      <p:sp>
        <p:nvSpPr>
          <p:cNvPr id="3" name="Content Placeholder 2">
            <a:extLst>
              <a:ext uri="{FF2B5EF4-FFF2-40B4-BE49-F238E27FC236}">
                <a16:creationId xmlns:a16="http://schemas.microsoft.com/office/drawing/2014/main" id="{91401B73-14D9-5A0B-A9EF-A64F6345DD93}"/>
              </a:ext>
            </a:extLst>
          </p:cNvPr>
          <p:cNvSpPr>
            <a:spLocks noGrp="1"/>
          </p:cNvSpPr>
          <p:nvPr>
            <p:ph idx="1"/>
          </p:nvPr>
        </p:nvSpPr>
        <p:spPr/>
        <p:txBody>
          <a:bodyPr/>
          <a:lstStyle/>
          <a:p>
            <a:r>
              <a:rPr lang="en-US" sz="2800" dirty="0"/>
              <a:t>By observing the above accuracy we can analyze that perceptron learning and logistic regression doesn't have perfect confusion matrix. For perfect confusion matrix the left diagonal numbers should be greater than right diagonal numbers in a matrix. By this statement the perception learning and logistic regression doesn't have confusion matrix. But for support vector machine the confusion matrix is very perfect so the best fit will come by using support vector machine</a:t>
            </a:r>
            <a:endParaRPr lang="en-IN" sz="2800" dirty="0"/>
          </a:p>
          <a:p>
            <a:endParaRPr lang="en-IN" dirty="0"/>
          </a:p>
        </p:txBody>
      </p:sp>
    </p:spTree>
    <p:extLst>
      <p:ext uri="{BB962C8B-B14F-4D97-AF65-F5344CB8AC3E}">
        <p14:creationId xmlns:p14="http://schemas.microsoft.com/office/powerpoint/2010/main" val="2877654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409B5F-05C6-CB31-86DC-269EEB8C01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002196"/>
            <a:ext cx="12120113" cy="7828446"/>
          </a:xfrm>
          <a:prstGeom prst="rect">
            <a:avLst/>
          </a:prstGeom>
        </p:spPr>
      </p:pic>
      <p:sp>
        <p:nvSpPr>
          <p:cNvPr id="2" name="Title 1">
            <a:extLst>
              <a:ext uri="{FF2B5EF4-FFF2-40B4-BE49-F238E27FC236}">
                <a16:creationId xmlns:a16="http://schemas.microsoft.com/office/drawing/2014/main" id="{D597D7B7-E8A8-2907-A3E0-BA46EB46BBC7}"/>
              </a:ext>
            </a:extLst>
          </p:cNvPr>
          <p:cNvSpPr>
            <a:spLocks noGrp="1"/>
          </p:cNvSpPr>
          <p:nvPr>
            <p:ph type="title"/>
          </p:nvPr>
        </p:nvSpPr>
        <p:spPr/>
        <p:txBody>
          <a:bodyPr/>
          <a:lstStyle/>
          <a:p>
            <a:r>
              <a:rPr lang="en-US" dirty="0">
                <a:latin typeface="Arial Rounded MT Bold" panose="020F0704030504030204" pitchFamily="34" charset="0"/>
              </a:rPr>
              <a:t>CONCLUSION:</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5F12BF42-4507-9083-059B-03BB278ECA50}"/>
              </a:ext>
            </a:extLst>
          </p:cNvPr>
          <p:cNvSpPr>
            <a:spLocks noGrp="1"/>
          </p:cNvSpPr>
          <p:nvPr>
            <p:ph idx="1"/>
          </p:nvPr>
        </p:nvSpPr>
        <p:spPr/>
        <p:txBody>
          <a:bodyPr/>
          <a:lstStyle/>
          <a:p>
            <a:r>
              <a:rPr lang="en-US" dirty="0">
                <a:latin typeface="Sitka Small Semibold" pitchFamily="2" charset="0"/>
              </a:rPr>
              <a:t>SOIL PREDICTION USING MACHINE LEARNING ALGORITHMS EMPOWERS FARMERS WITH INSIGHTS FOR SUSTAINABLE AGRICULTURE,PRECISE FERTILIZATION AND OPTIMAL CROP MANAGEMENT .UNLEASH THE POTENTIAL OF SOIL TODAYY!!!!</a:t>
            </a:r>
            <a:endParaRPr lang="en-IN" dirty="0">
              <a:latin typeface="Sitka Small Semibold" pitchFamily="2" charset="0"/>
            </a:endParaRPr>
          </a:p>
        </p:txBody>
      </p:sp>
    </p:spTree>
    <p:extLst>
      <p:ext uri="{BB962C8B-B14F-4D97-AF65-F5344CB8AC3E}">
        <p14:creationId xmlns:p14="http://schemas.microsoft.com/office/powerpoint/2010/main" val="1551975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AED130-283B-795A-DAAC-4EEBA7DB11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088483" cy="6737229"/>
          </a:xfrm>
          <a:prstGeom prst="rect">
            <a:avLst/>
          </a:prstGeom>
        </p:spPr>
      </p:pic>
      <p:sp>
        <p:nvSpPr>
          <p:cNvPr id="2" name="Title 1">
            <a:extLst>
              <a:ext uri="{FF2B5EF4-FFF2-40B4-BE49-F238E27FC236}">
                <a16:creationId xmlns:a16="http://schemas.microsoft.com/office/drawing/2014/main" id="{A39AE00F-5ECC-1970-02BC-D572BB06A82D}"/>
              </a:ext>
            </a:extLst>
          </p:cNvPr>
          <p:cNvSpPr>
            <a:spLocks noGrp="1"/>
          </p:cNvSpPr>
          <p:nvPr>
            <p:ph type="title"/>
          </p:nvPr>
        </p:nvSpPr>
        <p:spPr/>
        <p:txBody>
          <a:bodyPr/>
          <a:lstStyle/>
          <a:p>
            <a:r>
              <a:rPr lang="en-US" dirty="0">
                <a:latin typeface="Sitka Small Semibold" pitchFamily="2" charset="0"/>
              </a:rPr>
              <a:t>GITHUB LINK:</a:t>
            </a:r>
            <a:endParaRPr lang="en-IN" dirty="0">
              <a:latin typeface="Sitka Small Semibold" pitchFamily="2" charset="0"/>
            </a:endParaRPr>
          </a:p>
        </p:txBody>
      </p:sp>
      <p:sp>
        <p:nvSpPr>
          <p:cNvPr id="3" name="Content Placeholder 2">
            <a:extLst>
              <a:ext uri="{FF2B5EF4-FFF2-40B4-BE49-F238E27FC236}">
                <a16:creationId xmlns:a16="http://schemas.microsoft.com/office/drawing/2014/main" id="{C76FF2F4-046B-8A02-0DD3-C08A2F144DD3}"/>
              </a:ext>
            </a:extLst>
          </p:cNvPr>
          <p:cNvSpPr>
            <a:spLocks noGrp="1"/>
          </p:cNvSpPr>
          <p:nvPr>
            <p:ph idx="1"/>
          </p:nvPr>
        </p:nvSpPr>
        <p:spPr/>
        <p:txBody>
          <a:bodyPr/>
          <a:lstStyle/>
          <a:p>
            <a:endParaRPr lang="en-US" dirty="0"/>
          </a:p>
          <a:p>
            <a:endParaRPr lang="en-IN" dirty="0"/>
          </a:p>
          <a:p>
            <a:endParaRPr lang="en-IN" dirty="0"/>
          </a:p>
          <a:p>
            <a:r>
              <a:rPr lang="en-IN" dirty="0"/>
              <a:t>https://github.com/Shravaniguguloth/2203a52235.review2</a:t>
            </a:r>
          </a:p>
        </p:txBody>
      </p:sp>
    </p:spTree>
    <p:extLst>
      <p:ext uri="{BB962C8B-B14F-4D97-AF65-F5344CB8AC3E}">
        <p14:creationId xmlns:p14="http://schemas.microsoft.com/office/powerpoint/2010/main" val="3056652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F0CCB5-4415-CB67-5530-8AB471B1AC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47318"/>
            <a:ext cx="12301268" cy="8941818"/>
          </a:xfrm>
          <a:prstGeom prst="rect">
            <a:avLst/>
          </a:prstGeom>
        </p:spPr>
      </p:pic>
      <p:sp>
        <p:nvSpPr>
          <p:cNvPr id="2" name="Title 1">
            <a:extLst>
              <a:ext uri="{FF2B5EF4-FFF2-40B4-BE49-F238E27FC236}">
                <a16:creationId xmlns:a16="http://schemas.microsoft.com/office/drawing/2014/main" id="{7E160555-8278-A104-38C7-064BEE45E9FD}"/>
              </a:ext>
            </a:extLst>
          </p:cNvPr>
          <p:cNvSpPr>
            <a:spLocks noGrp="1"/>
          </p:cNvSpPr>
          <p:nvPr>
            <p:ph type="title"/>
          </p:nvPr>
        </p:nvSpPr>
        <p:spPr/>
        <p:txBody>
          <a:bodyPr/>
          <a:lstStyle/>
          <a:p>
            <a:r>
              <a:rPr lang="en-US" dirty="0">
                <a:latin typeface="Arial Black" panose="020B0A04020102020204" pitchFamily="34" charset="0"/>
              </a:rPr>
              <a:t>INTRODUCTION</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889A19EB-F143-9C71-03B7-23AE795613F0}"/>
              </a:ext>
            </a:extLst>
          </p:cNvPr>
          <p:cNvSpPr>
            <a:spLocks noGrp="1"/>
          </p:cNvSpPr>
          <p:nvPr>
            <p:ph idx="1"/>
          </p:nvPr>
        </p:nvSpPr>
        <p:spPr/>
        <p:txBody>
          <a:bodyPr>
            <a:normAutofit fontScale="92500"/>
          </a:bodyPr>
          <a:lstStyle/>
          <a:p>
            <a:r>
              <a:rPr lang="en-US" sz="2800" dirty="0">
                <a:solidFill>
                  <a:schemeClr val="bg1"/>
                </a:solidFill>
                <a:latin typeface="Bell MT" panose="02020503060305020303" pitchFamily="18" charset="0"/>
              </a:rPr>
              <a:t>Soil functional properties (such as primary productivity, nutrient and water retention, and resistance to e</a:t>
            </a:r>
            <a:r>
              <a:rPr kumimoji="0" lang="en-US" sz="2400" b="0" i="0" u="none" strike="noStrike" kern="1200" cap="none" spc="0" normalizeH="0" baseline="0" noProof="0" dirty="0">
                <a:ln>
                  <a:noFill/>
                </a:ln>
                <a:solidFill>
                  <a:prstClr val="white"/>
                </a:solidFill>
                <a:effectLst/>
                <a:uLnTx/>
                <a:uFillTx/>
                <a:latin typeface="Bell MT" panose="02020503060305020303" pitchFamily="18" charset="0"/>
                <a:ea typeface="+mn-ea"/>
                <a:cs typeface="+mn-cs"/>
              </a:rPr>
              <a:t> Soil functional properties (such as primary productivity, nutrient and water retention, and resistance to erosion) indicate a location’s ability to perform important ecological services. Traditional methods of measuring and c-</a:t>
            </a:r>
            <a:r>
              <a:rPr lang="en-US" sz="2500" dirty="0">
                <a:solidFill>
                  <a:schemeClr val="tx1">
                    <a:lumMod val="95000"/>
                    <a:lumOff val="5000"/>
                  </a:schemeClr>
                </a:solidFill>
                <a:latin typeface="Bell MT" panose="02020503060305020303" pitchFamily="18" charset="0"/>
              </a:rPr>
              <a:t>Soil functional properties (such as primary productivity, nutrient and water retention, and resistance to erosion) indicate a location’s ability to perform important ecological services. Traditional methods of measuring and characterizing soil properties require expensive and time-consuming scientific procedures. Low cost measurements obtained through diffuse reflectance infrared spectroscopy and remotely collected data have the potential to quickly estimate these same characteristics without the use of costly chemical resources. Inexpensive characterization methods would allow large, data-sparse regions to plan sustainable agricultural development and manage local natural resources. </a:t>
            </a:r>
            <a:endParaRPr lang="en-IN" sz="2500" dirty="0">
              <a:solidFill>
                <a:schemeClr val="tx1">
                  <a:lumMod val="95000"/>
                  <a:lumOff val="5000"/>
                </a:schemeClr>
              </a:solidFill>
              <a:latin typeface="Bell MT" panose="02020503060305020303" pitchFamily="18" charset="0"/>
            </a:endParaRPr>
          </a:p>
          <a:p>
            <a:endParaRPr lang="en-IN" dirty="0"/>
          </a:p>
        </p:txBody>
      </p:sp>
    </p:spTree>
    <p:extLst>
      <p:ext uri="{BB962C8B-B14F-4D97-AF65-F5344CB8AC3E}">
        <p14:creationId xmlns:p14="http://schemas.microsoft.com/office/powerpoint/2010/main" val="3521118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2023D37-C3A5-5D23-4CA3-EE6671CFBA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071277"/>
            <a:ext cx="12284015" cy="8929277"/>
          </a:xfrm>
          <a:prstGeom prst="rect">
            <a:avLst/>
          </a:prstGeom>
        </p:spPr>
      </p:pic>
      <p:sp>
        <p:nvSpPr>
          <p:cNvPr id="2" name="Title 1">
            <a:extLst>
              <a:ext uri="{FF2B5EF4-FFF2-40B4-BE49-F238E27FC236}">
                <a16:creationId xmlns:a16="http://schemas.microsoft.com/office/drawing/2014/main" id="{4BB61E9B-0ECE-E630-5E54-4A10034F9054}"/>
              </a:ext>
            </a:extLst>
          </p:cNvPr>
          <p:cNvSpPr>
            <a:spLocks noGrp="1"/>
          </p:cNvSpPr>
          <p:nvPr>
            <p:ph type="title"/>
          </p:nvPr>
        </p:nvSpPr>
        <p:spPr/>
        <p:txBody>
          <a:bodyPr/>
          <a:lstStyle/>
          <a:p>
            <a:r>
              <a:rPr lang="en-US" dirty="0">
                <a:latin typeface="Agency FB" panose="020B0503020202020204" pitchFamily="34" charset="0"/>
              </a:rPr>
              <a:t>Problem statement:</a:t>
            </a:r>
            <a:endParaRPr lang="en-IN" dirty="0">
              <a:latin typeface="Agency FB" panose="020B0503020202020204" pitchFamily="34" charset="0"/>
            </a:endParaRPr>
          </a:p>
        </p:txBody>
      </p:sp>
      <p:sp>
        <p:nvSpPr>
          <p:cNvPr id="3" name="Content Placeholder 2">
            <a:extLst>
              <a:ext uri="{FF2B5EF4-FFF2-40B4-BE49-F238E27FC236}">
                <a16:creationId xmlns:a16="http://schemas.microsoft.com/office/drawing/2014/main" id="{70840E36-5375-E7A7-DA17-99F72A89F8F8}"/>
              </a:ext>
            </a:extLst>
          </p:cNvPr>
          <p:cNvSpPr>
            <a:spLocks noGrp="1"/>
          </p:cNvSpPr>
          <p:nvPr>
            <p:ph idx="1"/>
          </p:nvPr>
        </p:nvSpPr>
        <p:spPr/>
        <p:txBody>
          <a:bodyPr>
            <a:normAutofit/>
          </a:bodyPr>
          <a:lstStyle/>
          <a:p>
            <a:pPr marL="0" indent="0">
              <a:buNone/>
            </a:pPr>
            <a:r>
              <a:rPr lang="en-US" sz="5400" dirty="0"/>
              <a:t>. </a:t>
            </a:r>
            <a:r>
              <a:rPr lang="en-US" dirty="0">
                <a:latin typeface="Book Antiqua" panose="02040602050305030304" pitchFamily="18" charset="0"/>
              </a:rPr>
              <a:t>Develop a machine learning model to predict essential soil properties, such as pH, nutrient content, and texture, in various regions across Africa, leveraging available soil data and environmental factors to support sustainable agriculture and land management practices."</a:t>
            </a:r>
            <a:endParaRPr lang="en-IN" dirty="0">
              <a:latin typeface="Book Antiqua" panose="02040602050305030304" pitchFamily="18" charset="0"/>
            </a:endParaRPr>
          </a:p>
        </p:txBody>
      </p:sp>
      <p:pic>
        <p:nvPicPr>
          <p:cNvPr id="1026" name="Picture 2">
            <a:extLst>
              <a:ext uri="{FF2B5EF4-FFF2-40B4-BE49-F238E27FC236}">
                <a16:creationId xmlns:a16="http://schemas.microsoft.com/office/drawing/2014/main" id="{2CCC727E-A564-05BA-FBAB-A269635443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4052" y="3935030"/>
            <a:ext cx="3996771" cy="2662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7338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6C4E3-700C-A6FA-1696-EED1F071B1D1}"/>
              </a:ext>
            </a:extLst>
          </p:cNvPr>
          <p:cNvSpPr>
            <a:spLocks noGrp="1"/>
          </p:cNvSpPr>
          <p:nvPr>
            <p:ph type="ctrTitle"/>
          </p:nvPr>
        </p:nvSpPr>
        <p:spPr>
          <a:xfrm>
            <a:off x="0" y="0"/>
            <a:ext cx="3709358" cy="1224951"/>
          </a:xfrm>
        </p:spPr>
        <p:txBody>
          <a:bodyPr/>
          <a:lstStyle/>
          <a:p>
            <a:r>
              <a:rPr lang="en-US" dirty="0">
                <a:latin typeface="Book Antiqua" panose="02040602050305030304" pitchFamily="18" charset="0"/>
              </a:rPr>
              <a:t>Data set</a:t>
            </a:r>
            <a:r>
              <a:rPr lang="en-US" dirty="0"/>
              <a:t>:</a:t>
            </a:r>
            <a:endParaRPr lang="en-IN" dirty="0"/>
          </a:p>
        </p:txBody>
      </p:sp>
      <p:sp>
        <p:nvSpPr>
          <p:cNvPr id="3" name="Subtitle 2">
            <a:extLst>
              <a:ext uri="{FF2B5EF4-FFF2-40B4-BE49-F238E27FC236}">
                <a16:creationId xmlns:a16="http://schemas.microsoft.com/office/drawing/2014/main" id="{36444B18-E17D-EA4A-06B7-4B425342D411}"/>
              </a:ext>
            </a:extLst>
          </p:cNvPr>
          <p:cNvSpPr>
            <a:spLocks noGrp="1"/>
          </p:cNvSpPr>
          <p:nvPr>
            <p:ph type="subTitle" idx="1"/>
          </p:nvPr>
        </p:nvSpPr>
        <p:spPr/>
        <p:txBody>
          <a:bodyPr/>
          <a:lstStyle/>
          <a:p>
            <a:endParaRPr lang="en-IN" dirty="0"/>
          </a:p>
        </p:txBody>
      </p:sp>
      <p:pic>
        <p:nvPicPr>
          <p:cNvPr id="4" name="Picture 3">
            <a:extLst>
              <a:ext uri="{FF2B5EF4-FFF2-40B4-BE49-F238E27FC236}">
                <a16:creationId xmlns:a16="http://schemas.microsoft.com/office/drawing/2014/main" id="{F4EBB3D2-EEA4-EB83-3161-E61CC1AF02DE}"/>
              </a:ext>
            </a:extLst>
          </p:cNvPr>
          <p:cNvPicPr>
            <a:picLocks noChangeAspect="1"/>
          </p:cNvPicPr>
          <p:nvPr/>
        </p:nvPicPr>
        <p:blipFill>
          <a:blip r:embed="rId2"/>
          <a:stretch>
            <a:fillRect/>
          </a:stretch>
        </p:blipFill>
        <p:spPr>
          <a:xfrm>
            <a:off x="207033" y="1323871"/>
            <a:ext cx="5236374" cy="3106048"/>
          </a:xfrm>
          <a:prstGeom prst="rect">
            <a:avLst/>
          </a:prstGeom>
        </p:spPr>
      </p:pic>
      <p:pic>
        <p:nvPicPr>
          <p:cNvPr id="6" name="Picture 5">
            <a:extLst>
              <a:ext uri="{FF2B5EF4-FFF2-40B4-BE49-F238E27FC236}">
                <a16:creationId xmlns:a16="http://schemas.microsoft.com/office/drawing/2014/main" id="{3EF58412-1813-4533-3824-D5FED5026F31}"/>
              </a:ext>
            </a:extLst>
          </p:cNvPr>
          <p:cNvPicPr>
            <a:picLocks noChangeAspect="1"/>
          </p:cNvPicPr>
          <p:nvPr/>
        </p:nvPicPr>
        <p:blipFill>
          <a:blip r:embed="rId3"/>
          <a:stretch>
            <a:fillRect/>
          </a:stretch>
        </p:blipFill>
        <p:spPr>
          <a:xfrm>
            <a:off x="5443407" y="3192691"/>
            <a:ext cx="5727994" cy="3302338"/>
          </a:xfrm>
          <a:prstGeom prst="rect">
            <a:avLst/>
          </a:prstGeom>
        </p:spPr>
      </p:pic>
    </p:spTree>
    <p:extLst>
      <p:ext uri="{BB962C8B-B14F-4D97-AF65-F5344CB8AC3E}">
        <p14:creationId xmlns:p14="http://schemas.microsoft.com/office/powerpoint/2010/main" val="3138264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E3624CB-A5CB-38E4-CA4B-04CAF8AEE2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31BC86B-20E9-C485-9CB5-D7336F0A1708}"/>
              </a:ext>
            </a:extLst>
          </p:cNvPr>
          <p:cNvSpPr>
            <a:spLocks noGrp="1"/>
          </p:cNvSpPr>
          <p:nvPr>
            <p:ph type="title"/>
          </p:nvPr>
        </p:nvSpPr>
        <p:spPr>
          <a:xfrm>
            <a:off x="112143" y="189780"/>
            <a:ext cx="11964838" cy="6495691"/>
          </a:xfrm>
        </p:spPr>
        <p:txBody>
          <a:bodyPr>
            <a:normAutofit/>
          </a:bodyPr>
          <a:lstStyle/>
          <a:p>
            <a:r>
              <a:rPr lang="en-IN" sz="2400" b="1" dirty="0">
                <a:latin typeface="Book Antiqua" panose="02040602050305030304" pitchFamily="18" charset="0"/>
              </a:rPr>
              <a:t>                                           </a:t>
            </a:r>
            <a:r>
              <a:rPr lang="en-IN" sz="2400" b="1" dirty="0">
                <a:latin typeface="Arial Black" panose="020B0A04020102020204" pitchFamily="34" charset="0"/>
              </a:rPr>
              <a:t>IMPLEMENTATION</a:t>
            </a:r>
            <a:br>
              <a:rPr lang="en-IN" sz="2400" b="1" dirty="0">
                <a:latin typeface="Book Antiqua" panose="02040602050305030304" pitchFamily="18" charset="0"/>
              </a:rPr>
            </a:br>
            <a:r>
              <a:rPr lang="en-IN" sz="2400" b="1" dirty="0">
                <a:latin typeface="Book Antiqua" panose="02040602050305030304" pitchFamily="18" charset="0"/>
              </a:rPr>
              <a:t>Perceptron:</a:t>
            </a:r>
            <a:br>
              <a:rPr lang="en-IN" sz="2400" b="1" dirty="0">
                <a:latin typeface="Book Antiqua" panose="02040602050305030304" pitchFamily="18" charset="0"/>
              </a:rPr>
            </a:br>
            <a:br>
              <a:rPr lang="en-IN" sz="2400" b="1" dirty="0"/>
            </a:br>
            <a:r>
              <a:rPr lang="en-US" sz="2400" b="0" i="0" dirty="0">
                <a:effectLst/>
                <a:latin typeface="Sitka Display" pitchFamily="2" charset="0"/>
              </a:rPr>
              <a:t>A perceptron is a fundamental building block of artificial neural networks and serves as a simple model of a biological neuron. It was developed by Frank Rosenblatt in the late 1950s. A perceptron takes a set of binary inputs and produces a binary output based on a weighted sum of these inputs. It can be used for binary classification tasks where it learns to separate data points into two categories</a:t>
            </a:r>
            <a:r>
              <a:rPr lang="en-US" sz="2400" b="0" i="0" dirty="0">
                <a:solidFill>
                  <a:srgbClr val="D1D5DB"/>
                </a:solidFill>
                <a:effectLst/>
                <a:latin typeface="Sitka Display" pitchFamily="2" charset="0"/>
              </a:rPr>
              <a:t>.</a:t>
            </a:r>
            <a:br>
              <a:rPr lang="en-US" sz="2400" dirty="0">
                <a:solidFill>
                  <a:srgbClr val="D1D5DB"/>
                </a:solidFill>
                <a:latin typeface="Sitka Display" pitchFamily="2" charset="0"/>
              </a:rPr>
            </a:br>
            <a:r>
              <a:rPr lang="en-US" sz="2400" b="0" i="0" dirty="0">
                <a:effectLst/>
                <a:latin typeface="Söhne"/>
              </a:rPr>
              <a:t>          </a:t>
            </a:r>
            <a:r>
              <a:rPr lang="en-US" sz="2400" b="0" i="0" dirty="0">
                <a:effectLst/>
                <a:latin typeface="Sitka Display" pitchFamily="2" charset="0"/>
              </a:rPr>
              <a:t>Here's an explanation of the perceptron with its formula:</a:t>
            </a:r>
            <a:br>
              <a:rPr lang="en-US" sz="2400" b="0" i="0" dirty="0">
                <a:effectLst/>
                <a:latin typeface="Sitka Display" pitchFamily="2" charset="0"/>
              </a:rPr>
            </a:br>
            <a:r>
              <a:rPr lang="en-US" sz="2400" b="0" i="0" dirty="0">
                <a:effectLst/>
                <a:latin typeface="Sitka Display" pitchFamily="2" charset="0"/>
              </a:rPr>
              <a:t>Inputs: A perceptron takes multiple binary input values, denoted as x₁, x₂, x₃, ..., xᵢ. These inputs can be either 0 or 1.</a:t>
            </a:r>
            <a:br>
              <a:rPr lang="en-US" sz="2400" b="0" i="0" dirty="0">
                <a:effectLst/>
                <a:latin typeface="Sitka Display" pitchFamily="2" charset="0"/>
              </a:rPr>
            </a:br>
            <a:r>
              <a:rPr lang="en-US" sz="2400" b="0" i="0" dirty="0">
                <a:effectLst/>
                <a:latin typeface="Sitka Display" pitchFamily="2" charset="0"/>
              </a:rPr>
              <a:t>Weights: Each input is associated with a weight, denoted as w₁, w₂, w₃, ..., wᵢ. These weights are real numbers and represent the strength of the connection between the input and the perceptron.</a:t>
            </a:r>
            <a:br>
              <a:rPr lang="en-US" sz="2400" b="0" i="0" dirty="0">
                <a:effectLst/>
                <a:latin typeface="Sitka Display" pitchFamily="2" charset="0"/>
              </a:rPr>
            </a:br>
            <a:r>
              <a:rPr lang="en-US" sz="2400" b="0" i="0" dirty="0">
                <a:effectLst/>
                <a:latin typeface="Sitka Display" pitchFamily="2" charset="0"/>
              </a:rPr>
              <a:t>Weighted Sum: The weighted sum of the inputs is calculated as follows:</a:t>
            </a:r>
            <a:br>
              <a:rPr lang="en-US" sz="2400" b="0" i="0" dirty="0">
                <a:effectLst/>
                <a:latin typeface="Sitka Display" pitchFamily="2" charset="0"/>
              </a:rPr>
            </a:br>
            <a:r>
              <a:rPr lang="en-US" sz="2400" b="0" i="0" dirty="0">
                <a:effectLst/>
                <a:latin typeface="Sitka Display" pitchFamily="2" charset="0"/>
              </a:rPr>
              <a:t>Weighted Sum (Z) = w₁ * x₁ + w₂ * x₂ + w₃ * x₃ + ... + wᵢ * xᵢ</a:t>
            </a:r>
            <a:br>
              <a:rPr lang="en-US" sz="2400" b="0" i="0" dirty="0">
                <a:effectLst/>
                <a:latin typeface="Sitka Display" pitchFamily="2" charset="0"/>
              </a:rPr>
            </a:br>
            <a:r>
              <a:rPr lang="en-US" sz="2400" b="0" i="0" dirty="0">
                <a:effectLst/>
                <a:latin typeface="Sitka Display" pitchFamily="2" charset="0"/>
              </a:rPr>
              <a:t>       network architectures.</a:t>
            </a:r>
            <a:br>
              <a:rPr lang="en-US" sz="2400" b="0" i="0" dirty="0">
                <a:effectLst/>
                <a:latin typeface="Sitka Display" pitchFamily="2" charset="0"/>
              </a:rPr>
            </a:br>
            <a:endParaRPr lang="en-IN" sz="2400" dirty="0">
              <a:latin typeface="Sitka Display" pitchFamily="2" charset="0"/>
            </a:endParaRPr>
          </a:p>
        </p:txBody>
      </p:sp>
    </p:spTree>
    <p:extLst>
      <p:ext uri="{BB962C8B-B14F-4D97-AF65-F5344CB8AC3E}">
        <p14:creationId xmlns:p14="http://schemas.microsoft.com/office/powerpoint/2010/main" val="3789248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BB6B43-E1F8-AC35-D760-44CFA96F1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52466"/>
            <a:ext cx="12258136" cy="8910466"/>
          </a:xfrm>
          <a:prstGeom prst="rect">
            <a:avLst/>
          </a:prstGeom>
        </p:spPr>
      </p:pic>
      <p:sp>
        <p:nvSpPr>
          <p:cNvPr id="2" name="Title 1">
            <a:extLst>
              <a:ext uri="{FF2B5EF4-FFF2-40B4-BE49-F238E27FC236}">
                <a16:creationId xmlns:a16="http://schemas.microsoft.com/office/drawing/2014/main" id="{AC27BC47-575E-B217-6B31-0DB952F0E142}"/>
              </a:ext>
            </a:extLst>
          </p:cNvPr>
          <p:cNvSpPr>
            <a:spLocks noGrp="1"/>
          </p:cNvSpPr>
          <p:nvPr>
            <p:ph type="ctrTitle"/>
          </p:nvPr>
        </p:nvSpPr>
        <p:spPr>
          <a:xfrm>
            <a:off x="224287" y="215661"/>
            <a:ext cx="11352362" cy="983412"/>
          </a:xfrm>
        </p:spPr>
        <p:txBody>
          <a:bodyPr/>
          <a:lstStyle/>
          <a:p>
            <a:r>
              <a:rPr lang="en-US" dirty="0">
                <a:latin typeface="Arial Black" panose="020B0A04020102020204" pitchFamily="34" charset="0"/>
              </a:rPr>
              <a:t>LOGISTIC REGRESSION</a:t>
            </a:r>
            <a:endParaRPr lang="en-IN" dirty="0">
              <a:latin typeface="Arial Black" panose="020B0A04020102020204" pitchFamily="34" charset="0"/>
            </a:endParaRPr>
          </a:p>
        </p:txBody>
      </p:sp>
      <p:sp>
        <p:nvSpPr>
          <p:cNvPr id="3" name="Subtitle 2">
            <a:extLst>
              <a:ext uri="{FF2B5EF4-FFF2-40B4-BE49-F238E27FC236}">
                <a16:creationId xmlns:a16="http://schemas.microsoft.com/office/drawing/2014/main" id="{DB500FB9-3716-790D-A4D8-AE5E07F5AE45}"/>
              </a:ext>
            </a:extLst>
          </p:cNvPr>
          <p:cNvSpPr>
            <a:spLocks noGrp="1"/>
          </p:cNvSpPr>
          <p:nvPr>
            <p:ph type="subTitle" idx="1"/>
          </p:nvPr>
        </p:nvSpPr>
        <p:spPr>
          <a:xfrm>
            <a:off x="224287" y="1656271"/>
            <a:ext cx="11352362" cy="4597879"/>
          </a:xfrm>
        </p:spPr>
        <p:txBody>
          <a:bodyPr>
            <a:normAutofit fontScale="77500" lnSpcReduction="20000"/>
          </a:bodyPr>
          <a:lstStyle/>
          <a:p>
            <a:pPr marL="457200" indent="-457200" algn="l">
              <a:buFont typeface="Wingdings" panose="05000000000000000000" pitchFamily="2" charset="2"/>
              <a:buChar char="Ø"/>
            </a:pPr>
            <a:r>
              <a:rPr lang="en-US" sz="2800" dirty="0">
                <a:effectLst/>
                <a:latin typeface="Sitka Display" pitchFamily="2" charset="0"/>
              </a:rPr>
              <a:t>Logistic regression is a statistical model used for binary classification tasks, where the goal is to predict one of two possible outcomes (e.g., 0 or 1, Yes or No, True or False) based on one or more input features.</a:t>
            </a:r>
          </a:p>
          <a:p>
            <a:pPr algn="l"/>
            <a:endParaRPr lang="en-US" sz="2800" dirty="0">
              <a:effectLst/>
              <a:latin typeface="Sitka Display" pitchFamily="2" charset="0"/>
            </a:endParaRPr>
          </a:p>
          <a:p>
            <a:pPr marL="457200" indent="-457200" algn="l">
              <a:buFont typeface="Wingdings" panose="05000000000000000000" pitchFamily="2" charset="2"/>
              <a:buChar char="Ø"/>
            </a:pPr>
            <a:r>
              <a:rPr lang="en-US" sz="2800" dirty="0">
                <a:effectLst/>
                <a:latin typeface="Sitka Display" pitchFamily="2" charset="0"/>
              </a:rPr>
              <a:t> Unlike linear regression, which predicts a continuous output, logistic regression predicts the probability of the binary outcome. It uses the logistic function (also called the sigmoid function) to model this probability. </a:t>
            </a:r>
          </a:p>
          <a:p>
            <a:pPr algn="l"/>
            <a:r>
              <a:rPr lang="en-US" sz="2800" dirty="0">
                <a:effectLst/>
                <a:latin typeface="Sitka Display" pitchFamily="2" charset="0"/>
              </a:rPr>
              <a:t>         Here's an explanation of logistic regression with its formula:</a:t>
            </a:r>
          </a:p>
          <a:p>
            <a:pPr algn="l"/>
            <a:endParaRPr lang="en-US" sz="2800" dirty="0">
              <a:latin typeface="Sitka Display" pitchFamily="2" charset="0"/>
            </a:endParaRPr>
          </a:p>
          <a:p>
            <a:pPr marL="1828800" lvl="3" indent="-457200" algn="l">
              <a:buFont typeface="Wingdings" panose="05000000000000000000" pitchFamily="2" charset="2"/>
              <a:buChar char="v"/>
            </a:pPr>
            <a:r>
              <a:rPr lang="en-US" sz="2800" b="1" dirty="0">
                <a:latin typeface="Sitka Display" pitchFamily="2" charset="0"/>
              </a:rPr>
              <a:t>Formula:</a:t>
            </a:r>
            <a:r>
              <a:rPr lang="en-US" sz="2800" dirty="0">
                <a:latin typeface="Sitka Display" pitchFamily="2" charset="0"/>
              </a:rPr>
              <a:t> The logistic regression model calculates the probability (P) of a binary event (e.g., the probability of a positive outcome) using the logistic function:</a:t>
            </a:r>
          </a:p>
          <a:p>
            <a:pPr algn="l"/>
            <a:r>
              <a:rPr lang="en-US" sz="2800" dirty="0">
                <a:latin typeface="Sitka Display" pitchFamily="2" charset="0"/>
              </a:rPr>
              <a:t>                </a:t>
            </a:r>
          </a:p>
          <a:p>
            <a:pPr lvl="8" algn="l"/>
            <a:r>
              <a:rPr lang="en-US" sz="2800" dirty="0">
                <a:latin typeface="Sitka Display" pitchFamily="2" charset="0"/>
              </a:rPr>
              <a:t>               z=w0+w1x1+w2x2----------------</a:t>
            </a:r>
            <a:r>
              <a:rPr lang="en-US" sz="2800" dirty="0" err="1">
                <a:latin typeface="Sitka Display" pitchFamily="2" charset="0"/>
              </a:rPr>
              <a:t>wnxn</a:t>
            </a:r>
            <a:r>
              <a:rPr lang="en-US" sz="2800" dirty="0">
                <a:latin typeface="Sitka Display" pitchFamily="2" charset="0"/>
              </a:rPr>
              <a:t>  </a:t>
            </a:r>
          </a:p>
          <a:p>
            <a:pPr lvl="8" algn="l"/>
            <a:r>
              <a:rPr lang="es-ES" sz="2800" i="1" dirty="0">
                <a:latin typeface="Sitka Display" pitchFamily="2" charset="0"/>
              </a:rPr>
              <a:t>                </a:t>
            </a:r>
            <a:r>
              <a:rPr lang="es-ES" sz="2800" i="1" dirty="0" err="1">
                <a:latin typeface="Sitka Display" pitchFamily="2" charset="0"/>
              </a:rPr>
              <a:t>yp</a:t>
            </a:r>
            <a:r>
              <a:rPr lang="es-ES" sz="2800" dirty="0">
                <a:latin typeface="Sitka Display" pitchFamily="2" charset="0"/>
              </a:rPr>
              <a:t>=1/1+</a:t>
            </a:r>
            <a:r>
              <a:rPr lang="es-ES" sz="2800" i="1" dirty="0">
                <a:latin typeface="Sitka Display" pitchFamily="2" charset="0"/>
              </a:rPr>
              <a:t>e^-z</a:t>
            </a:r>
            <a:r>
              <a:rPr lang="es-ES" sz="2800" dirty="0">
                <a:latin typeface="Sitka Display" pitchFamily="2" charset="0"/>
              </a:rPr>
              <a:t>​</a:t>
            </a:r>
          </a:p>
          <a:p>
            <a:pPr lvl="8" algn="l"/>
            <a:r>
              <a:rPr lang="es-ES" sz="2800" dirty="0">
                <a:latin typeface="Sitka Display" pitchFamily="2" charset="0"/>
              </a:rPr>
              <a:t>              z=-Y LOG (YP)-(1-Y) LOG (1-YP)</a:t>
            </a:r>
            <a:endParaRPr lang="en-IN" sz="2800" dirty="0">
              <a:latin typeface="Sitka Display" pitchFamily="2" charset="0"/>
            </a:endParaRPr>
          </a:p>
          <a:p>
            <a:pPr algn="l"/>
            <a:endParaRPr lang="en-IN" dirty="0"/>
          </a:p>
        </p:txBody>
      </p:sp>
    </p:spTree>
    <p:extLst>
      <p:ext uri="{BB962C8B-B14F-4D97-AF65-F5344CB8AC3E}">
        <p14:creationId xmlns:p14="http://schemas.microsoft.com/office/powerpoint/2010/main" val="4049496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AC718B5-E3AC-C519-16F7-FBB0127AAD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F531068-3743-6C5E-33A5-B999F497982A}"/>
              </a:ext>
            </a:extLst>
          </p:cNvPr>
          <p:cNvSpPr>
            <a:spLocks noGrp="1"/>
          </p:cNvSpPr>
          <p:nvPr>
            <p:ph type="title"/>
          </p:nvPr>
        </p:nvSpPr>
        <p:spPr/>
        <p:txBody>
          <a:bodyPr/>
          <a:lstStyle/>
          <a:p>
            <a:r>
              <a:rPr lang="en-US" dirty="0">
                <a:latin typeface="Sitka Small Semibold" pitchFamily="2" charset="0"/>
              </a:rPr>
              <a:t>K-NEAREST NEIGHBOURS(KNN)</a:t>
            </a:r>
            <a:endParaRPr lang="en-IN" dirty="0">
              <a:latin typeface="Sitka Small Semibold" pitchFamily="2" charset="0"/>
            </a:endParaRPr>
          </a:p>
        </p:txBody>
      </p:sp>
      <p:sp>
        <p:nvSpPr>
          <p:cNvPr id="3" name="Content Placeholder 2">
            <a:extLst>
              <a:ext uri="{FF2B5EF4-FFF2-40B4-BE49-F238E27FC236}">
                <a16:creationId xmlns:a16="http://schemas.microsoft.com/office/drawing/2014/main" id="{C2DD9C6F-23A7-E416-5EFE-BD2700F2F22E}"/>
              </a:ext>
            </a:extLst>
          </p:cNvPr>
          <p:cNvSpPr>
            <a:spLocks noGrp="1"/>
          </p:cNvSpPr>
          <p:nvPr>
            <p:ph idx="1"/>
          </p:nvPr>
        </p:nvSpPr>
        <p:spPr>
          <a:xfrm>
            <a:off x="631166" y="1540952"/>
            <a:ext cx="11126638" cy="5153145"/>
          </a:xfrm>
        </p:spPr>
        <p:txBody>
          <a:bodyPr>
            <a:normAutofit fontScale="70000" lnSpcReduction="20000"/>
          </a:bodyPr>
          <a:lstStyle/>
          <a:p>
            <a:r>
              <a:rPr lang="en-US" sz="2800" dirty="0">
                <a:effectLst/>
                <a:latin typeface="Sitka Display" pitchFamily="2" charset="0"/>
              </a:rPr>
              <a:t>K-Nearest Neighbors (K-NN) is a simple and effective machine learning algorithm used for both classification and regression tasks. It operates on the principle that similar data points are located near each other in a feature space. Here's how it works:</a:t>
            </a:r>
          </a:p>
          <a:p>
            <a:endParaRPr lang="en-US" sz="2800" dirty="0">
              <a:effectLst/>
              <a:latin typeface="Sitka Display" pitchFamily="2" charset="0"/>
            </a:endParaRPr>
          </a:p>
          <a:p>
            <a:r>
              <a:rPr lang="en-US" sz="2800" dirty="0">
                <a:effectLst/>
                <a:latin typeface="Sitka Display" pitchFamily="2" charset="0"/>
              </a:rPr>
              <a:t>1. </a:t>
            </a:r>
            <a:r>
              <a:rPr lang="en-US" sz="2800" b="1" dirty="0">
                <a:effectLst/>
                <a:latin typeface="Sitka Display" pitchFamily="2" charset="0"/>
              </a:rPr>
              <a:t>Training:</a:t>
            </a:r>
            <a:r>
              <a:rPr lang="en-US" sz="2800" dirty="0">
                <a:effectLst/>
                <a:latin typeface="Sitka Display" pitchFamily="2" charset="0"/>
              </a:rPr>
              <a:t> K-NN doesn't have a traditional training phase. Instead, it memorizes the entire dataset, creating a reference for future predictions.</a:t>
            </a:r>
          </a:p>
          <a:p>
            <a:endParaRPr lang="en-US" sz="2800" dirty="0">
              <a:effectLst/>
              <a:latin typeface="Sitka Display" pitchFamily="2" charset="0"/>
            </a:endParaRPr>
          </a:p>
          <a:p>
            <a:r>
              <a:rPr lang="en-US" sz="2800" dirty="0">
                <a:effectLst/>
                <a:latin typeface="Sitka Display" pitchFamily="2" charset="0"/>
              </a:rPr>
              <a:t>2.</a:t>
            </a:r>
            <a:r>
              <a:rPr lang="en-US" sz="2800" b="1" dirty="0">
                <a:effectLst/>
                <a:latin typeface="Sitka Display" pitchFamily="2" charset="0"/>
              </a:rPr>
              <a:t> Prediction:</a:t>
            </a:r>
            <a:r>
              <a:rPr lang="en-US" sz="2800" dirty="0">
                <a:effectLst/>
                <a:latin typeface="Sitka Display" pitchFamily="2" charset="0"/>
              </a:rPr>
              <a:t> To classify a new data point, K-NN calculates the distance (typically Euclidean distance) between the point and its K nearest neighbors in the training dataset.</a:t>
            </a:r>
          </a:p>
          <a:p>
            <a:endParaRPr lang="en-US" sz="2800" dirty="0">
              <a:effectLst/>
              <a:latin typeface="Sitka Display" pitchFamily="2" charset="0"/>
            </a:endParaRPr>
          </a:p>
          <a:p>
            <a:r>
              <a:rPr lang="en-US" sz="2800" dirty="0">
                <a:effectLst/>
                <a:latin typeface="Sitka Display" pitchFamily="2" charset="0"/>
              </a:rPr>
              <a:t>3. </a:t>
            </a:r>
            <a:r>
              <a:rPr lang="en-US" sz="2800" b="1" dirty="0">
                <a:effectLst/>
                <a:latin typeface="Sitka Display" pitchFamily="2" charset="0"/>
              </a:rPr>
              <a:t>Voting: </a:t>
            </a:r>
            <a:r>
              <a:rPr lang="en-US" sz="2800" dirty="0">
                <a:effectLst/>
                <a:latin typeface="Sitka Display" pitchFamily="2" charset="0"/>
              </a:rPr>
              <a:t>For classification, it counts the number of data points in each class among the K neighbors. The class with the highest count becomes the predicted class. For regression, it averages the values of the K nearest neighbors.</a:t>
            </a:r>
          </a:p>
          <a:p>
            <a:endParaRPr lang="en-US" sz="2800" dirty="0">
              <a:effectLst/>
              <a:latin typeface="Sitka Display" pitchFamily="2" charset="0"/>
            </a:endParaRPr>
          </a:p>
          <a:p>
            <a:r>
              <a:rPr lang="en-US" sz="2800" dirty="0">
                <a:effectLst/>
                <a:latin typeface="Sitka Display" pitchFamily="2" charset="0"/>
              </a:rPr>
              <a:t>4. </a:t>
            </a:r>
            <a:r>
              <a:rPr lang="en-US" sz="2800" b="1" dirty="0">
                <a:effectLst/>
                <a:latin typeface="Sitka Display" pitchFamily="2" charset="0"/>
              </a:rPr>
              <a:t>Choosing K</a:t>
            </a:r>
            <a:r>
              <a:rPr lang="en-US" sz="2800" dirty="0">
                <a:effectLst/>
                <a:latin typeface="Sitka Display" pitchFamily="2" charset="0"/>
              </a:rPr>
              <a:t>:The choice of K is a critical hyperparameter. A smaller K makes the model sensitive to noise</a:t>
            </a:r>
          </a:p>
          <a:p>
            <a:r>
              <a:rPr lang="en-US" dirty="0">
                <a:latin typeface="Sitka Display" pitchFamily="2" charset="0"/>
              </a:rPr>
              <a:t>KNN to simple understand and implement.</a:t>
            </a:r>
            <a:endParaRPr lang="en-US" sz="2800" dirty="0">
              <a:effectLst/>
              <a:latin typeface="Sitka Display" pitchFamily="2" charset="0"/>
            </a:endParaRPr>
          </a:p>
          <a:p>
            <a:endParaRPr lang="en-IN" dirty="0"/>
          </a:p>
        </p:txBody>
      </p:sp>
    </p:spTree>
    <p:extLst>
      <p:ext uri="{BB962C8B-B14F-4D97-AF65-F5344CB8AC3E}">
        <p14:creationId xmlns:p14="http://schemas.microsoft.com/office/powerpoint/2010/main" val="1810679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950D43D-CBE7-D2B3-C292-98DBC6FCE9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02196"/>
            <a:ext cx="10769600" cy="7828446"/>
          </a:xfrm>
          <a:prstGeom prst="rect">
            <a:avLst/>
          </a:prstGeom>
        </p:spPr>
      </p:pic>
      <p:pic>
        <p:nvPicPr>
          <p:cNvPr id="5" name="Picture 4">
            <a:extLst>
              <a:ext uri="{FF2B5EF4-FFF2-40B4-BE49-F238E27FC236}">
                <a16:creationId xmlns:a16="http://schemas.microsoft.com/office/drawing/2014/main" id="{635887CB-9FE4-4C5A-C269-4904EC69FF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04391"/>
            <a:ext cx="12192000" cy="8862391"/>
          </a:xfrm>
          <a:prstGeom prst="rect">
            <a:avLst/>
          </a:prstGeom>
        </p:spPr>
      </p:pic>
      <p:sp>
        <p:nvSpPr>
          <p:cNvPr id="2" name="Title 1">
            <a:extLst>
              <a:ext uri="{FF2B5EF4-FFF2-40B4-BE49-F238E27FC236}">
                <a16:creationId xmlns:a16="http://schemas.microsoft.com/office/drawing/2014/main" id="{43B40D2D-A05B-33CD-0BBE-264F54FFE6E8}"/>
              </a:ext>
            </a:extLst>
          </p:cNvPr>
          <p:cNvSpPr>
            <a:spLocks noGrp="1"/>
          </p:cNvSpPr>
          <p:nvPr>
            <p:ph type="title"/>
          </p:nvPr>
        </p:nvSpPr>
        <p:spPr/>
        <p:txBody>
          <a:bodyPr>
            <a:normAutofit/>
          </a:bodyPr>
          <a:lstStyle/>
          <a:p>
            <a:r>
              <a:rPr lang="en-US" dirty="0"/>
              <a:t>             </a:t>
            </a:r>
            <a:r>
              <a:rPr lang="en-US" dirty="0">
                <a:latin typeface="Sitka Small Semibold" pitchFamily="2" charset="0"/>
              </a:rPr>
              <a:t>BOOT STRAPPING</a:t>
            </a:r>
            <a:endParaRPr lang="en-IN" dirty="0">
              <a:latin typeface="Sitka Small Semibold" pitchFamily="2" charset="0"/>
            </a:endParaRPr>
          </a:p>
        </p:txBody>
      </p:sp>
      <p:sp>
        <p:nvSpPr>
          <p:cNvPr id="3" name="Content Placeholder 2">
            <a:extLst>
              <a:ext uri="{FF2B5EF4-FFF2-40B4-BE49-F238E27FC236}">
                <a16:creationId xmlns:a16="http://schemas.microsoft.com/office/drawing/2014/main" id="{E2E2BBF0-E6EB-5185-69CC-DDF96B46A12F}"/>
              </a:ext>
            </a:extLst>
          </p:cNvPr>
          <p:cNvSpPr>
            <a:spLocks noGrp="1"/>
          </p:cNvSpPr>
          <p:nvPr>
            <p:ph idx="1"/>
          </p:nvPr>
        </p:nvSpPr>
        <p:spPr>
          <a:xfrm>
            <a:off x="743309" y="1690688"/>
            <a:ext cx="10515600" cy="4351338"/>
          </a:xfrm>
        </p:spPr>
        <p:txBody>
          <a:bodyPr>
            <a:normAutofit fontScale="85000" lnSpcReduction="20000"/>
          </a:bodyPr>
          <a:lstStyle/>
          <a:p>
            <a:pPr algn="l">
              <a:buFont typeface="+mj-lt"/>
              <a:buAutoNum type="arabicPeriod"/>
            </a:pPr>
            <a:r>
              <a:rPr lang="en-US" b="1" i="0" dirty="0">
                <a:solidFill>
                  <a:srgbClr val="374151"/>
                </a:solidFill>
                <a:effectLst/>
                <a:latin typeface="Söhne"/>
              </a:rPr>
              <a:t>Resampling Method</a:t>
            </a:r>
            <a:r>
              <a:rPr lang="en-US" b="0" i="0" dirty="0">
                <a:solidFill>
                  <a:srgbClr val="374151"/>
                </a:solidFill>
                <a:effectLst/>
                <a:latin typeface="Söhne"/>
              </a:rPr>
              <a:t>: Bootstrapping is a resampling method that involves generating multiple samples (called "bootstrap samples") from a single dataset. These samples are obtained by randomly selecting data points with replacement, meaning the same data point can appear in multiple samples.</a:t>
            </a:r>
          </a:p>
          <a:p>
            <a:pPr algn="l"/>
            <a:r>
              <a:rPr lang="en-US" b="0" i="0" dirty="0">
                <a:solidFill>
                  <a:srgbClr val="374151"/>
                </a:solidFill>
                <a:effectLst/>
                <a:latin typeface="Söhne"/>
              </a:rPr>
              <a:t>Bootstrapping is a resampling technique widely used in statistics and machine learning to estimate various statistical properties and evaluate the performance of models. Here are some key points about bootstrapping:</a:t>
            </a:r>
          </a:p>
          <a:p>
            <a:pPr algn="l">
              <a:buFont typeface="+mj-lt"/>
              <a:buAutoNum type="arabicPeriod"/>
            </a:pPr>
            <a:r>
              <a:rPr lang="en-US" b="1" i="0" dirty="0">
                <a:solidFill>
                  <a:srgbClr val="374151"/>
                </a:solidFill>
                <a:effectLst/>
                <a:latin typeface="Söhne"/>
              </a:rPr>
              <a:t>Estimate Population Statistics</a:t>
            </a:r>
            <a:r>
              <a:rPr lang="en-US" b="0" i="0" dirty="0">
                <a:solidFill>
                  <a:srgbClr val="374151"/>
                </a:solidFill>
                <a:effectLst/>
                <a:latin typeface="Söhne"/>
              </a:rPr>
              <a:t>: Bootstrapping is often used to estimate population statistics, such as the mean, variance, confidence intervals, and other parameters, without making strong assumptions about the underlying data distribution.</a:t>
            </a:r>
          </a:p>
          <a:p>
            <a:pPr algn="l">
              <a:buFont typeface="+mj-lt"/>
              <a:buAutoNum type="arabicPeriod"/>
            </a:pPr>
            <a:r>
              <a:rPr lang="en-US" b="1" i="0" dirty="0">
                <a:solidFill>
                  <a:srgbClr val="374151"/>
                </a:solidFill>
                <a:effectLst/>
                <a:latin typeface="Söhne"/>
              </a:rPr>
              <a:t>Parameter Estimation</a:t>
            </a:r>
            <a:r>
              <a:rPr lang="en-US" b="0" i="0" dirty="0">
                <a:solidFill>
                  <a:srgbClr val="374151"/>
                </a:solidFill>
                <a:effectLst/>
                <a:latin typeface="Söhne"/>
              </a:rPr>
              <a:t>: It can be used to estimate parameters of a statistical model. For example, you can use bootstrapping to estimate coefficients of a linear regression model, which provides insights into the model's uncertainty.</a:t>
            </a:r>
          </a:p>
          <a:p>
            <a:pPr marL="0" indent="0">
              <a:buNone/>
            </a:pPr>
            <a:endParaRPr lang="en-US" b="0" i="0" dirty="0">
              <a:solidFill>
                <a:srgbClr val="374151"/>
              </a:solidFill>
              <a:effectLst/>
              <a:latin typeface="Sitka Display" pitchFamily="2" charset="0"/>
            </a:endParaRPr>
          </a:p>
          <a:p>
            <a:endParaRPr lang="en-IN" dirty="0"/>
          </a:p>
        </p:txBody>
      </p:sp>
    </p:spTree>
    <p:extLst>
      <p:ext uri="{BB962C8B-B14F-4D97-AF65-F5344CB8AC3E}">
        <p14:creationId xmlns:p14="http://schemas.microsoft.com/office/powerpoint/2010/main" val="43679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00E73FD-5E53-4FA0-DB42-04474F31EB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2067892"/>
            <a:ext cx="12192001" cy="8862392"/>
          </a:xfrm>
          <a:prstGeom prst="rect">
            <a:avLst/>
          </a:prstGeom>
        </p:spPr>
      </p:pic>
      <p:sp>
        <p:nvSpPr>
          <p:cNvPr id="2" name="Title 1">
            <a:extLst>
              <a:ext uri="{FF2B5EF4-FFF2-40B4-BE49-F238E27FC236}">
                <a16:creationId xmlns:a16="http://schemas.microsoft.com/office/drawing/2014/main" id="{8D66AB36-3F24-426C-27C8-2C01A3E5078C}"/>
              </a:ext>
            </a:extLst>
          </p:cNvPr>
          <p:cNvSpPr>
            <a:spLocks noGrp="1"/>
          </p:cNvSpPr>
          <p:nvPr>
            <p:ph type="title"/>
          </p:nvPr>
        </p:nvSpPr>
        <p:spPr/>
        <p:txBody>
          <a:bodyPr/>
          <a:lstStyle/>
          <a:p>
            <a:r>
              <a:rPr lang="en-US" dirty="0">
                <a:latin typeface="Sitka Display" pitchFamily="2" charset="0"/>
              </a:rPr>
              <a:t>SUPPORT VECTOR MACHINE</a:t>
            </a:r>
            <a:r>
              <a:rPr lang="en-US" dirty="0"/>
              <a:t>:</a:t>
            </a:r>
            <a:endParaRPr lang="en-IN" dirty="0"/>
          </a:p>
        </p:txBody>
      </p:sp>
      <p:sp>
        <p:nvSpPr>
          <p:cNvPr id="3" name="Content Placeholder 2">
            <a:extLst>
              <a:ext uri="{FF2B5EF4-FFF2-40B4-BE49-F238E27FC236}">
                <a16:creationId xmlns:a16="http://schemas.microsoft.com/office/drawing/2014/main" id="{043B1113-B498-BF4C-1D03-CAC8A4DC4464}"/>
              </a:ext>
            </a:extLst>
          </p:cNvPr>
          <p:cNvSpPr>
            <a:spLocks noGrp="1"/>
          </p:cNvSpPr>
          <p:nvPr>
            <p:ph idx="1"/>
          </p:nvPr>
        </p:nvSpPr>
        <p:spPr>
          <a:xfrm>
            <a:off x="1" y="1371600"/>
            <a:ext cx="12192000" cy="5121275"/>
          </a:xfrm>
        </p:spPr>
        <p:txBody>
          <a:bodyPr>
            <a:normAutofit/>
          </a:bodyPr>
          <a:lstStyle/>
          <a:p>
            <a:pPr algn="l"/>
            <a:r>
              <a:rPr lang="en-US" sz="1600" b="0" i="0" dirty="0">
                <a:solidFill>
                  <a:srgbClr val="374151"/>
                </a:solidFill>
                <a:effectLst/>
                <a:latin typeface="Footlight MT Light" panose="0204060206030A020304" pitchFamily="18" charset="0"/>
              </a:rPr>
              <a:t>A Support Vector Machine (SVM) is a supervised machine learning algorithm that is used for classification and regression tasks. It is particularly effective in solving binary and multi-class classification problems. Here are some key points about Support Vector Machines:</a:t>
            </a:r>
          </a:p>
          <a:p>
            <a:pPr algn="l">
              <a:buFont typeface="+mj-lt"/>
              <a:buAutoNum type="arabicPeriod"/>
            </a:pPr>
            <a:r>
              <a:rPr lang="en-US" sz="1600" b="1" i="0" dirty="0">
                <a:solidFill>
                  <a:srgbClr val="374151"/>
                </a:solidFill>
                <a:effectLst/>
                <a:latin typeface="Footlight MT Light" panose="0204060206030A020304" pitchFamily="18" charset="0"/>
              </a:rPr>
              <a:t>Classification and Regression</a:t>
            </a:r>
            <a:r>
              <a:rPr lang="en-US" sz="1600" b="0" i="0" dirty="0">
                <a:solidFill>
                  <a:srgbClr val="374151"/>
                </a:solidFill>
                <a:effectLst/>
                <a:latin typeface="Footlight MT Light" panose="0204060206030A020304" pitchFamily="18" charset="0"/>
              </a:rPr>
              <a:t>: SVM can be used for both classification and regression tasks. In classification, it separates data points into different classes, while in regression, it predicts a continuous numeric value.</a:t>
            </a:r>
          </a:p>
          <a:p>
            <a:pPr algn="l">
              <a:buFont typeface="+mj-lt"/>
              <a:buAutoNum type="arabicPeriod"/>
            </a:pPr>
            <a:r>
              <a:rPr lang="en-US" sz="1600" b="1" i="0" dirty="0">
                <a:solidFill>
                  <a:srgbClr val="374151"/>
                </a:solidFill>
                <a:effectLst/>
                <a:latin typeface="Footlight MT Light" panose="0204060206030A020304" pitchFamily="18" charset="0"/>
              </a:rPr>
              <a:t>Linear and Non-Linear Classification</a:t>
            </a:r>
            <a:r>
              <a:rPr lang="en-US" sz="1600" b="0" i="0" dirty="0">
                <a:solidFill>
                  <a:srgbClr val="374151"/>
                </a:solidFill>
                <a:effectLst/>
                <a:latin typeface="Footlight MT Light" panose="0204060206030A020304" pitchFamily="18" charset="0"/>
              </a:rPr>
              <a:t>: SVM can perform linear classification by finding a hyperplane that best separates the data into different classes. It can also be extended to non-linear classification using techniques such as the kernel trick.</a:t>
            </a:r>
          </a:p>
          <a:p>
            <a:pPr algn="l">
              <a:buFont typeface="+mj-lt"/>
              <a:buAutoNum type="arabicPeriod"/>
            </a:pPr>
            <a:r>
              <a:rPr lang="en-US" sz="1600" b="1" i="0" dirty="0">
                <a:solidFill>
                  <a:srgbClr val="374151"/>
                </a:solidFill>
                <a:effectLst/>
                <a:latin typeface="Footlight MT Light" panose="0204060206030A020304" pitchFamily="18" charset="0"/>
              </a:rPr>
              <a:t>Margin Maximization</a:t>
            </a:r>
            <a:r>
              <a:rPr lang="en-US" sz="1600" b="0" i="0" dirty="0">
                <a:solidFill>
                  <a:srgbClr val="374151"/>
                </a:solidFill>
                <a:effectLst/>
                <a:latin typeface="Footlight MT Light" panose="0204060206030A020304" pitchFamily="18" charset="0"/>
              </a:rPr>
              <a:t>: The key idea behind SVM is to find the hyperplane that maximizes the margin between the classes. The margin is the distance between the hyperplane and the nearest data points from each class.</a:t>
            </a:r>
          </a:p>
          <a:p>
            <a:endParaRPr lang="en-IN" dirty="0"/>
          </a:p>
        </p:txBody>
      </p:sp>
      <p:pic>
        <p:nvPicPr>
          <p:cNvPr id="5" name="Picture 4">
            <a:extLst>
              <a:ext uri="{FF2B5EF4-FFF2-40B4-BE49-F238E27FC236}">
                <a16:creationId xmlns:a16="http://schemas.microsoft.com/office/drawing/2014/main" id="{696C3414-6C60-5DB9-6E28-32F43E12D7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4935" y="3722148"/>
            <a:ext cx="6477359" cy="2921540"/>
          </a:xfrm>
          <a:prstGeom prst="rect">
            <a:avLst/>
          </a:prstGeom>
        </p:spPr>
      </p:pic>
    </p:spTree>
    <p:extLst>
      <p:ext uri="{BB962C8B-B14F-4D97-AF65-F5344CB8AC3E}">
        <p14:creationId xmlns:p14="http://schemas.microsoft.com/office/powerpoint/2010/main" val="3263126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1260</Words>
  <Application>Microsoft Office PowerPoint</Application>
  <PresentationFormat>Widescreen</PresentationFormat>
  <Paragraphs>74</Paragraphs>
  <Slides>19</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19</vt:i4>
      </vt:variant>
    </vt:vector>
  </HeadingPairs>
  <TitlesOfParts>
    <vt:vector size="35" baseType="lpstr">
      <vt:lpstr>Agency FB</vt:lpstr>
      <vt:lpstr>Algerian</vt:lpstr>
      <vt:lpstr>Arial</vt:lpstr>
      <vt:lpstr>Arial Black</vt:lpstr>
      <vt:lpstr>Arial Rounded MT Bold</vt:lpstr>
      <vt:lpstr>Bell MT</vt:lpstr>
      <vt:lpstr>Berlin Sans FB</vt:lpstr>
      <vt:lpstr>Book Antiqua</vt:lpstr>
      <vt:lpstr>Calibri</vt:lpstr>
      <vt:lpstr>Calibri Light</vt:lpstr>
      <vt:lpstr>Footlight MT Light</vt:lpstr>
      <vt:lpstr>Sitka Display</vt:lpstr>
      <vt:lpstr>Sitka Small Semibold</vt:lpstr>
      <vt:lpstr>Söhne</vt:lpstr>
      <vt:lpstr>Wingdings</vt:lpstr>
      <vt:lpstr>Office Theme</vt:lpstr>
      <vt:lpstr>AFRICAN SOIL PROPERTY PREDICTION CHALLENGE</vt:lpstr>
      <vt:lpstr>INTRODUCTION</vt:lpstr>
      <vt:lpstr>Problem statement:</vt:lpstr>
      <vt:lpstr>Data set:</vt:lpstr>
      <vt:lpstr>                                           IMPLEMENTATION Perceptron:  A perceptron is a fundamental building block of artificial neural networks and serves as a simple model of a biological neuron. It was developed by Frank Rosenblatt in the late 1950s. A perceptron takes a set of binary inputs and produces a binary output based on a weighted sum of these inputs. It can be used for binary classification tasks where it learns to separate data points into two categories.           Here's an explanation of the perceptron with its formula: Inputs: A perceptron takes multiple binary input values, denoted as x₁, x₂, x₃, ..., xᵢ. These inputs can be either 0 or 1. Weights: Each input is associated with a weight, denoted as w₁, w₂, w₃, ..., wᵢ. These weights are real numbers and represent the strength of the connection between the input and the perceptron. Weighted Sum: The weighted sum of the inputs is calculated as follows: Weighted Sum (Z) = w₁ * x₁ + w₂ * x₂ + w₃ * x₃ + ... + wᵢ * xᵢ        network architectures. </vt:lpstr>
      <vt:lpstr>LOGISTIC REGRESSION</vt:lpstr>
      <vt:lpstr>K-NEAREST NEIGHBOURS(KNN)</vt:lpstr>
      <vt:lpstr>             BOOT STRAPPING</vt:lpstr>
      <vt:lpstr>SUPPORT VECTOR MACHINE:</vt:lpstr>
      <vt:lpstr>PERCEPTRON:</vt:lpstr>
      <vt:lpstr>LOGISTIC REGRESSION</vt:lpstr>
      <vt:lpstr>SUPPORT VECTOR MACHINE:</vt:lpstr>
      <vt:lpstr>BOOT STRAPPING:</vt:lpstr>
      <vt:lpstr>KNN:</vt:lpstr>
      <vt:lpstr>BOOT STRAPPING:</vt:lpstr>
      <vt:lpstr>GRAPHS:</vt:lpstr>
      <vt:lpstr>ANALYSIS:</vt:lpstr>
      <vt:lpstr>CONCLUSION:</vt:lpstr>
      <vt:lpstr>GITHUB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AFRICAN SOIL PROPERTY PREDICTION CHALLENGE</dc:title>
  <dc:creator>Guguloth Shravani</dc:creator>
  <cp:lastModifiedBy>Guguloth Shravani</cp:lastModifiedBy>
  <cp:revision>2</cp:revision>
  <dcterms:created xsi:type="dcterms:W3CDTF">2023-11-05T18:04:42Z</dcterms:created>
  <dcterms:modified xsi:type="dcterms:W3CDTF">2023-11-07T10:07:51Z</dcterms:modified>
</cp:coreProperties>
</file>