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3"/>
    <p:sldId id="272" r:id="rId4"/>
    <p:sldId id="256" r:id="rId5"/>
    <p:sldId id="257" r:id="rId6"/>
    <p:sldId id="275" r:id="rId7"/>
    <p:sldId id="273" r:id="rId8"/>
    <p:sldId id="259" r:id="rId9"/>
    <p:sldId id="260" r:id="rId10"/>
    <p:sldId id="279" r:id="rId11"/>
    <p:sldId id="28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58" r:id="rId20"/>
    <p:sldId id="281" r:id="rId21"/>
    <p:sldId id="269" r:id="rId22"/>
    <p:sldId id="270" r:id="rId23"/>
    <p:sldId id="278" r:id="rId24"/>
    <p:sldId id="276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howGuides="1">
      <p:cViewPr>
        <p:scale>
          <a:sx n="75" d="100"/>
          <a:sy n="75" d="100"/>
        </p:scale>
        <p:origin x="1690" y="1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F028-D56F-4CC3-80AD-2B219A4567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4CDB-0A26-4991-8934-AFC64D1C72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F028-D56F-4CC3-80AD-2B219A4567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4CDB-0A26-4991-8934-AFC64D1C72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F028-D56F-4CC3-80AD-2B219A4567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4CDB-0A26-4991-8934-AFC64D1C72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F028-D56F-4CC3-80AD-2B219A4567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4CDB-0A26-4991-8934-AFC64D1C72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F028-D56F-4CC3-80AD-2B219A4567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4CDB-0A26-4991-8934-AFC64D1C72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F028-D56F-4CC3-80AD-2B219A4567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4CDB-0A26-4991-8934-AFC64D1C72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F028-D56F-4CC3-80AD-2B219A45675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4CDB-0A26-4991-8934-AFC64D1C72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F028-D56F-4CC3-80AD-2B219A45675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4CDB-0A26-4991-8934-AFC64D1C72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F028-D56F-4CC3-80AD-2B219A45675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4CDB-0A26-4991-8934-AFC64D1C72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F028-D56F-4CC3-80AD-2B219A4567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4CDB-0A26-4991-8934-AFC64D1C72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F028-D56F-4CC3-80AD-2B219A4567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4CDB-0A26-4991-8934-AFC64D1C725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CF028-D56F-4CC3-80AD-2B219A4567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D4CDB-0A26-4991-8934-AFC64D1C72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:\vmtw\college banner\college header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79248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85800" y="2292985"/>
            <a:ext cx="6884670" cy="541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               </a:t>
            </a:r>
            <a:r>
              <a:rPr lang="en-GB" altLang="en-US" dirty="0"/>
              <a:t> 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AIR CANVAS USING PYTHON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2405" y="4621530"/>
            <a:ext cx="2959735" cy="8680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SHRAVANI KOPPULA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205" y="1752600"/>
            <a:ext cx="8982075" cy="5822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r>
              <a:rPr lang="en-GB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SCIENCE AND ENGINEERING</a:t>
            </a:r>
            <a:endParaRPr lang="en-GB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43000" y="2745105"/>
            <a:ext cx="5494020" cy="1224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/>
            <a:r>
              <a:rPr lang="en-GB" altLang="en-US"/>
              <a:t>Under the guidence of</a:t>
            </a:r>
            <a:endParaRPr lang="en-GB" altLang="en-US"/>
          </a:p>
          <a:p>
            <a:pPr marL="1828800" lvl="4" indent="457200"/>
            <a:r>
              <a:rPr lang="en-GB" altLang="en-US"/>
              <a:t>Mrs.G.Ramya</a:t>
            </a:r>
            <a:endParaRPr lang="en-GB" altLang="en-US"/>
          </a:p>
          <a:p>
            <a:r>
              <a:rPr lang="en-GB" altLang="en-US"/>
              <a:t>             Department of computer science and engineering </a:t>
            </a:r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  <a:tabLst>
                <a:tab pos="596900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Acquisition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video stream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WEBCAM</a:t>
            </a:r>
            <a:endParaRPr lang="en-IN" sz="24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85"/>
              </a:spcBef>
              <a:spcAft>
                <a:spcPts val="0"/>
              </a:spcAft>
              <a:buFont typeface="+mj-lt"/>
              <a:buAutoNum type="arabicPeriod"/>
              <a:tabLst>
                <a:tab pos="596900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Extracting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frames</a:t>
            </a:r>
            <a:endParaRPr lang="en-IN" sz="24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95"/>
              </a:spcBef>
              <a:spcAft>
                <a:spcPts val="0"/>
              </a:spcAft>
              <a:buFont typeface="+mj-lt"/>
              <a:buAutoNum type="arabicPeriod"/>
              <a:tabLst>
                <a:tab pos="596900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 tips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 pipe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OpenCV</a:t>
            </a:r>
            <a:endParaRPr lang="en-IN" sz="24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85"/>
              </a:spcBef>
              <a:spcAft>
                <a:spcPts val="0"/>
              </a:spcAft>
              <a:buFont typeface="+mj-lt"/>
              <a:buAutoNum type="arabicPeriod"/>
              <a:tabLst>
                <a:tab pos="596900" algn="l"/>
              </a:tabLst>
            </a:pPr>
            <a:r>
              <a:rPr lang="en-US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Draw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Land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Hand marks</a:t>
            </a:r>
            <a:endParaRPr lang="en-US" sz="24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ts val="1340"/>
              </a:lnSpc>
              <a:buNone/>
              <a:tabLst>
                <a:tab pos="596900" algn="l"/>
              </a:tabLst>
            </a:pPr>
            <a:endParaRPr lang="en-US" sz="24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ts val="1340"/>
              </a:lnSpc>
              <a:buNone/>
              <a:tabLst>
                <a:tab pos="596900" algn="l"/>
              </a:tabLst>
            </a:pPr>
            <a:r>
              <a:rPr lang="en-US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 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finger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</a:t>
            </a:r>
            <a:r>
              <a:rPr lang="en-US" sz="24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24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spcAft>
                <a:spcPts val="0"/>
              </a:spcAft>
              <a:buSzPts val="1200"/>
              <a:buNone/>
              <a:tabLst>
                <a:tab pos="824865" algn="l"/>
              </a:tabLst>
            </a:pP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A.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finger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up, then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perform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 that is writing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drawing.</a:t>
            </a:r>
            <a:endParaRPr lang="en-IN" sz="2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96545" lvl="1" indent="0">
              <a:spcBef>
                <a:spcPts val="695"/>
              </a:spcBef>
              <a:spcAft>
                <a:spcPts val="0"/>
              </a:spcAft>
              <a:buSzPts val="1200"/>
              <a:buNone/>
              <a:tabLst>
                <a:tab pos="825500" algn="l"/>
              </a:tabLst>
            </a:pP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If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middle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finger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up,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option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 box. If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fingers are up, then it clears the screen.</a:t>
            </a:r>
            <a:endParaRPr lang="en-IN" sz="2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lnSpc>
                <a:spcPts val="1370"/>
              </a:lnSpc>
              <a:buSzPts val="1200"/>
              <a:buNone/>
              <a:tabLst>
                <a:tab pos="824865" algn="l"/>
              </a:tabLst>
            </a:pPr>
            <a:endParaRPr lang="en-IN" sz="2400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19202" y="243175"/>
            <a:ext cx="6861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AIR CANVAS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9"/>
          <p:cNvSpPr>
            <a:spLocks noChangeArrowheads="1"/>
          </p:cNvSpPr>
          <p:nvPr/>
        </p:nvSpPr>
        <p:spPr bwMode="auto">
          <a:xfrm>
            <a:off x="2220912" y="1435295"/>
            <a:ext cx="3100388" cy="27997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9101D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Extracting frames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: Rounded Corners 12"/>
          <p:cNvSpPr>
            <a:spLocks noChangeArrowheads="1"/>
          </p:cNvSpPr>
          <p:nvPr/>
        </p:nvSpPr>
        <p:spPr bwMode="auto">
          <a:xfrm>
            <a:off x="2257425" y="1910398"/>
            <a:ext cx="3063875" cy="34248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9101D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Detect hand and hand tips using Media Pipe and</a:t>
            </a: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OpenCV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14"/>
          <p:cNvSpPr>
            <a:spLocks noChangeArrowheads="1"/>
          </p:cNvSpPr>
          <p:nvPr/>
        </p:nvSpPr>
        <p:spPr bwMode="auto">
          <a:xfrm>
            <a:off x="2278127" y="2465280"/>
            <a:ext cx="3063875" cy="32353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9101D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Draw the land hand marks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: Rounded Corners 19"/>
          <p:cNvSpPr>
            <a:spLocks noChangeArrowheads="1"/>
          </p:cNvSpPr>
          <p:nvPr/>
        </p:nvSpPr>
        <p:spPr bwMode="auto">
          <a:xfrm>
            <a:off x="2307590" y="3068794"/>
            <a:ext cx="3070225" cy="35373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Detect which finger is up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: Rounded Corners 4"/>
          <p:cNvSpPr>
            <a:spLocks noChangeArrowheads="1"/>
          </p:cNvSpPr>
          <p:nvPr/>
        </p:nvSpPr>
        <p:spPr bwMode="auto">
          <a:xfrm>
            <a:off x="2241550" y="997472"/>
            <a:ext cx="3065462" cy="267191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9101D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Acquisition of video stream from WEBCAM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Diamond 29"/>
          <p:cNvSpPr>
            <a:spLocks noChangeArrowheads="1"/>
          </p:cNvSpPr>
          <p:nvPr/>
        </p:nvSpPr>
        <p:spPr bwMode="auto">
          <a:xfrm>
            <a:off x="3016127" y="3778106"/>
            <a:ext cx="1596512" cy="932009"/>
          </a:xfrm>
          <a:prstGeom prst="diamond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If index finger is up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iamond 31"/>
          <p:cNvSpPr>
            <a:spLocks noChangeArrowheads="1"/>
          </p:cNvSpPr>
          <p:nvPr/>
        </p:nvSpPr>
        <p:spPr bwMode="auto">
          <a:xfrm>
            <a:off x="2929571" y="5114654"/>
            <a:ext cx="1912462" cy="1133746"/>
          </a:xfrm>
          <a:prstGeom prst="diamond">
            <a:avLst/>
          </a:prstGeom>
          <a:noFill/>
          <a:ln w="127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If both index and middle finger is up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stCxn id="9" idx="3"/>
            <a:endCxn id="12" idx="1"/>
          </p:cNvCxnSpPr>
          <p:nvPr/>
        </p:nvCxnSpPr>
        <p:spPr>
          <a:xfrm>
            <a:off x="4612639" y="4244111"/>
            <a:ext cx="765175" cy="1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35"/>
          <p:cNvSpPr>
            <a:spLocks noChangeArrowheads="1"/>
          </p:cNvSpPr>
          <p:nvPr/>
        </p:nvSpPr>
        <p:spPr bwMode="auto">
          <a:xfrm>
            <a:off x="5377814" y="3959214"/>
            <a:ext cx="2005649" cy="603534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9101D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 can perform any action on screen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7" idx="2"/>
            <a:endCxn id="3" idx="0"/>
          </p:cNvCxnSpPr>
          <p:nvPr/>
        </p:nvCxnSpPr>
        <p:spPr>
          <a:xfrm flipH="1">
            <a:off x="3771106" y="1264663"/>
            <a:ext cx="3175" cy="17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  <a:endCxn id="4" idx="0"/>
          </p:cNvCxnSpPr>
          <p:nvPr/>
        </p:nvCxnSpPr>
        <p:spPr>
          <a:xfrm>
            <a:off x="3771106" y="1715272"/>
            <a:ext cx="18257" cy="19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3789363" y="2252885"/>
            <a:ext cx="20702" cy="21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3810065" y="2788817"/>
            <a:ext cx="32638" cy="27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3810064" y="3429000"/>
            <a:ext cx="4319" cy="34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22225" y="4710115"/>
            <a:ext cx="16986" cy="43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38"/>
          <p:cNvSpPr>
            <a:spLocks noChangeArrowheads="1"/>
          </p:cNvSpPr>
          <p:nvPr/>
        </p:nvSpPr>
        <p:spPr bwMode="auto">
          <a:xfrm>
            <a:off x="5342002" y="5446725"/>
            <a:ext cx="2173924" cy="549939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9101D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 can select option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>
            <a:stCxn id="10" idx="3"/>
            <a:endCxn id="19" idx="1"/>
          </p:cNvCxnSpPr>
          <p:nvPr/>
        </p:nvCxnSpPr>
        <p:spPr>
          <a:xfrm>
            <a:off x="4842033" y="5681527"/>
            <a:ext cx="499969" cy="4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321300" y="1124722"/>
            <a:ext cx="2665412" cy="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001000" y="1120197"/>
            <a:ext cx="75066" cy="4601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543800" y="5715000"/>
            <a:ext cx="536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7493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7383463" y="4212048"/>
            <a:ext cx="692603" cy="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81200" y="3352800"/>
            <a:ext cx="6005945" cy="286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3000" y="369607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CAMERA USED IN AIR CANVAS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2" y="1447801"/>
            <a:ext cx="7848598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frames that have been recorded by a laptop or PC's webcam serve as the foundation for the proposed AIR CANVAS.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30037" y="1752601"/>
            <a:ext cx="6518563" cy="36645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121" y="381000"/>
            <a:ext cx="8512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THE VIDEO USING WEBCAM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57402" y="385042"/>
            <a:ext cx="6186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OPTION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2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10145" y="1524000"/>
            <a:ext cx="6186055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2" y="397318"/>
            <a:ext cx="5907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PERFORMING AN ACTION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2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0201" y="1524001"/>
            <a:ext cx="61722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04801"/>
            <a:ext cx="4648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reading the frames and convert the captured frames to HSV color space. (Easy for color detection).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contours, find the center coordinates of largest contour and keep storing them in the array for successive frames .(Arrays for drawing points on canvas)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 python3,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installed on your system.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04998"/>
            <a:ext cx="3733801" cy="37338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67002" y="429491"/>
            <a:ext cx="4049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366" y="401527"/>
            <a:ext cx="82755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 FOR HAND TRACKING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5550" y="1263301"/>
            <a:ext cx="4328615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LANDMARK MODEL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 bwMode="auto">
          <a:xfrm>
            <a:off x="4038602" y="1263301"/>
            <a:ext cx="4647927" cy="3995162"/>
            <a:chOff x="3641" y="85"/>
            <a:chExt cx="5253" cy="9142"/>
          </a:xfrm>
        </p:grpSpPr>
        <p:sp>
          <p:nvSpPr>
            <p:cNvPr id="7" name="docshape15"/>
            <p:cNvSpPr/>
            <p:nvPr/>
          </p:nvSpPr>
          <p:spPr bwMode="auto">
            <a:xfrm>
              <a:off x="3641" y="85"/>
              <a:ext cx="5253" cy="9142"/>
            </a:xfrm>
            <a:custGeom>
              <a:avLst/>
              <a:gdLst>
                <a:gd name="T0" fmla="+- 0 10844 1412"/>
                <a:gd name="T1" fmla="*/ T0 w 9432"/>
                <a:gd name="T2" fmla="+- 0 8526 1139"/>
                <a:gd name="T3" fmla="*/ 8526 h 9084"/>
                <a:gd name="T4" fmla="+- 0 1412 1412"/>
                <a:gd name="T5" fmla="*/ T4 w 9432"/>
                <a:gd name="T6" fmla="+- 0 8526 1139"/>
                <a:gd name="T7" fmla="*/ 8526 h 9084"/>
                <a:gd name="T8" fmla="+- 0 1412 1412"/>
                <a:gd name="T9" fmla="*/ T8 w 9432"/>
                <a:gd name="T10" fmla="+- 0 8751 1139"/>
                <a:gd name="T11" fmla="*/ 8751 h 9084"/>
                <a:gd name="T12" fmla="+- 0 1412 1412"/>
                <a:gd name="T13" fmla="*/ T12 w 9432"/>
                <a:gd name="T14" fmla="+- 0 8976 1139"/>
                <a:gd name="T15" fmla="*/ 8976 h 9084"/>
                <a:gd name="T16" fmla="+- 0 1412 1412"/>
                <a:gd name="T17" fmla="*/ T16 w 9432"/>
                <a:gd name="T18" fmla="+- 0 8976 1139"/>
                <a:gd name="T19" fmla="*/ 8976 h 9084"/>
                <a:gd name="T20" fmla="+- 0 1412 1412"/>
                <a:gd name="T21" fmla="*/ T20 w 9432"/>
                <a:gd name="T22" fmla="+- 0 9607 1139"/>
                <a:gd name="T23" fmla="*/ 9607 h 9084"/>
                <a:gd name="T24" fmla="+- 0 1412 1412"/>
                <a:gd name="T25" fmla="*/ T24 w 9432"/>
                <a:gd name="T26" fmla="+- 0 10223 1139"/>
                <a:gd name="T27" fmla="*/ 10223 h 9084"/>
                <a:gd name="T28" fmla="+- 0 10844 1412"/>
                <a:gd name="T29" fmla="*/ T28 w 9432"/>
                <a:gd name="T30" fmla="+- 0 10223 1139"/>
                <a:gd name="T31" fmla="*/ 10223 h 9084"/>
                <a:gd name="T32" fmla="+- 0 10844 1412"/>
                <a:gd name="T33" fmla="*/ T32 w 9432"/>
                <a:gd name="T34" fmla="+- 0 9607 1139"/>
                <a:gd name="T35" fmla="*/ 9607 h 9084"/>
                <a:gd name="T36" fmla="+- 0 10844 1412"/>
                <a:gd name="T37" fmla="*/ T36 w 9432"/>
                <a:gd name="T38" fmla="+- 0 8976 1139"/>
                <a:gd name="T39" fmla="*/ 8976 h 9084"/>
                <a:gd name="T40" fmla="+- 0 10844 1412"/>
                <a:gd name="T41" fmla="*/ T40 w 9432"/>
                <a:gd name="T42" fmla="+- 0 8976 1139"/>
                <a:gd name="T43" fmla="*/ 8976 h 9084"/>
                <a:gd name="T44" fmla="+- 0 10844 1412"/>
                <a:gd name="T45" fmla="*/ T44 w 9432"/>
                <a:gd name="T46" fmla="+- 0 8751 1139"/>
                <a:gd name="T47" fmla="*/ 8751 h 9084"/>
                <a:gd name="T48" fmla="+- 0 10844 1412"/>
                <a:gd name="T49" fmla="*/ T48 w 9432"/>
                <a:gd name="T50" fmla="+- 0 8526 1139"/>
                <a:gd name="T51" fmla="*/ 8526 h 9084"/>
                <a:gd name="T52" fmla="+- 0 10844 1412"/>
                <a:gd name="T53" fmla="*/ T52 w 9432"/>
                <a:gd name="T54" fmla="+- 0 7355 1139"/>
                <a:gd name="T55" fmla="*/ 7355 h 9084"/>
                <a:gd name="T56" fmla="+- 0 1412 1412"/>
                <a:gd name="T57" fmla="*/ T56 w 9432"/>
                <a:gd name="T58" fmla="+- 0 7355 1139"/>
                <a:gd name="T59" fmla="*/ 7355 h 9084"/>
                <a:gd name="T60" fmla="+- 0 1412 1412"/>
                <a:gd name="T61" fmla="*/ T60 w 9432"/>
                <a:gd name="T62" fmla="+- 0 7820 1139"/>
                <a:gd name="T63" fmla="*/ 7820 h 9084"/>
                <a:gd name="T64" fmla="+- 0 1412 1412"/>
                <a:gd name="T65" fmla="*/ T64 w 9432"/>
                <a:gd name="T66" fmla="+- 0 7820 1139"/>
                <a:gd name="T67" fmla="*/ 7820 h 9084"/>
                <a:gd name="T68" fmla="+- 0 1412 1412"/>
                <a:gd name="T69" fmla="*/ T68 w 9432"/>
                <a:gd name="T70" fmla="+- 0 8286 1139"/>
                <a:gd name="T71" fmla="*/ 8286 h 9084"/>
                <a:gd name="T72" fmla="+- 0 1412 1412"/>
                <a:gd name="T73" fmla="*/ T72 w 9432"/>
                <a:gd name="T74" fmla="+- 0 8526 1139"/>
                <a:gd name="T75" fmla="*/ 8526 h 9084"/>
                <a:gd name="T76" fmla="+- 0 10844 1412"/>
                <a:gd name="T77" fmla="*/ T76 w 9432"/>
                <a:gd name="T78" fmla="+- 0 8526 1139"/>
                <a:gd name="T79" fmla="*/ 8526 h 9084"/>
                <a:gd name="T80" fmla="+- 0 10844 1412"/>
                <a:gd name="T81" fmla="*/ T80 w 9432"/>
                <a:gd name="T82" fmla="+- 0 8286 1139"/>
                <a:gd name="T83" fmla="*/ 8286 h 9084"/>
                <a:gd name="T84" fmla="+- 0 10844 1412"/>
                <a:gd name="T85" fmla="*/ T84 w 9432"/>
                <a:gd name="T86" fmla="+- 0 7820 1139"/>
                <a:gd name="T87" fmla="*/ 7820 h 9084"/>
                <a:gd name="T88" fmla="+- 0 10844 1412"/>
                <a:gd name="T89" fmla="*/ T88 w 9432"/>
                <a:gd name="T90" fmla="+- 0 7820 1139"/>
                <a:gd name="T91" fmla="*/ 7820 h 9084"/>
                <a:gd name="T92" fmla="+- 0 10844 1412"/>
                <a:gd name="T93" fmla="*/ T92 w 9432"/>
                <a:gd name="T94" fmla="+- 0 7355 1139"/>
                <a:gd name="T95" fmla="*/ 7355 h 9084"/>
                <a:gd name="T96" fmla="+- 0 10844 1412"/>
                <a:gd name="T97" fmla="*/ T96 w 9432"/>
                <a:gd name="T98" fmla="+- 0 1604 1139"/>
                <a:gd name="T99" fmla="*/ 1604 h 9084"/>
                <a:gd name="T100" fmla="+- 0 1412 1412"/>
                <a:gd name="T101" fmla="*/ T100 w 9432"/>
                <a:gd name="T102" fmla="+- 0 1604 1139"/>
                <a:gd name="T103" fmla="*/ 1604 h 9084"/>
                <a:gd name="T104" fmla="+- 0 1412 1412"/>
                <a:gd name="T105" fmla="*/ T104 w 9432"/>
                <a:gd name="T106" fmla="+- 0 2070 1139"/>
                <a:gd name="T107" fmla="*/ 2070 h 9084"/>
                <a:gd name="T108" fmla="+- 0 1412 1412"/>
                <a:gd name="T109" fmla="*/ T108 w 9432"/>
                <a:gd name="T110" fmla="+- 0 6874 1139"/>
                <a:gd name="T111" fmla="*/ 6874 h 9084"/>
                <a:gd name="T112" fmla="+- 0 1412 1412"/>
                <a:gd name="T113" fmla="*/ T112 w 9432"/>
                <a:gd name="T114" fmla="+- 0 6874 1139"/>
                <a:gd name="T115" fmla="*/ 6874 h 9084"/>
                <a:gd name="T116" fmla="+- 0 1412 1412"/>
                <a:gd name="T117" fmla="*/ T116 w 9432"/>
                <a:gd name="T118" fmla="+- 0 7355 1139"/>
                <a:gd name="T119" fmla="*/ 7355 h 9084"/>
                <a:gd name="T120" fmla="+- 0 10844 1412"/>
                <a:gd name="T121" fmla="*/ T120 w 9432"/>
                <a:gd name="T122" fmla="+- 0 7355 1139"/>
                <a:gd name="T123" fmla="*/ 7355 h 9084"/>
                <a:gd name="T124" fmla="+- 0 10844 1412"/>
                <a:gd name="T125" fmla="*/ T124 w 9432"/>
                <a:gd name="T126" fmla="+- 0 6874 1139"/>
                <a:gd name="T127" fmla="*/ 6874 h 9084"/>
                <a:gd name="T128" fmla="+- 0 10844 1412"/>
                <a:gd name="T129" fmla="*/ T128 w 9432"/>
                <a:gd name="T130" fmla="+- 0 6874 1139"/>
                <a:gd name="T131" fmla="*/ 6874 h 9084"/>
                <a:gd name="T132" fmla="+- 0 10844 1412"/>
                <a:gd name="T133" fmla="*/ T132 w 9432"/>
                <a:gd name="T134" fmla="+- 0 2070 1139"/>
                <a:gd name="T135" fmla="*/ 2070 h 9084"/>
                <a:gd name="T136" fmla="+- 0 10844 1412"/>
                <a:gd name="T137" fmla="*/ T136 w 9432"/>
                <a:gd name="T138" fmla="+- 0 1604 1139"/>
                <a:gd name="T139" fmla="*/ 1604 h 9084"/>
                <a:gd name="T140" fmla="+- 0 10844 1412"/>
                <a:gd name="T141" fmla="*/ T140 w 9432"/>
                <a:gd name="T142" fmla="+- 0 1139 1139"/>
                <a:gd name="T143" fmla="*/ 1139 h 9084"/>
                <a:gd name="T144" fmla="+- 0 1412 1412"/>
                <a:gd name="T145" fmla="*/ T144 w 9432"/>
                <a:gd name="T146" fmla="+- 0 1139 1139"/>
                <a:gd name="T147" fmla="*/ 1139 h 9084"/>
                <a:gd name="T148" fmla="+- 0 1412 1412"/>
                <a:gd name="T149" fmla="*/ T148 w 9432"/>
                <a:gd name="T150" fmla="+- 0 1379 1139"/>
                <a:gd name="T151" fmla="*/ 1379 h 9084"/>
                <a:gd name="T152" fmla="+- 0 1412 1412"/>
                <a:gd name="T153" fmla="*/ T152 w 9432"/>
                <a:gd name="T154" fmla="+- 0 1604 1139"/>
                <a:gd name="T155" fmla="*/ 1604 h 9084"/>
                <a:gd name="T156" fmla="+- 0 10844 1412"/>
                <a:gd name="T157" fmla="*/ T156 w 9432"/>
                <a:gd name="T158" fmla="+- 0 1604 1139"/>
                <a:gd name="T159" fmla="*/ 1604 h 9084"/>
                <a:gd name="T160" fmla="+- 0 10844 1412"/>
                <a:gd name="T161" fmla="*/ T160 w 9432"/>
                <a:gd name="T162" fmla="+- 0 1379 1139"/>
                <a:gd name="T163" fmla="*/ 1379 h 9084"/>
                <a:gd name="T164" fmla="+- 0 10844 1412"/>
                <a:gd name="T165" fmla="*/ T164 w 9432"/>
                <a:gd name="T166" fmla="+- 0 1139 1139"/>
                <a:gd name="T167" fmla="*/ 1139 h 90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</a:cxnLst>
              <a:rect l="0" t="0" r="r" b="b"/>
              <a:pathLst>
                <a:path w="9432" h="9084">
                  <a:moveTo>
                    <a:pt x="9432" y="7387"/>
                  </a:moveTo>
                  <a:lnTo>
                    <a:pt x="0" y="7387"/>
                  </a:lnTo>
                  <a:lnTo>
                    <a:pt x="0" y="7612"/>
                  </a:lnTo>
                  <a:lnTo>
                    <a:pt x="0" y="7837"/>
                  </a:lnTo>
                  <a:lnTo>
                    <a:pt x="0" y="8468"/>
                  </a:lnTo>
                  <a:lnTo>
                    <a:pt x="0" y="9084"/>
                  </a:lnTo>
                  <a:lnTo>
                    <a:pt x="9432" y="9084"/>
                  </a:lnTo>
                  <a:lnTo>
                    <a:pt x="9432" y="8468"/>
                  </a:lnTo>
                  <a:lnTo>
                    <a:pt x="9432" y="7837"/>
                  </a:lnTo>
                  <a:lnTo>
                    <a:pt x="9432" y="7612"/>
                  </a:lnTo>
                  <a:lnTo>
                    <a:pt x="9432" y="7387"/>
                  </a:lnTo>
                  <a:close/>
                  <a:moveTo>
                    <a:pt x="9432" y="6216"/>
                  </a:moveTo>
                  <a:lnTo>
                    <a:pt x="0" y="6216"/>
                  </a:lnTo>
                  <a:lnTo>
                    <a:pt x="0" y="6681"/>
                  </a:lnTo>
                  <a:lnTo>
                    <a:pt x="0" y="7147"/>
                  </a:lnTo>
                  <a:lnTo>
                    <a:pt x="0" y="7387"/>
                  </a:lnTo>
                  <a:lnTo>
                    <a:pt x="9432" y="7387"/>
                  </a:lnTo>
                  <a:lnTo>
                    <a:pt x="9432" y="7147"/>
                  </a:lnTo>
                  <a:lnTo>
                    <a:pt x="9432" y="6681"/>
                  </a:lnTo>
                  <a:lnTo>
                    <a:pt x="9432" y="6216"/>
                  </a:lnTo>
                  <a:close/>
                  <a:moveTo>
                    <a:pt x="9432" y="465"/>
                  </a:moveTo>
                  <a:lnTo>
                    <a:pt x="0" y="465"/>
                  </a:lnTo>
                  <a:lnTo>
                    <a:pt x="0" y="931"/>
                  </a:lnTo>
                  <a:lnTo>
                    <a:pt x="0" y="5735"/>
                  </a:lnTo>
                  <a:lnTo>
                    <a:pt x="0" y="6216"/>
                  </a:lnTo>
                  <a:lnTo>
                    <a:pt x="9432" y="6216"/>
                  </a:lnTo>
                  <a:lnTo>
                    <a:pt x="9432" y="5735"/>
                  </a:lnTo>
                  <a:lnTo>
                    <a:pt x="9432" y="931"/>
                  </a:lnTo>
                  <a:lnTo>
                    <a:pt x="9432" y="465"/>
                  </a:lnTo>
                  <a:close/>
                  <a:moveTo>
                    <a:pt x="9432" y="0"/>
                  </a:moveTo>
                  <a:lnTo>
                    <a:pt x="0" y="0"/>
                  </a:lnTo>
                  <a:lnTo>
                    <a:pt x="0" y="240"/>
                  </a:lnTo>
                  <a:lnTo>
                    <a:pt x="0" y="465"/>
                  </a:lnTo>
                  <a:lnTo>
                    <a:pt x="9432" y="465"/>
                  </a:lnTo>
                  <a:lnTo>
                    <a:pt x="9432" y="240"/>
                  </a:lnTo>
                  <a:lnTo>
                    <a:pt x="9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8" name="docshape1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0" y="1733"/>
              <a:ext cx="4320" cy="6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1" y="329626"/>
            <a:ext cx="5363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RESULT AND DISCUSSION</a:t>
            </a:r>
            <a:endParaRPr lang="en-US" sz="3200" b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285999" y="1143001"/>
            <a:ext cx="5211122" cy="2285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1999" y="3276600"/>
            <a:ext cx="701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3810000"/>
            <a:ext cx="5211122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905000" y="609600"/>
            <a:ext cx="5486400" cy="2514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05000" y="3428999"/>
            <a:ext cx="55626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2236" y="154378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447800"/>
            <a:ext cx="42672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Limitations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84948" y="5410201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448086"/>
            <a:ext cx="563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03875" y="1676400"/>
            <a:ext cx="2867516" cy="390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Accuracy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Accuracy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Usage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030584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has the potential to challenge traditional writing methods.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the need to carry a cell phone in hand to take notes, to give an easy way on the go to do the same.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2" y="445809"/>
            <a:ext cx="2967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27" y="3429000"/>
            <a:ext cx="6050015" cy="30978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360218"/>
            <a:ext cx="3342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151005"/>
            <a:ext cx="82296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457200" lvl="0" indent="-342900" algn="just" fontAlgn="base">
              <a:lnSpc>
                <a:spcPct val="150000"/>
              </a:lnSpc>
              <a:spcAft>
                <a:spcPts val="2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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Air Canvas has immense future potential as a platform for artistic expression,</a:t>
            </a:r>
            <a:r>
              <a:rPr lang="en-IN" sz="2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Digital</a:t>
            </a:r>
            <a:r>
              <a:rPr lang="en-IN" sz="2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design, and Interactiv</a:t>
            </a:r>
            <a:r>
              <a:rPr lang="en-IN" sz="2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 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experiences.    </a:t>
            </a:r>
            <a:endParaRPr lang="en-I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 marR="457200" lvl="0" indent="-342900" algn="just" fontAlgn="base">
              <a:lnSpc>
                <a:spcPct val="150000"/>
              </a:lnSpc>
              <a:spcAft>
                <a:spcPts val="2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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The system can be integrated with augmented reality (AR) and virtual reality (VR) technologies, enabling users to create immersive 3D artworks in a virtual space.     </a:t>
            </a:r>
            <a:endParaRPr lang="en-I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 marR="457200" lvl="0" indent="-342900" algn="just" fontAlgn="base">
              <a:lnSpc>
                <a:spcPct val="150000"/>
              </a:lnSpc>
              <a:spcAft>
                <a:spcPts val="2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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Wingdings" panose="05000000000000000000" pitchFamily="2" charset="2"/>
                <a:cs typeface="Times New Roman" panose="02020603050405020304" pitchFamily="18" charset="0"/>
              </a:rPr>
              <a:t>Expanding the system's compatibility with various devices and operating systems would broaden its accessibility and user base.    </a:t>
            </a:r>
            <a:endParaRPr lang="en-I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  <a:p>
            <a:pPr marL="342900" marR="457200" lvl="0" indent="-342900" algn="just" fontAlgn="base">
              <a:spcAft>
                <a:spcPts val="2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"/>
            </a:pPr>
            <a:endParaRPr lang="en-I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Wingdings" panose="05000000000000000000" pitchFamily="2" charset="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1" y="457200"/>
            <a:ext cx="2945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1" y="1219200"/>
            <a:ext cx="8153400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Y.Huang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X.Liu,X.Zhang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L.Jin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 Pointing Gesture Based Ego centric Interaction.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System: Dataset, Approach, and Application," 2016 IEEE Conference on Computer Vision and Pattern Recognition Workshops (CVPRW),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LasVegas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NV,pp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370-377,2016.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P.Ramasamy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G.Prabhu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R.Srinivasan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"An economical air writing system is converting finger movements to text using a web camera," 2016 International Conference on Recent Trends in Information Technology (ICRTIT), Chennai, pp. 1-6,2016.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/>
              <a:t> 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6057" y="2581365"/>
            <a:ext cx="4160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85801"/>
            <a:ext cx="8610600" cy="316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Writing is an integrated form of communication that can convey our thoughts.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computing process that attempts to recognize and interpret human gestures through the use of mathematical algorithms is known as gesture recognition.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1236" y="393413"/>
            <a:ext cx="2420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970667"/>
            <a:ext cx="3886200" cy="25825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1878" y="1066800"/>
            <a:ext cx="42671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has evolved majorly over the years. Writing was first invented in 2000 BC by Neolithic  people.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help of QWERTY keyboards we are moving towards a more digitalized form of writing. These electronic devices are slowly taking the place of traditional forms of writing with pen and paper.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85" y="1524000"/>
            <a:ext cx="3930617" cy="37822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5601" y="332509"/>
            <a:ext cx="3851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295639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" y="1225690"/>
            <a:ext cx="76200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System:                Pentium i3Processor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Hard Disk:           500 GB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Input Devices:     Keyboard, Mouse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RAM:                  4GB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Operation System:           Windows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Coding Language:            Python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Editor:                              VS Code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Module:           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1600200"/>
            <a:ext cx="8001000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hand gesture recognition employs a variety of techniques. A  system  created  by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Shomi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Khan, M.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Elieas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Ali[3],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Sourav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 employs as skin colour identification algorithm to translate  American  Sign  Language (ASL) from  real-time  video  into  text.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 could  be  difficult  to  identify  the  hand  because  skin  tone  and  hand  form  vary  from person  to  person.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457201"/>
            <a:ext cx="4685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1" y="762001"/>
            <a:ext cx="55626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only works with your fingers and no highlighters and paints.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 has number of buttons that contains numbers, alphabets, symbols, and other functions keys whereas mouse has two buttons and it used for moving your cursor.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Touchscreen works as replacement to the keyboard and mouse.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8402" y="434977"/>
            <a:ext cx="5065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LIMITATIONS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2" y="2057401"/>
            <a:ext cx="2819399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0"/>
            <a:ext cx="8167254" cy="15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proposed framework, we are going to utilize camera and the screen for the reading inputs and displaying outputs.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718339"/>
            <a:ext cx="4509655" cy="289906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87106" y="339438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71800" y="228600"/>
            <a:ext cx="3048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656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ARCHITECTURE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4950" y="17059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3"/>
          <p:cNvSpPr>
            <a:spLocks noChangeArrowheads="1"/>
          </p:cNvSpPr>
          <p:nvPr/>
        </p:nvSpPr>
        <p:spPr bwMode="auto">
          <a:xfrm>
            <a:off x="838200" y="152400"/>
            <a:ext cx="8305800" cy="30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grpSp>
        <p:nvGrpSpPr>
          <p:cNvPr id="38" name="Group 37"/>
          <p:cNvGrpSpPr/>
          <p:nvPr/>
        </p:nvGrpSpPr>
        <p:grpSpPr>
          <a:xfrm>
            <a:off x="3499001" y="762004"/>
            <a:ext cx="3048000" cy="5943199"/>
            <a:chOff x="0" y="-1"/>
            <a:chExt cx="3506621" cy="6674432"/>
          </a:xfrm>
        </p:grpSpPr>
        <p:sp>
          <p:nvSpPr>
            <p:cNvPr id="39" name="Shape 1600"/>
            <p:cNvSpPr/>
            <p:nvPr/>
          </p:nvSpPr>
          <p:spPr>
            <a:xfrm>
              <a:off x="15240" y="1114636"/>
              <a:ext cx="2964180" cy="405374"/>
            </a:xfrm>
            <a:custGeom>
              <a:avLst/>
              <a:gdLst/>
              <a:ahLst/>
              <a:cxnLst/>
              <a:rect l="0" t="0" r="0" b="0"/>
              <a:pathLst>
                <a:path w="2964180" h="403860">
                  <a:moveTo>
                    <a:pt x="0" y="67310"/>
                  </a:moveTo>
                  <a:cubicBezTo>
                    <a:pt x="0" y="30226"/>
                    <a:pt x="30099" y="0"/>
                    <a:pt x="67310" y="0"/>
                  </a:cubicBezTo>
                  <a:lnTo>
                    <a:pt x="2896870" y="0"/>
                  </a:lnTo>
                  <a:cubicBezTo>
                    <a:pt x="2934081" y="0"/>
                    <a:pt x="2964180" y="30226"/>
                    <a:pt x="2964180" y="67310"/>
                  </a:cubicBezTo>
                  <a:lnTo>
                    <a:pt x="2964180" y="336550"/>
                  </a:lnTo>
                  <a:cubicBezTo>
                    <a:pt x="2964180" y="373761"/>
                    <a:pt x="2934081" y="403860"/>
                    <a:pt x="2896870" y="403860"/>
                  </a:cubicBezTo>
                  <a:lnTo>
                    <a:pt x="67310" y="403860"/>
                  </a:lnTo>
                  <a:cubicBezTo>
                    <a:pt x="30099" y="403860"/>
                    <a:pt x="0" y="373761"/>
                    <a:pt x="0" y="336550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172C5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Importing necessary libraries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Shape 1601"/>
            <p:cNvSpPr/>
            <p:nvPr/>
          </p:nvSpPr>
          <p:spPr>
            <a:xfrm>
              <a:off x="0" y="2032000"/>
              <a:ext cx="3025140" cy="510540"/>
            </a:xfrm>
            <a:custGeom>
              <a:avLst/>
              <a:gdLst/>
              <a:ahLst/>
              <a:cxnLst/>
              <a:rect l="0" t="0" r="0" b="0"/>
              <a:pathLst>
                <a:path w="3025140" h="510540">
                  <a:moveTo>
                    <a:pt x="0" y="85090"/>
                  </a:moveTo>
                  <a:cubicBezTo>
                    <a:pt x="0" y="38100"/>
                    <a:pt x="38100" y="0"/>
                    <a:pt x="85090" y="0"/>
                  </a:cubicBezTo>
                  <a:lnTo>
                    <a:pt x="2940050" y="0"/>
                  </a:lnTo>
                  <a:cubicBezTo>
                    <a:pt x="2987040" y="0"/>
                    <a:pt x="3025140" y="38100"/>
                    <a:pt x="3025140" y="85090"/>
                  </a:cubicBezTo>
                  <a:lnTo>
                    <a:pt x="3025140" y="425450"/>
                  </a:lnTo>
                  <a:cubicBezTo>
                    <a:pt x="3025140" y="472440"/>
                    <a:pt x="2987040" y="510540"/>
                    <a:pt x="2940050" y="510540"/>
                  </a:cubicBezTo>
                  <a:lnTo>
                    <a:pt x="85090" y="510540"/>
                  </a:lnTo>
                  <a:cubicBezTo>
                    <a:pt x="38100" y="510540"/>
                    <a:pt x="0" y="472440"/>
                    <a:pt x="0" y="425450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172C5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Creating a window frame with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various tools for drawing  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Shape 1602"/>
            <p:cNvSpPr/>
            <p:nvPr/>
          </p:nvSpPr>
          <p:spPr>
            <a:xfrm>
              <a:off x="0" y="3106421"/>
              <a:ext cx="3055620" cy="525780"/>
            </a:xfrm>
            <a:custGeom>
              <a:avLst/>
              <a:gdLst/>
              <a:ahLst/>
              <a:cxnLst/>
              <a:rect l="0" t="0" r="0" b="0"/>
              <a:pathLst>
                <a:path w="3055620" h="525780">
                  <a:moveTo>
                    <a:pt x="0" y="87630"/>
                  </a:moveTo>
                  <a:cubicBezTo>
                    <a:pt x="0" y="39243"/>
                    <a:pt x="39243" y="0"/>
                    <a:pt x="87630" y="0"/>
                  </a:cubicBezTo>
                  <a:lnTo>
                    <a:pt x="2967990" y="0"/>
                  </a:lnTo>
                  <a:cubicBezTo>
                    <a:pt x="3016377" y="0"/>
                    <a:pt x="3055620" y="39243"/>
                    <a:pt x="3055620" y="87630"/>
                  </a:cubicBezTo>
                  <a:lnTo>
                    <a:pt x="3055620" y="438150"/>
                  </a:lnTo>
                  <a:cubicBezTo>
                    <a:pt x="3055620" y="486537"/>
                    <a:pt x="3016377" y="525780"/>
                    <a:pt x="2967990" y="525780"/>
                  </a:cubicBezTo>
                  <a:lnTo>
                    <a:pt x="87630" y="525780"/>
                  </a:lnTo>
                  <a:cubicBezTo>
                    <a:pt x="39243" y="525780"/>
                    <a:pt x="0" y="486537"/>
                    <a:pt x="0" y="438150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172C5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Capturing the video through 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webcam and detecting palm  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Shape 1603"/>
            <p:cNvSpPr/>
            <p:nvPr/>
          </p:nvSpPr>
          <p:spPr>
            <a:xfrm>
              <a:off x="15240" y="4188460"/>
              <a:ext cx="3048000" cy="361262"/>
            </a:xfrm>
            <a:custGeom>
              <a:avLst/>
              <a:gdLst/>
              <a:ahLst/>
              <a:cxnLst/>
              <a:rect l="0" t="0" r="0" b="0"/>
              <a:pathLst>
                <a:path w="3048000" h="426720">
                  <a:moveTo>
                    <a:pt x="0" y="71120"/>
                  </a:moveTo>
                  <a:cubicBezTo>
                    <a:pt x="0" y="31877"/>
                    <a:pt x="31877" y="0"/>
                    <a:pt x="71120" y="0"/>
                  </a:cubicBezTo>
                  <a:lnTo>
                    <a:pt x="2976880" y="0"/>
                  </a:lnTo>
                  <a:cubicBezTo>
                    <a:pt x="3016123" y="0"/>
                    <a:pt x="3048000" y="31877"/>
                    <a:pt x="3048000" y="71120"/>
                  </a:cubicBezTo>
                  <a:lnTo>
                    <a:pt x="3048000" y="355600"/>
                  </a:lnTo>
                  <a:cubicBezTo>
                    <a:pt x="3048000" y="394970"/>
                    <a:pt x="3016123" y="426720"/>
                    <a:pt x="2976880" y="426720"/>
                  </a:cubicBezTo>
                  <a:lnTo>
                    <a:pt x="71120" y="426720"/>
                  </a:lnTo>
                  <a:cubicBezTo>
                    <a:pt x="31877" y="426720"/>
                    <a:pt x="0" y="394970"/>
                    <a:pt x="0" y="355600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172C5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Capturing Trajectory of finger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Shape 1604"/>
            <p:cNvSpPr/>
            <p:nvPr/>
          </p:nvSpPr>
          <p:spPr>
            <a:xfrm>
              <a:off x="15240" y="5133340"/>
              <a:ext cx="3025141" cy="341703"/>
            </a:xfrm>
            <a:custGeom>
              <a:avLst/>
              <a:gdLst/>
              <a:ahLst/>
              <a:cxnLst/>
              <a:rect l="0" t="0" r="0" b="0"/>
              <a:pathLst>
                <a:path w="3025140" h="419100">
                  <a:moveTo>
                    <a:pt x="0" y="69850"/>
                  </a:moveTo>
                  <a:cubicBezTo>
                    <a:pt x="0" y="31369"/>
                    <a:pt x="31242" y="0"/>
                    <a:pt x="69850" y="0"/>
                  </a:cubicBezTo>
                  <a:lnTo>
                    <a:pt x="2955290" y="0"/>
                  </a:lnTo>
                  <a:cubicBezTo>
                    <a:pt x="2993898" y="0"/>
                    <a:pt x="3025140" y="31369"/>
                    <a:pt x="3025140" y="69850"/>
                  </a:cubicBezTo>
                  <a:lnTo>
                    <a:pt x="3025140" y="349250"/>
                  </a:lnTo>
                  <a:cubicBezTo>
                    <a:pt x="3025140" y="387858"/>
                    <a:pt x="2993898" y="419100"/>
                    <a:pt x="2955290" y="419100"/>
                  </a:cubicBezTo>
                  <a:lnTo>
                    <a:pt x="69850" y="419100"/>
                  </a:lnTo>
                  <a:cubicBezTo>
                    <a:pt x="31242" y="419100"/>
                    <a:pt x="0" y="387858"/>
                    <a:pt x="0" y="349250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172C5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Displaying output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Shape 1605"/>
            <p:cNvSpPr/>
            <p:nvPr/>
          </p:nvSpPr>
          <p:spPr>
            <a:xfrm>
              <a:off x="1407287" y="629920"/>
              <a:ext cx="76073" cy="472439"/>
            </a:xfrm>
            <a:custGeom>
              <a:avLst/>
              <a:gdLst/>
              <a:ahLst/>
              <a:cxnLst/>
              <a:rect l="0" t="0" r="0" b="0"/>
              <a:pathLst>
                <a:path w="76073" h="472439">
                  <a:moveTo>
                    <a:pt x="28448" y="0"/>
                  </a:moveTo>
                  <a:lnTo>
                    <a:pt x="41244" y="396202"/>
                  </a:lnTo>
                  <a:lnTo>
                    <a:pt x="76073" y="395097"/>
                  </a:lnTo>
                  <a:lnTo>
                    <a:pt x="40513" y="472439"/>
                  </a:lnTo>
                  <a:lnTo>
                    <a:pt x="0" y="397510"/>
                  </a:lnTo>
                  <a:lnTo>
                    <a:pt x="34897" y="396403"/>
                  </a:lnTo>
                  <a:lnTo>
                    <a:pt x="22098" y="126"/>
                  </a:lnTo>
                  <a:lnTo>
                    <a:pt x="2844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Shape 1606"/>
            <p:cNvSpPr/>
            <p:nvPr/>
          </p:nvSpPr>
          <p:spPr>
            <a:xfrm>
              <a:off x="1417320" y="1544321"/>
              <a:ext cx="76200" cy="464820"/>
            </a:xfrm>
            <a:custGeom>
              <a:avLst/>
              <a:gdLst/>
              <a:ahLst/>
              <a:cxnLst/>
              <a:rect l="0" t="0" r="0" b="0"/>
              <a:pathLst>
                <a:path w="76200" h="464820">
                  <a:moveTo>
                    <a:pt x="34925" y="0"/>
                  </a:moveTo>
                  <a:lnTo>
                    <a:pt x="41275" y="0"/>
                  </a:lnTo>
                  <a:lnTo>
                    <a:pt x="41275" y="388620"/>
                  </a:lnTo>
                  <a:lnTo>
                    <a:pt x="76200" y="388620"/>
                  </a:lnTo>
                  <a:lnTo>
                    <a:pt x="38100" y="464820"/>
                  </a:lnTo>
                  <a:lnTo>
                    <a:pt x="0" y="388620"/>
                  </a:lnTo>
                  <a:lnTo>
                    <a:pt x="34925" y="388620"/>
                  </a:lnTo>
                  <a:lnTo>
                    <a:pt x="3492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6" name="Shape 1607"/>
            <p:cNvSpPr/>
            <p:nvPr/>
          </p:nvSpPr>
          <p:spPr>
            <a:xfrm>
              <a:off x="1407541" y="2557780"/>
              <a:ext cx="76200" cy="533400"/>
            </a:xfrm>
            <a:custGeom>
              <a:avLst/>
              <a:gdLst/>
              <a:ahLst/>
              <a:cxnLst/>
              <a:rect l="0" t="0" r="0" b="0"/>
              <a:pathLst>
                <a:path w="76200" h="533400">
                  <a:moveTo>
                    <a:pt x="44704" y="0"/>
                  </a:moveTo>
                  <a:lnTo>
                    <a:pt x="51054" y="127"/>
                  </a:lnTo>
                  <a:lnTo>
                    <a:pt x="41292" y="457333"/>
                  </a:lnTo>
                  <a:lnTo>
                    <a:pt x="76200" y="458089"/>
                  </a:lnTo>
                  <a:lnTo>
                    <a:pt x="36449" y="533400"/>
                  </a:lnTo>
                  <a:lnTo>
                    <a:pt x="0" y="456438"/>
                  </a:lnTo>
                  <a:lnTo>
                    <a:pt x="34942" y="457195"/>
                  </a:lnTo>
                  <a:lnTo>
                    <a:pt x="4470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7" name="Shape 1608"/>
            <p:cNvSpPr/>
            <p:nvPr/>
          </p:nvSpPr>
          <p:spPr>
            <a:xfrm>
              <a:off x="1420622" y="3655060"/>
              <a:ext cx="76200" cy="518160"/>
            </a:xfrm>
            <a:custGeom>
              <a:avLst/>
              <a:gdLst/>
              <a:ahLst/>
              <a:cxnLst/>
              <a:rect l="0" t="0" r="0" b="0"/>
              <a:pathLst>
                <a:path w="76200" h="518160">
                  <a:moveTo>
                    <a:pt x="31623" y="0"/>
                  </a:moveTo>
                  <a:lnTo>
                    <a:pt x="37973" y="0"/>
                  </a:lnTo>
                  <a:lnTo>
                    <a:pt x="41183" y="441998"/>
                  </a:lnTo>
                  <a:lnTo>
                    <a:pt x="76200" y="441706"/>
                  </a:lnTo>
                  <a:lnTo>
                    <a:pt x="38608" y="518160"/>
                  </a:lnTo>
                  <a:lnTo>
                    <a:pt x="0" y="442341"/>
                  </a:lnTo>
                  <a:lnTo>
                    <a:pt x="34832" y="442051"/>
                  </a:lnTo>
                  <a:lnTo>
                    <a:pt x="3162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8" name="Shape 1609"/>
            <p:cNvSpPr/>
            <p:nvPr/>
          </p:nvSpPr>
          <p:spPr>
            <a:xfrm>
              <a:off x="1454383" y="4534482"/>
              <a:ext cx="52598" cy="583619"/>
            </a:xfrm>
            <a:custGeom>
              <a:avLst/>
              <a:gdLst/>
              <a:ahLst/>
              <a:cxnLst/>
              <a:rect l="0" t="0" r="0" b="0"/>
              <a:pathLst>
                <a:path w="76200" h="480060">
                  <a:moveTo>
                    <a:pt x="31623" y="0"/>
                  </a:moveTo>
                  <a:lnTo>
                    <a:pt x="41227" y="403846"/>
                  </a:lnTo>
                  <a:lnTo>
                    <a:pt x="76200" y="402971"/>
                  </a:lnTo>
                  <a:lnTo>
                    <a:pt x="39878" y="480060"/>
                  </a:lnTo>
                  <a:lnTo>
                    <a:pt x="0" y="404876"/>
                  </a:lnTo>
                  <a:lnTo>
                    <a:pt x="34878" y="404004"/>
                  </a:lnTo>
                  <a:lnTo>
                    <a:pt x="25273" y="127"/>
                  </a:lnTo>
                  <a:lnTo>
                    <a:pt x="3162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Shape 1610"/>
            <p:cNvSpPr/>
            <p:nvPr/>
          </p:nvSpPr>
          <p:spPr>
            <a:xfrm>
              <a:off x="891341" y="6005510"/>
              <a:ext cx="1226820" cy="583793"/>
            </a:xfrm>
            <a:custGeom>
              <a:avLst/>
              <a:gdLst/>
              <a:ahLst/>
              <a:cxnLst/>
              <a:rect l="0" t="0" r="0" b="0"/>
              <a:pathLst>
                <a:path w="1226820" h="579120">
                  <a:moveTo>
                    <a:pt x="0" y="289561"/>
                  </a:moveTo>
                  <a:cubicBezTo>
                    <a:pt x="0" y="129667"/>
                    <a:pt x="274574" y="0"/>
                    <a:pt x="613410" y="0"/>
                  </a:cubicBezTo>
                  <a:cubicBezTo>
                    <a:pt x="952246" y="0"/>
                    <a:pt x="1226820" y="129667"/>
                    <a:pt x="1226820" y="289561"/>
                  </a:cubicBezTo>
                  <a:cubicBezTo>
                    <a:pt x="1226820" y="449580"/>
                    <a:pt x="952246" y="579120"/>
                    <a:pt x="613410" y="579120"/>
                  </a:cubicBezTo>
                  <a:cubicBezTo>
                    <a:pt x="274574" y="579120"/>
                    <a:pt x="0" y="449580"/>
                    <a:pt x="0" y="289561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172C5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END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Shape 1611"/>
            <p:cNvSpPr/>
            <p:nvPr/>
          </p:nvSpPr>
          <p:spPr>
            <a:xfrm>
              <a:off x="1455420" y="5490283"/>
              <a:ext cx="52598" cy="499986"/>
            </a:xfrm>
            <a:custGeom>
              <a:avLst/>
              <a:gdLst/>
              <a:ahLst/>
              <a:cxnLst/>
              <a:rect l="0" t="0" r="0" b="0"/>
              <a:pathLst>
                <a:path w="76200" h="617220">
                  <a:moveTo>
                    <a:pt x="34925" y="0"/>
                  </a:moveTo>
                  <a:lnTo>
                    <a:pt x="41275" y="0"/>
                  </a:lnTo>
                  <a:lnTo>
                    <a:pt x="41275" y="541020"/>
                  </a:lnTo>
                  <a:lnTo>
                    <a:pt x="76200" y="541020"/>
                  </a:lnTo>
                  <a:lnTo>
                    <a:pt x="38100" y="617220"/>
                  </a:lnTo>
                  <a:lnTo>
                    <a:pt x="0" y="541020"/>
                  </a:lnTo>
                  <a:lnTo>
                    <a:pt x="34925" y="541020"/>
                  </a:lnTo>
                  <a:lnTo>
                    <a:pt x="3492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1" name="Shape 1613"/>
            <p:cNvSpPr/>
            <p:nvPr/>
          </p:nvSpPr>
          <p:spPr>
            <a:xfrm>
              <a:off x="796121" y="-1"/>
              <a:ext cx="1237276" cy="653901"/>
            </a:xfrm>
            <a:custGeom>
              <a:avLst/>
              <a:gdLst/>
              <a:ahLst/>
              <a:cxnLst/>
              <a:rect l="0" t="0" r="0" b="0"/>
              <a:pathLst>
                <a:path w="1485900" h="609600">
                  <a:moveTo>
                    <a:pt x="0" y="304800"/>
                  </a:moveTo>
                  <a:cubicBezTo>
                    <a:pt x="0" y="136525"/>
                    <a:pt x="332613" y="0"/>
                    <a:pt x="742950" y="0"/>
                  </a:cubicBezTo>
                  <a:cubicBezTo>
                    <a:pt x="1153287" y="0"/>
                    <a:pt x="1485900" y="136525"/>
                    <a:pt x="1485900" y="304800"/>
                  </a:cubicBezTo>
                  <a:cubicBezTo>
                    <a:pt x="1485900" y="473202"/>
                    <a:pt x="1153287" y="609600"/>
                    <a:pt x="742950" y="609600"/>
                  </a:cubicBezTo>
                  <a:cubicBezTo>
                    <a:pt x="332613" y="609600"/>
                    <a:pt x="0" y="473202"/>
                    <a:pt x="0" y="304800"/>
                  </a:cubicBez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172C5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START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3631" y="1264408"/>
              <a:ext cx="2362578" cy="1843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80340" marR="462280" indent="-3810" algn="l">
                <a:lnSpc>
                  <a:spcPct val="107000"/>
                </a:lnSpc>
                <a:spcAft>
                  <a:spcPts val="800"/>
                </a:spcAft>
              </a:pPr>
              <a:endParaRPr lang="en-IN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80869" y="1234288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80340" marR="462280" indent="-381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33883" y="2145280"/>
              <a:ext cx="3172738" cy="1843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80340" marR="462280" indent="-3810" algn="l">
                <a:lnSpc>
                  <a:spcPct val="107000"/>
                </a:lnSpc>
                <a:spcAft>
                  <a:spcPts val="800"/>
                </a:spcAft>
              </a:pPr>
              <a:endParaRPr lang="en-IN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033397" y="2309089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80340" marR="462280" indent="-381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0271" y="3220082"/>
              <a:ext cx="3063892" cy="1843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80340" marR="462280" indent="-3810" algn="l">
                <a:lnSpc>
                  <a:spcPct val="107000"/>
                </a:lnSpc>
                <a:spcAft>
                  <a:spcPts val="800"/>
                </a:spcAft>
              </a:pPr>
              <a:endParaRPr lang="en-IN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03501" y="3383509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80340" marR="462280" indent="-381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455545" y="4310101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80340" marR="462280" indent="-381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48" name="Rectangle 2047"/>
            <p:cNvSpPr/>
            <p:nvPr/>
          </p:nvSpPr>
          <p:spPr>
            <a:xfrm>
              <a:off x="2108073" y="5250663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80340" marR="462280" indent="-381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51" name="Rectangle 2050"/>
            <p:cNvSpPr/>
            <p:nvPr/>
          </p:nvSpPr>
          <p:spPr>
            <a:xfrm>
              <a:off x="1618869" y="6450052"/>
              <a:ext cx="50673" cy="2243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80340" marR="462280" indent="-381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IN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52" name="Rectangle 2051"/>
            <p:cNvSpPr/>
            <p:nvPr/>
          </p:nvSpPr>
          <p:spPr>
            <a:xfrm flipV="1">
              <a:off x="1242187" y="426186"/>
              <a:ext cx="367075" cy="6187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80340" marR="462280" indent="-3810" algn="l">
                <a:lnSpc>
                  <a:spcPct val="107000"/>
                </a:lnSpc>
                <a:spcAft>
                  <a:spcPts val="800"/>
                </a:spcAft>
              </a:pPr>
              <a:endParaRPr lang="en-IN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5286</Words>
  <Application>WPS Presentation</Application>
  <PresentationFormat>On-screen Show (4:3)</PresentationFormat>
  <Paragraphs>220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PROPOSED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vmtw</cp:lastModifiedBy>
  <cp:revision>49</cp:revision>
  <dcterms:created xsi:type="dcterms:W3CDTF">2023-11-05T15:25:00Z</dcterms:created>
  <dcterms:modified xsi:type="dcterms:W3CDTF">2024-05-03T06:22:49Z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AFB211D87D9B4CC1B9FD3558F9FFFB38_13</vt:lpwstr>
  </property>
  <property fmtid="{D5CDD505-2E9C-101B-9397-08002B2CF9AE}" pid="3" name="KSOProductBuildVer">
    <vt:lpwstr>2057-12.2.0.16909</vt:lpwstr>
  </property>
</Properties>
</file>