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44" r:id="rId5"/>
    <p:sldId id="357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928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56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75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7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71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61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26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45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05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99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67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44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sz="18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spcBef>
                <a:spcPts val="1000"/>
              </a:spcBef>
              <a:buNone/>
              <a:defRPr sz="1600"/>
            </a:lvl2pPr>
            <a:lvl3pPr marL="914400" indent="0">
              <a:spcBef>
                <a:spcPts val="1000"/>
              </a:spcBef>
              <a:buNone/>
              <a:defRPr sz="1400"/>
            </a:lvl3pPr>
            <a:lvl4pPr marL="1371600" indent="0">
              <a:spcBef>
                <a:spcPts val="1000"/>
              </a:spcBef>
              <a:buNone/>
              <a:defRPr sz="1200"/>
            </a:lvl4pPr>
            <a:lvl5pPr marL="1828800" indent="0"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57200" indent="0">
              <a:lnSpc>
                <a:spcPct val="125000"/>
              </a:lnSpc>
              <a:buNone/>
              <a:defRPr sz="1600"/>
            </a:lvl2pPr>
            <a:lvl3pPr marL="914400" indent="0">
              <a:lnSpc>
                <a:spcPct val="125000"/>
              </a:lnSpc>
              <a:buNone/>
              <a:defRPr sz="1400"/>
            </a:lvl3pPr>
            <a:lvl4pPr marL="1371600" indent="0">
              <a:lnSpc>
                <a:spcPct val="125000"/>
              </a:lnSpc>
              <a:buNone/>
              <a:defRPr sz="1200"/>
            </a:lvl4pPr>
            <a:lvl5pPr marL="1828800" indent="0">
              <a:lnSpc>
                <a:spcPct val="125000"/>
              </a:lnSpc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group of potted plants">
            <a:extLst>
              <a:ext uri="{FF2B5EF4-FFF2-40B4-BE49-F238E27FC236}">
                <a16:creationId xmlns:a16="http://schemas.microsoft.com/office/drawing/2014/main" id="{C5E399AE-C2DC-0BE4-A179-9A726D23FFC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" r="15"/>
          <a:stretch/>
        </p:blipFill>
        <p:spPr>
          <a:xfrm>
            <a:off x="458787" y="457200"/>
            <a:ext cx="11274425" cy="59436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26ABF06-5491-8319-408F-AC9C03E6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770" y="793630"/>
            <a:ext cx="8773572" cy="129336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Amazon Sales 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C0A4F9-DAD3-6AC2-59DE-CB8F3029CCC6}"/>
              </a:ext>
            </a:extLst>
          </p:cNvPr>
          <p:cNvSpPr txBox="1"/>
          <p:nvPr/>
        </p:nvSpPr>
        <p:spPr>
          <a:xfrm>
            <a:off x="6793556" y="2238755"/>
            <a:ext cx="3615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Key Insights and KPI’s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C694C-065F-E77C-D544-CF448ACD8E93}"/>
              </a:ext>
            </a:extLst>
          </p:cNvPr>
          <p:cNvSpPr txBox="1"/>
          <p:nvPr/>
        </p:nvSpPr>
        <p:spPr>
          <a:xfrm>
            <a:off x="7821598" y="5418039"/>
            <a:ext cx="3911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Presenter Name: Shravani Tamanna</a:t>
            </a:r>
          </a:p>
        </p:txBody>
      </p:sp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E21A35-90B9-F235-7F48-11B56D97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00741"/>
            <a:ext cx="4802372" cy="2788919"/>
          </a:xfrm>
        </p:spPr>
        <p:txBody>
          <a:bodyPr anchor="b">
            <a:normAutofit/>
          </a:bodyPr>
          <a:lstStyle/>
          <a:p>
            <a:r>
              <a:rPr lang="en-US" dirty="0"/>
              <a:t>Profit Margin and Average Order Value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342BB7-ACF3-5240-804A-0BA9C5D19FF1}"/>
              </a:ext>
            </a:extLst>
          </p:cNvPr>
          <p:cNvSpPr>
            <a:spLocks/>
          </p:cNvSpPr>
          <p:nvPr/>
        </p:nvSpPr>
        <p:spPr>
          <a:xfrm>
            <a:off x="6478586" y="2239616"/>
            <a:ext cx="4087813" cy="2433984"/>
          </a:xfrm>
          <a:prstGeom prst="rect">
            <a:avLst/>
          </a:prstGeom>
        </p:spPr>
        <p:txBody>
          <a:bodyPr/>
          <a:lstStyle/>
          <a:p>
            <a:pPr defTabSz="502920"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Insights: </a:t>
            </a:r>
          </a:p>
          <a:p>
            <a:pPr marL="251460" lvl="1" defTabSz="502920"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Profit Margin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32.16%</a:t>
            </a:r>
          </a:p>
          <a:p>
            <a:pPr marL="251460" lvl="1" defTabSz="502920"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Average Order Value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$1.37M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4382EB-839B-709C-35A1-A6584A46AB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9"/>
          <a:stretch/>
        </p:blipFill>
        <p:spPr>
          <a:xfrm>
            <a:off x="1274618" y="4266216"/>
            <a:ext cx="5922426" cy="124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49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F8F842-D95F-32E4-59B0-60283CC8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582" y="424728"/>
            <a:ext cx="7344817" cy="1531525"/>
          </a:xfrm>
        </p:spPr>
        <p:txBody>
          <a:bodyPr/>
          <a:lstStyle/>
          <a:p>
            <a:r>
              <a:rPr lang="en-US" dirty="0"/>
              <a:t>Conclusion and Recommendations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6187B-AC94-F6E4-6B8F-FAB5DD4D46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03761" y="1751162"/>
            <a:ext cx="4060885" cy="3500438"/>
          </a:xfrm>
        </p:spPr>
        <p:txBody>
          <a:bodyPr>
            <a:normAutofit/>
          </a:bodyPr>
          <a:lstStyle/>
          <a:p>
            <a:r>
              <a:rPr lang="en-US" b="1" dirty="0"/>
              <a:t>Significant Achievements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Strong online sales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profitability in key item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Market strength in Europe and Asia.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Efficient order prioritization.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B27BAD-9602-6B60-C782-2749DB990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3D57E0-F83B-05BE-4C41-64B7792B08E1}"/>
              </a:ext>
            </a:extLst>
          </p:cNvPr>
          <p:cNvSpPr txBox="1"/>
          <p:nvPr/>
        </p:nvSpPr>
        <p:spPr>
          <a:xfrm>
            <a:off x="6349043" y="1751162"/>
            <a:ext cx="5096198" cy="4809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t>Areas Needing Attention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t>Boost sales in underperforming regions.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t>Increase marketing efforts during non-peak months.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t>Strategies to increase average order value.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t>Enhance inventory management to prioritize high-demand and high-profit item types.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t>Leverage seasonal trends to maximize sales during peak periods.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t>Expand market presence in top-performing countries to sustain revenue growth.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2360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961152-381E-D654-15E9-7C4F0960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655320"/>
            <a:ext cx="4572000" cy="54864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D569DC-1A68-51FF-4CCE-F334F8B3D5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5413" y="2773680"/>
            <a:ext cx="4572000" cy="3368040"/>
          </a:xfrm>
        </p:spPr>
        <p:txBody>
          <a:bodyPr/>
          <a:lstStyle/>
          <a:p>
            <a:r>
              <a:rPr lang="en-US" dirty="0"/>
              <a:t>Shravani Tamanna</a:t>
            </a:r>
          </a:p>
          <a:p>
            <a:r>
              <a:rPr lang="en-US" dirty="0"/>
              <a:t>7276653664</a:t>
            </a:r>
          </a:p>
          <a:p>
            <a:r>
              <a:rPr lang="en-US" dirty="0"/>
              <a:t>shravani.tamanna@gmail.com</a:t>
            </a:r>
          </a:p>
        </p:txBody>
      </p:sp>
    </p:spTree>
    <p:extLst>
      <p:ext uri="{BB962C8B-B14F-4D97-AF65-F5344CB8AC3E}">
        <p14:creationId xmlns:p14="http://schemas.microsoft.com/office/powerpoint/2010/main" val="330384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09" y="612475"/>
            <a:ext cx="6133380" cy="720593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600" b="1" dirty="0"/>
              <a:t>Brief Overview of the Main Findings and Insights</a:t>
            </a:r>
            <a:r>
              <a:rPr lang="en-US" sz="3600" dirty="0"/>
              <a:t>: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7D460A-32E7-AA1D-135F-6B3B56AC19EA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6135" y="2093744"/>
            <a:ext cx="5121185" cy="3941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Overall Performance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 revenue: $137.35 million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 profit: $</a:t>
            </a:r>
            <a:r>
              <a:rPr lang="en-US" sz="1200" dirty="0"/>
              <a:t> 44.17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million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Top Performing Regions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Europe and Asia lead in revenue and profit.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 sales in Cosmetics and Office Supplies.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High-Profit Item Types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Top items: Cosmetics, Office Supplies, Baby Food.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Sales Channels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Online sales outperform offline sales.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EF2A77-918B-E3E1-C32E-F8E88A7181E2}"/>
              </a:ext>
            </a:extLst>
          </p:cNvPr>
          <p:cNvSpPr txBox="1"/>
          <p:nvPr/>
        </p:nvSpPr>
        <p:spPr>
          <a:xfrm>
            <a:off x="6722854" y="2216529"/>
            <a:ext cx="4756747" cy="3664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 of Order Priority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High-priority orders drive significant revenue and profit.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Monthly Trends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Peak sales in specific months indicate seasonal trends.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Top Countries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Leading countries by revenue: </a:t>
            </a:r>
            <a:r>
              <a:rPr lang="en-US" sz="1200" dirty="0"/>
              <a:t>Honduras,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200" dirty="0"/>
              <a:t>Myanmar, </a:t>
            </a:r>
            <a:r>
              <a:rPr lang="en-US" sz="1200" dirty="0" err="1"/>
              <a:t>Djibout</a:t>
            </a:r>
            <a:r>
              <a:rPr lang="en-US" sz="1200" dirty="0"/>
              <a:t>, Turkmenistan and Mexico.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Profit Margin and Average Order 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Profit margin: 32.16%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Average order value: $1.37 million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4BE36-6AF8-B410-CF9C-6496EAC617D6}"/>
              </a:ext>
            </a:extLst>
          </p:cNvPr>
          <p:cNvCxnSpPr/>
          <p:nvPr/>
        </p:nvCxnSpPr>
        <p:spPr>
          <a:xfrm>
            <a:off x="5764572" y="2093744"/>
            <a:ext cx="0" cy="4093521"/>
          </a:xfrm>
          <a:prstGeom prst="line">
            <a:avLst/>
          </a:prstGeom>
          <a:ln>
            <a:solidFill>
              <a:srgbClr val="E7EEE8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75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304888D-B78B-26F5-9075-CDA3C673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00741"/>
            <a:ext cx="4802372" cy="27889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Total Revenue &amp; Profit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BBAC2933-17A5-4AEB-6545-2E19F5B0C9E6}"/>
              </a:ext>
            </a:extLst>
          </p:cNvPr>
          <p:cNvSpPr txBox="1">
            <a:spLocks/>
          </p:cNvSpPr>
          <p:nvPr/>
        </p:nvSpPr>
        <p:spPr>
          <a:xfrm>
            <a:off x="914400" y="3825239"/>
            <a:ext cx="4802735" cy="2072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Key Insights: </a:t>
            </a:r>
          </a:p>
          <a:p>
            <a:pPr marL="0" lvl="1">
              <a:lnSpc>
                <a:spcPct val="125000"/>
              </a:lnSpc>
              <a:spcAft>
                <a:spcPts val="600"/>
              </a:spcAft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Total Revenue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: $137.35M</a:t>
            </a:r>
          </a:p>
          <a:p>
            <a:pPr marL="0" lvl="1">
              <a:lnSpc>
                <a:spcPct val="125000"/>
              </a:lnSpc>
              <a:spcAft>
                <a:spcPts val="600"/>
              </a:spcAft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Total Profit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: $44.17M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C7297-9978-E114-5E61-083E69A659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8" t="1" r="-272" b="-942"/>
          <a:stretch/>
        </p:blipFill>
        <p:spPr>
          <a:xfrm>
            <a:off x="5569438" y="2528102"/>
            <a:ext cx="5708162" cy="1901707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  <a:noFill/>
        </p:spPr>
      </p:pic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021D401E-DD57-7223-E409-F5213CF7D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7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21905908-61C5-E80D-F570-D84DB752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00741"/>
            <a:ext cx="4802372" cy="2788919"/>
          </a:xfrm>
        </p:spPr>
        <p:txBody>
          <a:bodyPr anchor="b">
            <a:normAutofit/>
          </a:bodyPr>
          <a:lstStyle/>
          <a:p>
            <a:r>
              <a:rPr lang="en-US" dirty="0"/>
              <a:t>Revenue and Profit by Region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7CC1959B-E6A9-5770-EC41-43538A9E36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3825239"/>
            <a:ext cx="4802735" cy="207264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/>
              <a:t>Key Insights: 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/>
              <a:t>Most Profitable Region</a:t>
            </a:r>
            <a:r>
              <a:rPr lang="en-US" sz="1800"/>
              <a:t>: Europe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/>
              <a:t>Least Profitable Region</a:t>
            </a:r>
            <a:r>
              <a:rPr lang="en-US" sz="1800"/>
              <a:t>: North America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34FDC-F432-5C2C-C63E-336DEDE87F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" r="183"/>
          <a:stretch/>
        </p:blipFill>
        <p:spPr>
          <a:xfrm>
            <a:off x="5310909" y="1696986"/>
            <a:ext cx="6336146" cy="3734326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142710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A951FD-B055-4EE8-B6D9-62EC0F39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00741"/>
            <a:ext cx="4802372" cy="2788919"/>
          </a:xfrm>
        </p:spPr>
        <p:txBody>
          <a:bodyPr anchor="b">
            <a:normAutofit/>
          </a:bodyPr>
          <a:lstStyle/>
          <a:p>
            <a:r>
              <a:rPr lang="en-US" dirty="0"/>
              <a:t>Top 5 Most Profitable Item Types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5F8EB2-8936-F0AC-DA2A-4A5609BEA7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3825239"/>
            <a:ext cx="4802735" cy="207264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Key Insights: </a:t>
            </a:r>
            <a:endParaRPr lang="en-US" b="1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Top Item Type</a:t>
            </a:r>
            <a:r>
              <a:rPr lang="en-US"/>
              <a:t>: Cosmetics 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Profit</a:t>
            </a:r>
            <a:r>
              <a:rPr lang="en-US"/>
              <a:t>: $14.6M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FF8F64-AB88-778B-7CF6-4F8EF5BEE2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608" r="3" b="-13"/>
          <a:stretch/>
        </p:blipFill>
        <p:spPr>
          <a:xfrm>
            <a:off x="6474867" y="446809"/>
            <a:ext cx="5145077" cy="5964382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  <a:noFill/>
        </p:spPr>
      </p:pic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231E2B5E-DC49-92E6-B81B-892F5F5AF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5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0A9F6B-B714-24A4-1731-04239F0C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00741"/>
            <a:ext cx="4802372" cy="2788919"/>
          </a:xfrm>
        </p:spPr>
        <p:txBody>
          <a:bodyPr anchor="b">
            <a:normAutofit/>
          </a:bodyPr>
          <a:lstStyle/>
          <a:p>
            <a:r>
              <a:rPr lang="en-US" dirty="0"/>
              <a:t>Sales by Channel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F098455-F3AD-4CE1-6F83-28C95857EE2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3825239"/>
            <a:ext cx="4802735" cy="207264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Key Insights:</a:t>
            </a: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Online Sales</a:t>
            </a:r>
            <a:r>
              <a:rPr lang="en-US" dirty="0"/>
              <a:t>: $58253959.11</a:t>
            </a:r>
            <a:endParaRPr lang="en-US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Offline Sales</a:t>
            </a:r>
            <a:r>
              <a:rPr lang="en-US" dirty="0"/>
              <a:t>: $79094809.20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86EAC4-81C1-8D06-4341-AB316718A1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" t="2252" r="1839"/>
          <a:stretch/>
        </p:blipFill>
        <p:spPr>
          <a:xfrm>
            <a:off x="6030810" y="1720644"/>
            <a:ext cx="4802372" cy="3938032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350C2-47A5-211F-A685-9ACD21117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6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00741"/>
            <a:ext cx="4802372" cy="2788919"/>
          </a:xfrm>
        </p:spPr>
        <p:txBody>
          <a:bodyPr anchor="b">
            <a:normAutofit/>
          </a:bodyPr>
          <a:lstStyle/>
          <a:p>
            <a:r>
              <a:rPr lang="en-US" dirty="0"/>
              <a:t>Order Priority Impact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3825239"/>
            <a:ext cx="4802735" cy="207264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Key Insights:</a:t>
            </a:r>
            <a:endParaRPr lang="en-US"/>
          </a:p>
          <a:p>
            <a:pPr lvl="1">
              <a:spcAft>
                <a:spcPts val="600"/>
              </a:spcAft>
            </a:pPr>
            <a:r>
              <a:rPr lang="en-US" sz="1800" b="1"/>
              <a:t>High Priority Orders</a:t>
            </a:r>
            <a:r>
              <a:rPr lang="en-US" sz="1800"/>
              <a:t>: H – 38.24%</a:t>
            </a:r>
          </a:p>
          <a:p>
            <a:pPr lvl="1">
              <a:spcAft>
                <a:spcPts val="600"/>
              </a:spcAft>
            </a:pPr>
            <a:r>
              <a:rPr lang="en-US" sz="1800" b="1"/>
              <a:t>Low Priority Orders</a:t>
            </a:r>
            <a:r>
              <a:rPr lang="en-US" sz="1800"/>
              <a:t>: C -15.28%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5FB966-E018-CB5A-CE67-E62EC14BE8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" t="-1" r="-169" b="-324"/>
          <a:stretch/>
        </p:blipFill>
        <p:spPr>
          <a:xfrm>
            <a:off x="5651077" y="1303432"/>
            <a:ext cx="5766645" cy="4251135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0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364034-5F15-4B68-638D-779A619A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00741"/>
            <a:ext cx="4802372" cy="2788919"/>
          </a:xfrm>
        </p:spPr>
        <p:txBody>
          <a:bodyPr anchor="b">
            <a:normAutofit/>
          </a:bodyPr>
          <a:lstStyle/>
          <a:p>
            <a:r>
              <a:rPr lang="en-US" dirty="0"/>
              <a:t>Monthly Sales Trend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3159D-E72A-4C5B-E9D2-18BA09A87C7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3825239"/>
            <a:ext cx="4162941" cy="207264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Key Insights: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Month</a:t>
            </a:r>
            <a:r>
              <a:rPr lang="en-US" dirty="0"/>
              <a:t>:  FEB – $25M (All years), 2016 – November – $5.9M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Lowest Sales Month</a:t>
            </a:r>
            <a:r>
              <a:rPr lang="en-US" dirty="0"/>
              <a:t>:  Aug – $5876.41K (All years), 2016 –March– $197.88K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6A8880C-F840-6208-81D7-9A4892E07EF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-196" t="-774" r="11" b="638"/>
          <a:stretch/>
        </p:blipFill>
        <p:spPr>
          <a:xfrm>
            <a:off x="5077341" y="1497115"/>
            <a:ext cx="6538085" cy="4400765"/>
          </a:xfr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D58C6-6F47-0261-9611-E968042F5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7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B5244AC-D906-A60B-5023-D0289CF4F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00741"/>
            <a:ext cx="4802372" cy="2788919"/>
          </a:xfrm>
        </p:spPr>
        <p:txBody>
          <a:bodyPr anchor="b">
            <a:normAutofit/>
          </a:bodyPr>
          <a:lstStyle/>
          <a:p>
            <a:r>
              <a:rPr lang="en-US" dirty="0"/>
              <a:t>Top 5 Countries by Revenue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3F9FB22-CA85-FC72-AA81-4708F62AB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3825239"/>
            <a:ext cx="4802735" cy="207264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Key Insights: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Top Country: Honduras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Revenue: $6.3M</a:t>
            </a:r>
            <a:endParaRPr lang="en-US" sz="18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4F168CF-B62C-89C1-EAE9-381E8EB1FC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t="8923" r="-3" b="8991"/>
          <a:stretch/>
        </p:blipFill>
        <p:spPr>
          <a:xfrm>
            <a:off x="6478587" y="921230"/>
            <a:ext cx="5713413" cy="5029200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8CC2E-BB8C-CF5A-C460-C662927C0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541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722518_win32_SD_v11" id="{6E195932-91F4-4861-8538-848409B20D97}" vid="{F5C82CE7-F5AC-4E30-975C-FD228ED220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7CDA33-9251-49D0-A51A-7888AA3E06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132</TotalTime>
  <Words>428</Words>
  <Application>Microsoft Office PowerPoint</Application>
  <PresentationFormat>Widescreen</PresentationFormat>
  <Paragraphs>99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Bodoni MT</vt:lpstr>
      <vt:lpstr>Calibri</vt:lpstr>
      <vt:lpstr>Source Sans Pro Light</vt:lpstr>
      <vt:lpstr>Custom</vt:lpstr>
      <vt:lpstr>Amazon Sales Data Analysis</vt:lpstr>
      <vt:lpstr>Brief Overview of the Main Findings and Insights:</vt:lpstr>
      <vt:lpstr>Total Revenue &amp; Profit</vt:lpstr>
      <vt:lpstr>Revenue and Profit by Region</vt:lpstr>
      <vt:lpstr>Top 5 Most Profitable Item Types</vt:lpstr>
      <vt:lpstr>Sales by Channel</vt:lpstr>
      <vt:lpstr>Order Priority Impact</vt:lpstr>
      <vt:lpstr>Monthly Sales Trend</vt:lpstr>
      <vt:lpstr>Top 5 Countries by Revenue</vt:lpstr>
      <vt:lpstr>Profit Margin and Average Order Value</vt:lpstr>
      <vt:lpstr>Conclusion and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C18 Badrinath Tamanna</dc:creator>
  <cp:lastModifiedBy>C18 Badrinath Tamanna</cp:lastModifiedBy>
  <cp:revision>2</cp:revision>
  <dcterms:created xsi:type="dcterms:W3CDTF">2024-06-08T21:06:38Z</dcterms:created>
  <dcterms:modified xsi:type="dcterms:W3CDTF">2024-06-13T15:02:32Z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