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7" r:id="rId5"/>
    <p:sldId id="268" r:id="rId6"/>
    <p:sldId id="258" r:id="rId7"/>
    <p:sldId id="259" r:id="rId8"/>
    <p:sldId id="269" r:id="rId9"/>
    <p:sldId id="270" r:id="rId10"/>
    <p:sldId id="260" r:id="rId11"/>
    <p:sldId id="271" r:id="rId12"/>
    <p:sldId id="262" r:id="rId13"/>
    <p:sldId id="272" r:id="rId14"/>
    <p:sldId id="265" r:id="rId15"/>
    <p:sldId id="273" r:id="rId16"/>
    <p:sldId id="274" r:id="rId17"/>
    <p:sldId id="275" r:id="rId18"/>
    <p:sldId id="276" r:id="rId19"/>
    <p:sldId id="27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63" d="100"/>
          <a:sy n="63" d="100"/>
        </p:scale>
        <p:origin x="668" y="5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40483-C59E-45D6-9212-68C74429630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9D35F32-A070-4F0F-9D32-EBC6BAD95632}">
      <dgm:prSet/>
      <dgm:spPr/>
      <dgm:t>
        <a:bodyPr/>
        <a:lstStyle/>
        <a:p>
          <a:pPr>
            <a:lnSpc>
              <a:spcPct val="100000"/>
            </a:lnSpc>
          </a:pPr>
          <a:r>
            <a:rPr lang="en-IN" dirty="0"/>
            <a:t> The given project asks us to apply Analytics by analysing the data given for HR Analytics</a:t>
          </a:r>
          <a:endParaRPr lang="en-US" dirty="0"/>
        </a:p>
      </dgm:t>
    </dgm:pt>
    <dgm:pt modelId="{3BC2D005-9F60-4210-BC16-08B23778B591}" type="parTrans" cxnId="{ABAF8235-60C1-4DE4-82C8-D93A17E31D3B}">
      <dgm:prSet/>
      <dgm:spPr/>
      <dgm:t>
        <a:bodyPr/>
        <a:lstStyle/>
        <a:p>
          <a:endParaRPr lang="en-US"/>
        </a:p>
      </dgm:t>
    </dgm:pt>
    <dgm:pt modelId="{E6DE4603-21E0-40D6-A769-576D27367A63}" type="sibTrans" cxnId="{ABAF8235-60C1-4DE4-82C8-D93A17E31D3B}">
      <dgm:prSet/>
      <dgm:spPr/>
      <dgm:t>
        <a:bodyPr/>
        <a:lstStyle/>
        <a:p>
          <a:pPr>
            <a:lnSpc>
              <a:spcPct val="100000"/>
            </a:lnSpc>
          </a:pPr>
          <a:endParaRPr lang="en-US"/>
        </a:p>
      </dgm:t>
    </dgm:pt>
    <dgm:pt modelId="{ED51D842-95B8-4693-B1FF-AC68D52617ED}">
      <dgm:prSet/>
      <dgm:spPr/>
      <dgm:t>
        <a:bodyPr/>
        <a:lstStyle/>
        <a:p>
          <a:pPr>
            <a:lnSpc>
              <a:spcPct val="100000"/>
            </a:lnSpc>
          </a:pPr>
          <a:r>
            <a:rPr lang="en-IN" dirty="0"/>
            <a:t>The project expects us to perform Exploratory Data Analysis to understand how to retain employees and reduce the attrition.</a:t>
          </a:r>
          <a:endParaRPr lang="en-US" dirty="0"/>
        </a:p>
      </dgm:t>
    </dgm:pt>
    <dgm:pt modelId="{C9060821-6F0B-4713-826F-D5696B2D7E2D}" type="parTrans" cxnId="{A4C90A6E-B5A2-4B38-A397-5E6AACB93178}">
      <dgm:prSet/>
      <dgm:spPr/>
      <dgm:t>
        <a:bodyPr/>
        <a:lstStyle/>
        <a:p>
          <a:endParaRPr lang="en-US"/>
        </a:p>
      </dgm:t>
    </dgm:pt>
    <dgm:pt modelId="{FA1C1852-EFC1-4142-B101-179C56560D52}" type="sibTrans" cxnId="{A4C90A6E-B5A2-4B38-A397-5E6AACB93178}">
      <dgm:prSet/>
      <dgm:spPr/>
      <dgm:t>
        <a:bodyPr/>
        <a:lstStyle/>
        <a:p>
          <a:pPr>
            <a:lnSpc>
              <a:spcPct val="100000"/>
            </a:lnSpc>
          </a:pPr>
          <a:endParaRPr lang="en-US"/>
        </a:p>
      </dgm:t>
    </dgm:pt>
    <dgm:pt modelId="{4843F146-0D7C-416E-BF1B-36B99F3F423A}">
      <dgm:prSet/>
      <dgm:spPr/>
      <dgm:t>
        <a:bodyPr/>
        <a:lstStyle/>
        <a:p>
          <a:pPr>
            <a:lnSpc>
              <a:spcPct val="100000"/>
            </a:lnSpc>
          </a:pPr>
          <a:r>
            <a:rPr lang="en-IN" dirty="0"/>
            <a:t>By EDA ,Visualization we will identify those factor by which employees are resigning and get Insights from it and the factors which boost Employee Retention. </a:t>
          </a:r>
          <a:endParaRPr lang="en-US" dirty="0"/>
        </a:p>
      </dgm:t>
    </dgm:pt>
    <dgm:pt modelId="{92BCAA1D-F00B-426F-A391-AFEBE2BD2142}" type="parTrans" cxnId="{447889F2-E6C8-433F-9403-AFE95EB23B02}">
      <dgm:prSet/>
      <dgm:spPr/>
      <dgm:t>
        <a:bodyPr/>
        <a:lstStyle/>
        <a:p>
          <a:endParaRPr lang="en-US"/>
        </a:p>
      </dgm:t>
    </dgm:pt>
    <dgm:pt modelId="{D5F311C7-8BC4-43C3-B2D3-8D5A0FBEFC4B}" type="sibTrans" cxnId="{447889F2-E6C8-433F-9403-AFE95EB23B02}">
      <dgm:prSet/>
      <dgm:spPr/>
      <dgm:t>
        <a:bodyPr/>
        <a:lstStyle/>
        <a:p>
          <a:pPr>
            <a:lnSpc>
              <a:spcPct val="100000"/>
            </a:lnSpc>
          </a:pPr>
          <a:endParaRPr lang="en-US"/>
        </a:p>
      </dgm:t>
    </dgm:pt>
    <dgm:pt modelId="{9A442E4A-80F7-47CA-B244-A18E075A3877}">
      <dgm:prSet/>
      <dgm:spPr/>
      <dgm:t>
        <a:bodyPr/>
        <a:lstStyle/>
        <a:p>
          <a:pPr>
            <a:lnSpc>
              <a:spcPct val="100000"/>
            </a:lnSpc>
          </a:pPr>
          <a:r>
            <a:rPr lang="en-IN" dirty="0"/>
            <a:t>We are expected to manage missing data, identify Null Values, report any data imbalance, Performs ETL Process, Data base creation, writing SQL Queries and finally Convert Data into Visuals to extract meaningful insights using Visualization Tool.</a:t>
          </a:r>
          <a:endParaRPr lang="en-US" dirty="0"/>
        </a:p>
      </dgm:t>
    </dgm:pt>
    <dgm:pt modelId="{DAA9C556-BC6E-4022-87D8-A7903678F715}" type="parTrans" cxnId="{0238E724-9EF3-456F-99D0-8FBABA1F9CB8}">
      <dgm:prSet/>
      <dgm:spPr/>
      <dgm:t>
        <a:bodyPr/>
        <a:lstStyle/>
        <a:p>
          <a:endParaRPr lang="en-US"/>
        </a:p>
      </dgm:t>
    </dgm:pt>
    <dgm:pt modelId="{41D5CD09-A891-45CA-8E87-9AB24189D5AF}" type="sibTrans" cxnId="{0238E724-9EF3-456F-99D0-8FBABA1F9CB8}">
      <dgm:prSet/>
      <dgm:spPr/>
      <dgm:t>
        <a:bodyPr/>
        <a:lstStyle/>
        <a:p>
          <a:endParaRPr lang="en-US"/>
        </a:p>
      </dgm:t>
    </dgm:pt>
    <dgm:pt modelId="{0CD0BCC1-F2CC-4597-BC32-F6CB1760561D}" type="pres">
      <dgm:prSet presAssocID="{FDD40483-C59E-45D6-9212-68C744296301}" presName="root" presStyleCnt="0">
        <dgm:presLayoutVars>
          <dgm:dir/>
          <dgm:resizeHandles val="exact"/>
        </dgm:presLayoutVars>
      </dgm:prSet>
      <dgm:spPr/>
    </dgm:pt>
    <dgm:pt modelId="{241FB13A-F73E-4E15-8A92-E4AC66A73B83}" type="pres">
      <dgm:prSet presAssocID="{FDD40483-C59E-45D6-9212-68C744296301}" presName="container" presStyleCnt="0">
        <dgm:presLayoutVars>
          <dgm:dir/>
          <dgm:resizeHandles val="exact"/>
        </dgm:presLayoutVars>
      </dgm:prSet>
      <dgm:spPr/>
    </dgm:pt>
    <dgm:pt modelId="{B95B4C91-3024-4C27-8AC8-080207F6ABC3}" type="pres">
      <dgm:prSet presAssocID="{19D35F32-A070-4F0F-9D32-EBC6BAD95632}" presName="compNode" presStyleCnt="0"/>
      <dgm:spPr/>
    </dgm:pt>
    <dgm:pt modelId="{CA511EBA-2D4C-4BA6-8B61-AD5BC687BDB0}" type="pres">
      <dgm:prSet presAssocID="{19D35F32-A070-4F0F-9D32-EBC6BAD95632}" presName="iconBgRect" presStyleLbl="bgShp" presStyleIdx="0" presStyleCnt="4"/>
      <dgm:spPr/>
    </dgm:pt>
    <dgm:pt modelId="{B814CE20-8736-4380-A93D-35412EE8611D}" type="pres">
      <dgm:prSet presAssocID="{19D35F32-A070-4F0F-9D32-EBC6BAD956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3792BCD3-2647-4AB7-A496-B966EBFBFB00}" type="pres">
      <dgm:prSet presAssocID="{19D35F32-A070-4F0F-9D32-EBC6BAD95632}" presName="spaceRect" presStyleCnt="0"/>
      <dgm:spPr/>
    </dgm:pt>
    <dgm:pt modelId="{94F0F90D-6F29-4F4A-9B8A-1FCEF33EC40C}" type="pres">
      <dgm:prSet presAssocID="{19D35F32-A070-4F0F-9D32-EBC6BAD95632}" presName="textRect" presStyleLbl="revTx" presStyleIdx="0" presStyleCnt="4">
        <dgm:presLayoutVars>
          <dgm:chMax val="1"/>
          <dgm:chPref val="1"/>
        </dgm:presLayoutVars>
      </dgm:prSet>
      <dgm:spPr/>
    </dgm:pt>
    <dgm:pt modelId="{73575676-5C43-45E3-BB2F-D71C8EFD354C}" type="pres">
      <dgm:prSet presAssocID="{E6DE4603-21E0-40D6-A769-576D27367A63}" presName="sibTrans" presStyleLbl="sibTrans2D1" presStyleIdx="0" presStyleCnt="0"/>
      <dgm:spPr/>
    </dgm:pt>
    <dgm:pt modelId="{DEBEC603-B36C-43AD-A20B-3B93525FFBDD}" type="pres">
      <dgm:prSet presAssocID="{ED51D842-95B8-4693-B1FF-AC68D52617ED}" presName="compNode" presStyleCnt="0"/>
      <dgm:spPr/>
    </dgm:pt>
    <dgm:pt modelId="{1EF47D4E-90EF-4F44-9045-7F351E2A45A8}" type="pres">
      <dgm:prSet presAssocID="{ED51D842-95B8-4693-B1FF-AC68D52617ED}" presName="iconBgRect" presStyleLbl="bgShp" presStyleIdx="1" presStyleCnt="4"/>
      <dgm:spPr/>
    </dgm:pt>
    <dgm:pt modelId="{94EA5A45-8C31-46E2-834E-11B7ED9A510D}" type="pres">
      <dgm:prSet presAssocID="{ED51D842-95B8-4693-B1FF-AC68D52617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A1B0104-48F0-4E4A-AAF7-6CC275D21FA8}" type="pres">
      <dgm:prSet presAssocID="{ED51D842-95B8-4693-B1FF-AC68D52617ED}" presName="spaceRect" presStyleCnt="0"/>
      <dgm:spPr/>
    </dgm:pt>
    <dgm:pt modelId="{AAD8B240-B414-411D-B325-03574A2C2AFC}" type="pres">
      <dgm:prSet presAssocID="{ED51D842-95B8-4693-B1FF-AC68D52617ED}" presName="textRect" presStyleLbl="revTx" presStyleIdx="1" presStyleCnt="4">
        <dgm:presLayoutVars>
          <dgm:chMax val="1"/>
          <dgm:chPref val="1"/>
        </dgm:presLayoutVars>
      </dgm:prSet>
      <dgm:spPr/>
    </dgm:pt>
    <dgm:pt modelId="{956AA1A5-8DB8-4210-85A1-7DD22C6937A6}" type="pres">
      <dgm:prSet presAssocID="{FA1C1852-EFC1-4142-B101-179C56560D52}" presName="sibTrans" presStyleLbl="sibTrans2D1" presStyleIdx="0" presStyleCnt="0"/>
      <dgm:spPr/>
    </dgm:pt>
    <dgm:pt modelId="{57FD8205-CF13-49DE-A778-3D820C272DB3}" type="pres">
      <dgm:prSet presAssocID="{4843F146-0D7C-416E-BF1B-36B99F3F423A}" presName="compNode" presStyleCnt="0"/>
      <dgm:spPr/>
    </dgm:pt>
    <dgm:pt modelId="{0594DFBF-4927-40E3-A2A9-A8E8D5434641}" type="pres">
      <dgm:prSet presAssocID="{4843F146-0D7C-416E-BF1B-36B99F3F423A}" presName="iconBgRect" presStyleLbl="bgShp" presStyleIdx="2" presStyleCnt="4"/>
      <dgm:spPr/>
    </dgm:pt>
    <dgm:pt modelId="{03B26DD0-1295-45A2-857A-25593ACD9627}" type="pres">
      <dgm:prSet presAssocID="{4843F146-0D7C-416E-BF1B-36B99F3F42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555CD9AB-3919-4B4A-A184-C1262EF9C0CA}" type="pres">
      <dgm:prSet presAssocID="{4843F146-0D7C-416E-BF1B-36B99F3F423A}" presName="spaceRect" presStyleCnt="0"/>
      <dgm:spPr/>
    </dgm:pt>
    <dgm:pt modelId="{DE6DD202-EB58-4AF8-B516-5BE0D4DE1E23}" type="pres">
      <dgm:prSet presAssocID="{4843F146-0D7C-416E-BF1B-36B99F3F423A}" presName="textRect" presStyleLbl="revTx" presStyleIdx="2" presStyleCnt="4">
        <dgm:presLayoutVars>
          <dgm:chMax val="1"/>
          <dgm:chPref val="1"/>
        </dgm:presLayoutVars>
      </dgm:prSet>
      <dgm:spPr/>
    </dgm:pt>
    <dgm:pt modelId="{60BF8876-1AB2-4AD8-97C3-8267285B29CF}" type="pres">
      <dgm:prSet presAssocID="{D5F311C7-8BC4-43C3-B2D3-8D5A0FBEFC4B}" presName="sibTrans" presStyleLbl="sibTrans2D1" presStyleIdx="0" presStyleCnt="0"/>
      <dgm:spPr/>
    </dgm:pt>
    <dgm:pt modelId="{20A8DF85-A6C6-414D-9CC0-0F1F4DE24F59}" type="pres">
      <dgm:prSet presAssocID="{9A442E4A-80F7-47CA-B244-A18E075A3877}" presName="compNode" presStyleCnt="0"/>
      <dgm:spPr/>
    </dgm:pt>
    <dgm:pt modelId="{A25AEB50-851E-4009-BB60-676F99BF33F6}" type="pres">
      <dgm:prSet presAssocID="{9A442E4A-80F7-47CA-B244-A18E075A3877}" presName="iconBgRect" presStyleLbl="bgShp" presStyleIdx="3" presStyleCnt="4"/>
      <dgm:spPr/>
    </dgm:pt>
    <dgm:pt modelId="{79B2A577-18F2-423F-9293-7E18B9E0F87B}" type="pres">
      <dgm:prSet presAssocID="{9A442E4A-80F7-47CA-B244-A18E075A38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F8A6503F-8932-4209-8709-3883DA02AE80}" type="pres">
      <dgm:prSet presAssocID="{9A442E4A-80F7-47CA-B244-A18E075A3877}" presName="spaceRect" presStyleCnt="0"/>
      <dgm:spPr/>
    </dgm:pt>
    <dgm:pt modelId="{8533ED3D-12A5-4D82-92AB-E91A5FC42A65}" type="pres">
      <dgm:prSet presAssocID="{9A442E4A-80F7-47CA-B244-A18E075A3877}" presName="textRect" presStyleLbl="revTx" presStyleIdx="3" presStyleCnt="4">
        <dgm:presLayoutVars>
          <dgm:chMax val="1"/>
          <dgm:chPref val="1"/>
        </dgm:presLayoutVars>
      </dgm:prSet>
      <dgm:spPr/>
    </dgm:pt>
  </dgm:ptLst>
  <dgm:cxnLst>
    <dgm:cxn modelId="{59ADBA0D-D945-43B5-813A-E8E417DD3DA2}" type="presOf" srcId="{D5F311C7-8BC4-43C3-B2D3-8D5A0FBEFC4B}" destId="{60BF8876-1AB2-4AD8-97C3-8267285B29CF}" srcOrd="0" destOrd="0" presId="urn:microsoft.com/office/officeart/2018/2/layout/IconCircleList"/>
    <dgm:cxn modelId="{F90A6C1D-13C3-4714-BC43-7BEE4D559753}" type="presOf" srcId="{ED51D842-95B8-4693-B1FF-AC68D52617ED}" destId="{AAD8B240-B414-411D-B325-03574A2C2AFC}" srcOrd="0" destOrd="0" presId="urn:microsoft.com/office/officeart/2018/2/layout/IconCircleList"/>
    <dgm:cxn modelId="{0238E724-9EF3-456F-99D0-8FBABA1F9CB8}" srcId="{FDD40483-C59E-45D6-9212-68C744296301}" destId="{9A442E4A-80F7-47CA-B244-A18E075A3877}" srcOrd="3" destOrd="0" parTransId="{DAA9C556-BC6E-4022-87D8-A7903678F715}" sibTransId="{41D5CD09-A891-45CA-8E87-9AB24189D5AF}"/>
    <dgm:cxn modelId="{6AF0372E-63B1-438B-8829-4E8A5CA58EA6}" type="presOf" srcId="{FA1C1852-EFC1-4142-B101-179C56560D52}" destId="{956AA1A5-8DB8-4210-85A1-7DD22C6937A6}" srcOrd="0" destOrd="0" presId="urn:microsoft.com/office/officeart/2018/2/layout/IconCircleList"/>
    <dgm:cxn modelId="{ABAF8235-60C1-4DE4-82C8-D93A17E31D3B}" srcId="{FDD40483-C59E-45D6-9212-68C744296301}" destId="{19D35F32-A070-4F0F-9D32-EBC6BAD95632}" srcOrd="0" destOrd="0" parTransId="{3BC2D005-9F60-4210-BC16-08B23778B591}" sibTransId="{E6DE4603-21E0-40D6-A769-576D27367A63}"/>
    <dgm:cxn modelId="{759FB64A-BDC4-42EE-821D-C28810BC8862}" type="presOf" srcId="{4843F146-0D7C-416E-BF1B-36B99F3F423A}" destId="{DE6DD202-EB58-4AF8-B516-5BE0D4DE1E23}" srcOrd="0" destOrd="0" presId="urn:microsoft.com/office/officeart/2018/2/layout/IconCircleList"/>
    <dgm:cxn modelId="{A4C90A6E-B5A2-4B38-A397-5E6AACB93178}" srcId="{FDD40483-C59E-45D6-9212-68C744296301}" destId="{ED51D842-95B8-4693-B1FF-AC68D52617ED}" srcOrd="1" destOrd="0" parTransId="{C9060821-6F0B-4713-826F-D5696B2D7E2D}" sibTransId="{FA1C1852-EFC1-4142-B101-179C56560D52}"/>
    <dgm:cxn modelId="{481F0177-4DB6-4BD2-94C3-B56F7CE47B3F}" type="presOf" srcId="{9A442E4A-80F7-47CA-B244-A18E075A3877}" destId="{8533ED3D-12A5-4D82-92AB-E91A5FC42A65}" srcOrd="0" destOrd="0" presId="urn:microsoft.com/office/officeart/2018/2/layout/IconCircleList"/>
    <dgm:cxn modelId="{8941D1A1-1377-4C88-A733-11764C3C48A6}" type="presOf" srcId="{E6DE4603-21E0-40D6-A769-576D27367A63}" destId="{73575676-5C43-45E3-BB2F-D71C8EFD354C}" srcOrd="0" destOrd="0" presId="urn:microsoft.com/office/officeart/2018/2/layout/IconCircleList"/>
    <dgm:cxn modelId="{EE025FAF-603C-4D8E-8ABD-BD6D635434DB}" type="presOf" srcId="{19D35F32-A070-4F0F-9D32-EBC6BAD95632}" destId="{94F0F90D-6F29-4F4A-9B8A-1FCEF33EC40C}" srcOrd="0" destOrd="0" presId="urn:microsoft.com/office/officeart/2018/2/layout/IconCircleList"/>
    <dgm:cxn modelId="{447889F2-E6C8-433F-9403-AFE95EB23B02}" srcId="{FDD40483-C59E-45D6-9212-68C744296301}" destId="{4843F146-0D7C-416E-BF1B-36B99F3F423A}" srcOrd="2" destOrd="0" parTransId="{92BCAA1D-F00B-426F-A391-AFEBE2BD2142}" sibTransId="{D5F311C7-8BC4-43C3-B2D3-8D5A0FBEFC4B}"/>
    <dgm:cxn modelId="{8CDA19F3-FBCC-4F4C-A6E9-0AA88A30B838}" type="presOf" srcId="{FDD40483-C59E-45D6-9212-68C744296301}" destId="{0CD0BCC1-F2CC-4597-BC32-F6CB1760561D}" srcOrd="0" destOrd="0" presId="urn:microsoft.com/office/officeart/2018/2/layout/IconCircleList"/>
    <dgm:cxn modelId="{5FA74FBE-5B63-4DEC-9342-83C7EE318D7E}" type="presParOf" srcId="{0CD0BCC1-F2CC-4597-BC32-F6CB1760561D}" destId="{241FB13A-F73E-4E15-8A92-E4AC66A73B83}" srcOrd="0" destOrd="0" presId="urn:microsoft.com/office/officeart/2018/2/layout/IconCircleList"/>
    <dgm:cxn modelId="{441417EB-4004-4424-BEA7-93B0F8300F69}" type="presParOf" srcId="{241FB13A-F73E-4E15-8A92-E4AC66A73B83}" destId="{B95B4C91-3024-4C27-8AC8-080207F6ABC3}" srcOrd="0" destOrd="0" presId="urn:microsoft.com/office/officeart/2018/2/layout/IconCircleList"/>
    <dgm:cxn modelId="{086FBE67-7248-4844-9ABC-AB51BDF67F2F}" type="presParOf" srcId="{B95B4C91-3024-4C27-8AC8-080207F6ABC3}" destId="{CA511EBA-2D4C-4BA6-8B61-AD5BC687BDB0}" srcOrd="0" destOrd="0" presId="urn:microsoft.com/office/officeart/2018/2/layout/IconCircleList"/>
    <dgm:cxn modelId="{EB9F5BF3-950E-42E7-9BCA-2B2D0C138E6F}" type="presParOf" srcId="{B95B4C91-3024-4C27-8AC8-080207F6ABC3}" destId="{B814CE20-8736-4380-A93D-35412EE8611D}" srcOrd="1" destOrd="0" presId="urn:microsoft.com/office/officeart/2018/2/layout/IconCircleList"/>
    <dgm:cxn modelId="{A60C36F0-6984-4DBB-83D6-F2F4BC9E0B1A}" type="presParOf" srcId="{B95B4C91-3024-4C27-8AC8-080207F6ABC3}" destId="{3792BCD3-2647-4AB7-A496-B966EBFBFB00}" srcOrd="2" destOrd="0" presId="urn:microsoft.com/office/officeart/2018/2/layout/IconCircleList"/>
    <dgm:cxn modelId="{5C3BE374-5567-4087-B97F-F7189B26F46A}" type="presParOf" srcId="{B95B4C91-3024-4C27-8AC8-080207F6ABC3}" destId="{94F0F90D-6F29-4F4A-9B8A-1FCEF33EC40C}" srcOrd="3" destOrd="0" presId="urn:microsoft.com/office/officeart/2018/2/layout/IconCircleList"/>
    <dgm:cxn modelId="{F5FB1719-094E-43A7-AD3E-3CC582E77271}" type="presParOf" srcId="{241FB13A-F73E-4E15-8A92-E4AC66A73B83}" destId="{73575676-5C43-45E3-BB2F-D71C8EFD354C}" srcOrd="1" destOrd="0" presId="urn:microsoft.com/office/officeart/2018/2/layout/IconCircleList"/>
    <dgm:cxn modelId="{4F129D9A-1AAD-4225-AA10-298024238A74}" type="presParOf" srcId="{241FB13A-F73E-4E15-8A92-E4AC66A73B83}" destId="{DEBEC603-B36C-43AD-A20B-3B93525FFBDD}" srcOrd="2" destOrd="0" presId="urn:microsoft.com/office/officeart/2018/2/layout/IconCircleList"/>
    <dgm:cxn modelId="{7F362295-0271-4C25-A8A2-47461176E6D7}" type="presParOf" srcId="{DEBEC603-B36C-43AD-A20B-3B93525FFBDD}" destId="{1EF47D4E-90EF-4F44-9045-7F351E2A45A8}" srcOrd="0" destOrd="0" presId="urn:microsoft.com/office/officeart/2018/2/layout/IconCircleList"/>
    <dgm:cxn modelId="{8E73F443-AA31-4101-8529-6D13303562A8}" type="presParOf" srcId="{DEBEC603-B36C-43AD-A20B-3B93525FFBDD}" destId="{94EA5A45-8C31-46E2-834E-11B7ED9A510D}" srcOrd="1" destOrd="0" presId="urn:microsoft.com/office/officeart/2018/2/layout/IconCircleList"/>
    <dgm:cxn modelId="{3539971E-6CB7-433E-9335-A9E276109162}" type="presParOf" srcId="{DEBEC603-B36C-43AD-A20B-3B93525FFBDD}" destId="{DA1B0104-48F0-4E4A-AAF7-6CC275D21FA8}" srcOrd="2" destOrd="0" presId="urn:microsoft.com/office/officeart/2018/2/layout/IconCircleList"/>
    <dgm:cxn modelId="{F99B1476-861B-49B5-97DE-C98A836DA0BD}" type="presParOf" srcId="{DEBEC603-B36C-43AD-A20B-3B93525FFBDD}" destId="{AAD8B240-B414-411D-B325-03574A2C2AFC}" srcOrd="3" destOrd="0" presId="urn:microsoft.com/office/officeart/2018/2/layout/IconCircleList"/>
    <dgm:cxn modelId="{3CB77F1F-834D-4835-86FF-410E982B1086}" type="presParOf" srcId="{241FB13A-F73E-4E15-8A92-E4AC66A73B83}" destId="{956AA1A5-8DB8-4210-85A1-7DD22C6937A6}" srcOrd="3" destOrd="0" presId="urn:microsoft.com/office/officeart/2018/2/layout/IconCircleList"/>
    <dgm:cxn modelId="{EC1E1700-4E31-4F58-B7E7-5C31B4151F24}" type="presParOf" srcId="{241FB13A-F73E-4E15-8A92-E4AC66A73B83}" destId="{57FD8205-CF13-49DE-A778-3D820C272DB3}" srcOrd="4" destOrd="0" presId="urn:microsoft.com/office/officeart/2018/2/layout/IconCircleList"/>
    <dgm:cxn modelId="{F25AE924-EAF8-4B78-9801-4EF0C2224245}" type="presParOf" srcId="{57FD8205-CF13-49DE-A778-3D820C272DB3}" destId="{0594DFBF-4927-40E3-A2A9-A8E8D5434641}" srcOrd="0" destOrd="0" presId="urn:microsoft.com/office/officeart/2018/2/layout/IconCircleList"/>
    <dgm:cxn modelId="{82BEA764-CD20-4CD2-9880-486DCFBBEEDC}" type="presParOf" srcId="{57FD8205-CF13-49DE-A778-3D820C272DB3}" destId="{03B26DD0-1295-45A2-857A-25593ACD9627}" srcOrd="1" destOrd="0" presId="urn:microsoft.com/office/officeart/2018/2/layout/IconCircleList"/>
    <dgm:cxn modelId="{DE81A4C6-EE8D-4043-8F9A-1C8E343F118A}" type="presParOf" srcId="{57FD8205-CF13-49DE-A778-3D820C272DB3}" destId="{555CD9AB-3919-4B4A-A184-C1262EF9C0CA}" srcOrd="2" destOrd="0" presId="urn:microsoft.com/office/officeart/2018/2/layout/IconCircleList"/>
    <dgm:cxn modelId="{789A672E-CFBF-4C27-AED9-1B490E04E18F}" type="presParOf" srcId="{57FD8205-CF13-49DE-A778-3D820C272DB3}" destId="{DE6DD202-EB58-4AF8-B516-5BE0D4DE1E23}" srcOrd="3" destOrd="0" presId="urn:microsoft.com/office/officeart/2018/2/layout/IconCircleList"/>
    <dgm:cxn modelId="{B7C77A25-D3E3-4206-9CFE-2836BE59B731}" type="presParOf" srcId="{241FB13A-F73E-4E15-8A92-E4AC66A73B83}" destId="{60BF8876-1AB2-4AD8-97C3-8267285B29CF}" srcOrd="5" destOrd="0" presId="urn:microsoft.com/office/officeart/2018/2/layout/IconCircleList"/>
    <dgm:cxn modelId="{CE67B1F1-3D48-4E08-863B-6FDFC1BBEFF5}" type="presParOf" srcId="{241FB13A-F73E-4E15-8A92-E4AC66A73B83}" destId="{20A8DF85-A6C6-414D-9CC0-0F1F4DE24F59}" srcOrd="6" destOrd="0" presId="urn:microsoft.com/office/officeart/2018/2/layout/IconCircleList"/>
    <dgm:cxn modelId="{73D9BC6D-5368-4F2C-B520-64EF93B06859}" type="presParOf" srcId="{20A8DF85-A6C6-414D-9CC0-0F1F4DE24F59}" destId="{A25AEB50-851E-4009-BB60-676F99BF33F6}" srcOrd="0" destOrd="0" presId="urn:microsoft.com/office/officeart/2018/2/layout/IconCircleList"/>
    <dgm:cxn modelId="{D79AE712-3503-492B-8407-65F45EB06260}" type="presParOf" srcId="{20A8DF85-A6C6-414D-9CC0-0F1F4DE24F59}" destId="{79B2A577-18F2-423F-9293-7E18B9E0F87B}" srcOrd="1" destOrd="0" presId="urn:microsoft.com/office/officeart/2018/2/layout/IconCircleList"/>
    <dgm:cxn modelId="{52147622-793D-402D-856A-640FFC214710}" type="presParOf" srcId="{20A8DF85-A6C6-414D-9CC0-0F1F4DE24F59}" destId="{F8A6503F-8932-4209-8709-3883DA02AE80}" srcOrd="2" destOrd="0" presId="urn:microsoft.com/office/officeart/2018/2/layout/IconCircleList"/>
    <dgm:cxn modelId="{21AEBEA9-968B-4900-AD89-EF6CCAAA62F9}" type="presParOf" srcId="{20A8DF85-A6C6-414D-9CC0-0F1F4DE24F59}" destId="{8533ED3D-12A5-4D82-92AB-E91A5FC42A6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1EBA-2D4C-4BA6-8B61-AD5BC687BDB0}">
      <dsp:nvSpPr>
        <dsp:cNvPr id="0" name=""/>
        <dsp:cNvSpPr/>
      </dsp:nvSpPr>
      <dsp:spPr>
        <a:xfrm>
          <a:off x="496537" y="11116"/>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4CE20-8736-4380-A93D-35412EE8611D}">
      <dsp:nvSpPr>
        <dsp:cNvPr id="0" name=""/>
        <dsp:cNvSpPr/>
      </dsp:nvSpPr>
      <dsp:spPr>
        <a:xfrm>
          <a:off x="807883" y="322462"/>
          <a:ext cx="859907" cy="859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0F90D-6F29-4F4A-9B8A-1FCEF33EC40C}">
      <dsp:nvSpPr>
        <dsp:cNvPr id="0" name=""/>
        <dsp:cNvSpPr/>
      </dsp:nvSpPr>
      <dsp:spPr>
        <a:xfrm>
          <a:off x="2296837" y="11116"/>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 The given project asks us to apply Analytics by analysing the data given for HR Analytics</a:t>
          </a:r>
          <a:endParaRPr lang="en-US" sz="1500" kern="1200" dirty="0"/>
        </a:p>
      </dsp:txBody>
      <dsp:txXfrm>
        <a:off x="2296837" y="11116"/>
        <a:ext cx="3494699" cy="1482599"/>
      </dsp:txXfrm>
    </dsp:sp>
    <dsp:sp modelId="{1EF47D4E-90EF-4F44-9045-7F351E2A45A8}">
      <dsp:nvSpPr>
        <dsp:cNvPr id="0" name=""/>
        <dsp:cNvSpPr/>
      </dsp:nvSpPr>
      <dsp:spPr>
        <a:xfrm>
          <a:off x="6400461" y="11116"/>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A5A45-8C31-46E2-834E-11B7ED9A510D}">
      <dsp:nvSpPr>
        <dsp:cNvPr id="0" name=""/>
        <dsp:cNvSpPr/>
      </dsp:nvSpPr>
      <dsp:spPr>
        <a:xfrm>
          <a:off x="6711807" y="322462"/>
          <a:ext cx="859907" cy="859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8B240-B414-411D-B325-03574A2C2AFC}">
      <dsp:nvSpPr>
        <dsp:cNvPr id="0" name=""/>
        <dsp:cNvSpPr/>
      </dsp:nvSpPr>
      <dsp:spPr>
        <a:xfrm>
          <a:off x="8200761" y="11116"/>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The project expects us to perform Exploratory Data Analysis to understand how to retain employees and reduce the attrition.</a:t>
          </a:r>
          <a:endParaRPr lang="en-US" sz="1500" kern="1200" dirty="0"/>
        </a:p>
      </dsp:txBody>
      <dsp:txXfrm>
        <a:off x="8200761" y="11116"/>
        <a:ext cx="3494699" cy="1482599"/>
      </dsp:txXfrm>
    </dsp:sp>
    <dsp:sp modelId="{0594DFBF-4927-40E3-A2A9-A8E8D5434641}">
      <dsp:nvSpPr>
        <dsp:cNvPr id="0" name=""/>
        <dsp:cNvSpPr/>
      </dsp:nvSpPr>
      <dsp:spPr>
        <a:xfrm>
          <a:off x="496537" y="2105599"/>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26DD0-1295-45A2-857A-25593ACD9627}">
      <dsp:nvSpPr>
        <dsp:cNvPr id="0" name=""/>
        <dsp:cNvSpPr/>
      </dsp:nvSpPr>
      <dsp:spPr>
        <a:xfrm>
          <a:off x="807883" y="2416945"/>
          <a:ext cx="859907" cy="859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DD202-EB58-4AF8-B516-5BE0D4DE1E23}">
      <dsp:nvSpPr>
        <dsp:cNvPr id="0" name=""/>
        <dsp:cNvSpPr/>
      </dsp:nvSpPr>
      <dsp:spPr>
        <a:xfrm>
          <a:off x="2296837" y="2105599"/>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By EDA ,Visualization we will identify those factor by which employees are resigning and get Insights from it and the factors which boost Employee Retention. </a:t>
          </a:r>
          <a:endParaRPr lang="en-US" sz="1500" kern="1200" dirty="0"/>
        </a:p>
      </dsp:txBody>
      <dsp:txXfrm>
        <a:off x="2296837" y="2105599"/>
        <a:ext cx="3494699" cy="1482599"/>
      </dsp:txXfrm>
    </dsp:sp>
    <dsp:sp modelId="{A25AEB50-851E-4009-BB60-676F99BF33F6}">
      <dsp:nvSpPr>
        <dsp:cNvPr id="0" name=""/>
        <dsp:cNvSpPr/>
      </dsp:nvSpPr>
      <dsp:spPr>
        <a:xfrm>
          <a:off x="6400461" y="2105599"/>
          <a:ext cx="1482599" cy="1482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2A577-18F2-423F-9293-7E18B9E0F87B}">
      <dsp:nvSpPr>
        <dsp:cNvPr id="0" name=""/>
        <dsp:cNvSpPr/>
      </dsp:nvSpPr>
      <dsp:spPr>
        <a:xfrm>
          <a:off x="6711807" y="2416945"/>
          <a:ext cx="859907" cy="8599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3ED3D-12A5-4D82-92AB-E91A5FC42A65}">
      <dsp:nvSpPr>
        <dsp:cNvPr id="0" name=""/>
        <dsp:cNvSpPr/>
      </dsp:nvSpPr>
      <dsp:spPr>
        <a:xfrm>
          <a:off x="8200761" y="2105599"/>
          <a:ext cx="3494699" cy="1482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kern="1200" dirty="0"/>
            <a:t>We are expected to manage missing data, identify Null Values, report any data imbalance, Performs ETL Process, Data base creation, writing SQL Queries and finally Convert Data into Visuals to extract meaningful insights using Visualization Tool.</a:t>
          </a:r>
          <a:endParaRPr lang="en-US" sz="1500" kern="1200" dirty="0"/>
        </a:p>
      </dsp:txBody>
      <dsp:txXfrm>
        <a:off x="8200761" y="2105599"/>
        <a:ext cx="3494699" cy="1482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3/17/2024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3/17/2024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71006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12374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232810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3/17/2024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3/17/2024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3425985" y="2536619"/>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441432" y="1789454"/>
            <a:ext cx="5362809" cy="1154162"/>
          </a:xfrm>
          <a:prstGeom prst="rect">
            <a:avLst/>
          </a:prstGeom>
          <a:noFill/>
        </p:spPr>
        <p:txBody>
          <a:bodyPr wrap="square" lIns="0" tIns="0" rIns="0" bIns="0" rtlCol="0">
            <a:spAutoFit/>
          </a:bodyPr>
          <a:lstStyle/>
          <a:p>
            <a:r>
              <a:rPr lang="en-US" sz="2500" b="1" dirty="0">
                <a:solidFill>
                  <a:srgbClr val="002060"/>
                </a:solidFill>
                <a:latin typeface="Segoe UI" panose="020B0502040204020203" pitchFamily="34" charset="0"/>
                <a:cs typeface="Segoe UI" panose="020B0502040204020203" pitchFamily="34" charset="0"/>
              </a:rPr>
              <a:t>HR ANALYTICS EMPLOYEE RETENTION</a:t>
            </a:r>
          </a:p>
          <a:p>
            <a:r>
              <a:rPr lang="en-US" sz="2500" b="1" dirty="0">
                <a:solidFill>
                  <a:srgbClr val="002060"/>
                </a:solidFill>
                <a:latin typeface="Segoe UI" panose="020B0502040204020203" pitchFamily="34" charset="0"/>
                <a:cs typeface="Segoe UI" panose="020B0502040204020203" pitchFamily="34" charset="0"/>
              </a:rPr>
              <a:t>P 391</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6343819"/>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DATE: 17-03-2024</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a:extLst>
              <a:ext uri="{FF2B5EF4-FFF2-40B4-BE49-F238E27FC236}">
                <a16:creationId xmlns:a16="http://schemas.microsoft.com/office/drawing/2014/main" id="{3109BCA7-D430-17FD-B072-ECFD5C6C22BB}"/>
              </a:ext>
            </a:extLst>
          </p:cNvPr>
          <p:cNvSpPr/>
          <p:nvPr/>
        </p:nvSpPr>
        <p:spPr>
          <a:xfrm>
            <a:off x="537176" y="3389218"/>
            <a:ext cx="2413492" cy="338554"/>
          </a:xfrm>
          <a:prstGeom prst="rect">
            <a:avLst/>
          </a:prstGeom>
        </p:spPr>
        <p:txBody>
          <a:bodyPr wrap="square" lIns="0" tIns="0" rIns="0" bIns="0">
            <a:spAutoFit/>
          </a:bodyPr>
          <a:lstStyle/>
          <a:p>
            <a:r>
              <a:rPr lang="en-US" sz="2200" i="1" dirty="0">
                <a:solidFill>
                  <a:srgbClr val="002060"/>
                </a:solidFill>
                <a:latin typeface="+mj-lt"/>
                <a:cs typeface="Segoe UI" panose="020B0502040204020203" pitchFamily="34" charset="0"/>
              </a:rPr>
              <a:t>Group : 4</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7386-F514-93B2-3C67-EE791A45463F}"/>
              </a:ext>
            </a:extLst>
          </p:cNvPr>
          <p:cNvSpPr>
            <a:spLocks noGrp="1"/>
          </p:cNvSpPr>
          <p:nvPr>
            <p:ph type="title"/>
          </p:nvPr>
        </p:nvSpPr>
        <p:spPr>
          <a:xfrm>
            <a:off x="645160" y="222885"/>
            <a:ext cx="10515600" cy="569595"/>
          </a:xfrm>
        </p:spPr>
        <p:txBody>
          <a:bodyPr>
            <a:normAutofit fontScale="90000"/>
          </a:bodyPr>
          <a:lstStyle/>
          <a:p>
            <a:pPr algn="ctr"/>
            <a:r>
              <a:rPr lang="en-US" dirty="0"/>
              <a:t>Tableau Dashboard</a:t>
            </a:r>
          </a:p>
        </p:txBody>
      </p:sp>
      <p:pic>
        <p:nvPicPr>
          <p:cNvPr id="4" name="Content Placeholder 11">
            <a:extLst>
              <a:ext uri="{FF2B5EF4-FFF2-40B4-BE49-F238E27FC236}">
                <a16:creationId xmlns:a16="http://schemas.microsoft.com/office/drawing/2014/main" id="{D51D82C3-12FD-D1B9-5438-D485E05B2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60" y="934720"/>
            <a:ext cx="11216640" cy="5558155"/>
          </a:xfrm>
        </p:spPr>
      </p:pic>
    </p:spTree>
    <p:extLst>
      <p:ext uri="{BB962C8B-B14F-4D97-AF65-F5344CB8AC3E}">
        <p14:creationId xmlns:p14="http://schemas.microsoft.com/office/powerpoint/2010/main" val="327934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3" name="TextBox 2">
            <a:extLst>
              <a:ext uri="{FF2B5EF4-FFF2-40B4-BE49-F238E27FC236}">
                <a16:creationId xmlns:a16="http://schemas.microsoft.com/office/drawing/2014/main" id="{35F7CC0F-B7AF-4E9C-2C35-69B2FE6FBDDC}"/>
              </a:ext>
            </a:extLst>
          </p:cNvPr>
          <p:cNvSpPr txBox="1"/>
          <p:nvPr/>
        </p:nvSpPr>
        <p:spPr>
          <a:xfrm>
            <a:off x="2489200" y="202178"/>
            <a:ext cx="6096000" cy="630942"/>
          </a:xfrm>
          <a:prstGeom prst="rect">
            <a:avLst/>
          </a:prstGeom>
          <a:noFill/>
        </p:spPr>
        <p:txBody>
          <a:bodyPr wrap="square">
            <a:spAutoFit/>
          </a:bodyPr>
          <a:lstStyle/>
          <a:p>
            <a:pPr algn="ctr"/>
            <a:r>
              <a:rPr lang="en-US" sz="3500" dirty="0"/>
              <a:t>Power BI Dashboard </a:t>
            </a:r>
          </a:p>
        </p:txBody>
      </p:sp>
      <p:pic>
        <p:nvPicPr>
          <p:cNvPr id="5" name="Content Placeholder 4">
            <a:extLst>
              <a:ext uri="{FF2B5EF4-FFF2-40B4-BE49-F238E27FC236}">
                <a16:creationId xmlns:a16="http://schemas.microsoft.com/office/drawing/2014/main" id="{54161881-E5EE-6343-CE5C-063B3BA58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 y="1035298"/>
            <a:ext cx="11136595" cy="5507742"/>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BE69F7-A378-A3F1-BB79-176A9B5F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863600"/>
            <a:ext cx="10387013" cy="2762392"/>
          </a:xfrm>
          <a:prstGeom prst="rect">
            <a:avLst/>
          </a:prstGeom>
        </p:spPr>
      </p:pic>
      <p:pic>
        <p:nvPicPr>
          <p:cNvPr id="3" name="Picture 2">
            <a:extLst>
              <a:ext uri="{FF2B5EF4-FFF2-40B4-BE49-F238E27FC236}">
                <a16:creationId xmlns:a16="http://schemas.microsoft.com/office/drawing/2014/main" id="{26BA2C3C-42D4-BE53-A7D1-EB37878FC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0" y="3881120"/>
            <a:ext cx="10387013" cy="2762392"/>
          </a:xfrm>
          <a:prstGeom prst="rect">
            <a:avLst/>
          </a:prstGeom>
        </p:spPr>
      </p:pic>
      <p:sp>
        <p:nvSpPr>
          <p:cNvPr id="5" name="TextBox 4">
            <a:extLst>
              <a:ext uri="{FF2B5EF4-FFF2-40B4-BE49-F238E27FC236}">
                <a16:creationId xmlns:a16="http://schemas.microsoft.com/office/drawing/2014/main" id="{9B549EEB-CA11-5A78-3B23-18E259549C7B}"/>
              </a:ext>
            </a:extLst>
          </p:cNvPr>
          <p:cNvSpPr txBox="1"/>
          <p:nvPr/>
        </p:nvSpPr>
        <p:spPr>
          <a:xfrm>
            <a:off x="2468880" y="239140"/>
            <a:ext cx="6096000" cy="553998"/>
          </a:xfrm>
          <a:prstGeom prst="rect">
            <a:avLst/>
          </a:prstGeom>
          <a:noFill/>
        </p:spPr>
        <p:txBody>
          <a:bodyPr wrap="square">
            <a:spAutoFit/>
          </a:bodyPr>
          <a:lstStyle/>
          <a:p>
            <a:pPr algn="ctr"/>
            <a:r>
              <a:rPr lang="en-US" sz="3000" dirty="0"/>
              <a:t>My SQL </a:t>
            </a:r>
            <a:r>
              <a:rPr lang="en-US" sz="3000" dirty="0" err="1"/>
              <a:t>Querries</a:t>
            </a:r>
            <a:r>
              <a:rPr lang="en-US" sz="3000" dirty="0"/>
              <a:t> </a:t>
            </a:r>
          </a:p>
        </p:txBody>
      </p:sp>
    </p:spTree>
    <p:extLst>
      <p:ext uri="{BB962C8B-B14F-4D97-AF65-F5344CB8AC3E}">
        <p14:creationId xmlns:p14="http://schemas.microsoft.com/office/powerpoint/2010/main" val="6630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849290-B0D7-7BBD-8BA3-0C1731BDA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60" y="221528"/>
            <a:ext cx="10718800" cy="3415751"/>
          </a:xfrm>
          <a:prstGeom prst="rect">
            <a:avLst/>
          </a:prstGeom>
        </p:spPr>
      </p:pic>
      <p:pic>
        <p:nvPicPr>
          <p:cNvPr id="3" name="Picture 2">
            <a:extLst>
              <a:ext uri="{FF2B5EF4-FFF2-40B4-BE49-F238E27FC236}">
                <a16:creationId xmlns:a16="http://schemas.microsoft.com/office/drawing/2014/main" id="{2213A7AC-607E-92EE-F145-C7BA688A1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 y="3830320"/>
            <a:ext cx="10718800" cy="2948318"/>
          </a:xfrm>
          <a:prstGeom prst="rect">
            <a:avLst/>
          </a:prstGeom>
        </p:spPr>
      </p:pic>
    </p:spTree>
    <p:extLst>
      <p:ext uri="{BB962C8B-B14F-4D97-AF65-F5344CB8AC3E}">
        <p14:creationId xmlns:p14="http://schemas.microsoft.com/office/powerpoint/2010/main" val="138567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C6D85-AB90-6402-A435-033CB3AA6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80" y="114504"/>
            <a:ext cx="9838279" cy="2216066"/>
          </a:xfrm>
          <a:prstGeom prst="rect">
            <a:avLst/>
          </a:prstGeom>
        </p:spPr>
      </p:pic>
      <p:pic>
        <p:nvPicPr>
          <p:cNvPr id="3" name="Picture 2">
            <a:extLst>
              <a:ext uri="{FF2B5EF4-FFF2-40B4-BE49-F238E27FC236}">
                <a16:creationId xmlns:a16="http://schemas.microsoft.com/office/drawing/2014/main" id="{DEAE8AD3-5332-FDE8-6FB8-8E7921BD6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80" y="2330570"/>
            <a:ext cx="9838280" cy="2140293"/>
          </a:xfrm>
          <a:prstGeom prst="rect">
            <a:avLst/>
          </a:prstGeom>
        </p:spPr>
      </p:pic>
      <p:pic>
        <p:nvPicPr>
          <p:cNvPr id="4" name="Picture 3">
            <a:extLst>
              <a:ext uri="{FF2B5EF4-FFF2-40B4-BE49-F238E27FC236}">
                <a16:creationId xmlns:a16="http://schemas.microsoft.com/office/drawing/2014/main" id="{C9741866-B816-A850-5711-118FD4281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880" y="4527430"/>
            <a:ext cx="9838279" cy="2330570"/>
          </a:xfrm>
          <a:prstGeom prst="rect">
            <a:avLst/>
          </a:prstGeom>
        </p:spPr>
      </p:pic>
    </p:spTree>
    <p:extLst>
      <p:ext uri="{BB962C8B-B14F-4D97-AF65-F5344CB8AC3E}">
        <p14:creationId xmlns:p14="http://schemas.microsoft.com/office/powerpoint/2010/main" val="420233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4A164E-9369-B6FE-BE4D-309A0D1E4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
            <a:ext cx="9926320" cy="2326640"/>
          </a:xfrm>
          <a:prstGeom prst="rect">
            <a:avLst/>
          </a:prstGeom>
        </p:spPr>
      </p:pic>
      <p:pic>
        <p:nvPicPr>
          <p:cNvPr id="3" name="Picture 2">
            <a:extLst>
              <a:ext uri="{FF2B5EF4-FFF2-40B4-BE49-F238E27FC236}">
                <a16:creationId xmlns:a16="http://schemas.microsoft.com/office/drawing/2014/main" id="{6D1C99A0-2B82-18C0-7D00-17DFFBC30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440" y="2326641"/>
            <a:ext cx="9926320" cy="2350197"/>
          </a:xfrm>
          <a:prstGeom prst="rect">
            <a:avLst/>
          </a:prstGeom>
        </p:spPr>
      </p:pic>
      <p:pic>
        <p:nvPicPr>
          <p:cNvPr id="4" name="Picture 3">
            <a:extLst>
              <a:ext uri="{FF2B5EF4-FFF2-40B4-BE49-F238E27FC236}">
                <a16:creationId xmlns:a16="http://schemas.microsoft.com/office/drawing/2014/main" id="{67BCBD7F-F3AD-C08C-F65A-9EFA84DF1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560" y="4721292"/>
            <a:ext cx="9855200" cy="2136708"/>
          </a:xfrm>
          <a:prstGeom prst="rect">
            <a:avLst/>
          </a:prstGeom>
        </p:spPr>
      </p:pic>
    </p:spTree>
    <p:extLst>
      <p:ext uri="{BB962C8B-B14F-4D97-AF65-F5344CB8AC3E}">
        <p14:creationId xmlns:p14="http://schemas.microsoft.com/office/powerpoint/2010/main" val="264771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C0AF-1B82-11E0-50DD-10316EB1CEE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9752AE6-51E8-F224-DFEF-395D285F66E2}"/>
              </a:ext>
            </a:extLst>
          </p:cNvPr>
          <p:cNvSpPr>
            <a:spLocks noGrp="1"/>
          </p:cNvSpPr>
          <p:nvPr>
            <p:ph idx="1"/>
          </p:nvPr>
        </p:nvSpPr>
        <p:spPr/>
        <p:txBody>
          <a:bodyPr/>
          <a:lstStyle/>
          <a:p>
            <a:r>
              <a:rPr lang="en-US" sz="2200" b="0" i="0" dirty="0">
                <a:solidFill>
                  <a:srgbClr val="0D0D0D"/>
                </a:solidFill>
                <a:effectLst/>
                <a:latin typeface="Söhne"/>
              </a:rPr>
              <a:t>The Employee Retention Project aims to analyze turnover factors and implement targeted strategies to enhance employee satisfaction and retention. Through comprehensive assessment, we'll identify areas for improvement in compensation, career development, and workplace culture. By fostering a positive work environment and providing growth opportunities, we aim to reduce turnover rates and boost employee morale. Our goal is to create a more stable and successful organization through effective retention initiatives. Join us in building a workplace where employees feel valued and empowered to thrive.</a:t>
            </a:r>
            <a:endParaRPr lang="en-US" sz="2200" dirty="0"/>
          </a:p>
          <a:p>
            <a:endParaRPr lang="en-US" dirty="0"/>
          </a:p>
        </p:txBody>
      </p:sp>
    </p:spTree>
    <p:extLst>
      <p:ext uri="{BB962C8B-B14F-4D97-AF65-F5344CB8AC3E}">
        <p14:creationId xmlns:p14="http://schemas.microsoft.com/office/powerpoint/2010/main" val="325424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TEAM MEMBERS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8" name="Rectangle 27">
            <a:extLst>
              <a:ext uri="{FF2B5EF4-FFF2-40B4-BE49-F238E27FC236}">
                <a16:creationId xmlns:a16="http://schemas.microsoft.com/office/drawing/2014/main" id="{1A7374C1-EBC3-A0B4-26DC-7B11ADC6340A}"/>
              </a:ext>
            </a:extLst>
          </p:cNvPr>
          <p:cNvSpPr/>
          <p:nvPr/>
        </p:nvSpPr>
        <p:spPr>
          <a:xfrm>
            <a:off x="1178069" y="1716370"/>
            <a:ext cx="4730717" cy="2154436"/>
          </a:xfrm>
          <a:prstGeom prst="rect">
            <a:avLst/>
          </a:prstGeom>
        </p:spPr>
        <p:txBody>
          <a:bodyPr wrap="square" lIns="0" tIns="0" rIns="0" bIns="0">
            <a:spAutoFit/>
          </a:bodyPr>
          <a:lstStyle/>
          <a:p>
            <a:pPr marL="342900" indent="-342900">
              <a:buFont typeface="+mj-lt"/>
              <a:buAutoNum type="arabicPeriod"/>
            </a:pPr>
            <a:r>
              <a:rPr lang="en-US" sz="2000" i="1" dirty="0">
                <a:latin typeface="+mj-lt"/>
              </a:rPr>
              <a:t>Mr. Vishal Mule</a:t>
            </a:r>
          </a:p>
          <a:p>
            <a:pPr marL="342900" indent="-342900">
              <a:buFont typeface="+mj-lt"/>
              <a:buAutoNum type="arabicPeriod"/>
            </a:pPr>
            <a:r>
              <a:rPr lang="en-US" sz="2000" i="1" dirty="0">
                <a:latin typeface="+mj-lt"/>
              </a:rPr>
              <a:t>Ms. Shravani Tamanna </a:t>
            </a:r>
          </a:p>
          <a:p>
            <a:pPr marL="342900" indent="-342900">
              <a:buFont typeface="+mj-lt"/>
              <a:buAutoNum type="arabicPeriod"/>
            </a:pPr>
            <a:r>
              <a:rPr lang="en-US" sz="2000" i="1" dirty="0">
                <a:latin typeface="+mj-lt"/>
              </a:rPr>
              <a:t>Mr. Avinash </a:t>
            </a:r>
            <a:r>
              <a:rPr lang="en-US" sz="2000" i="1" dirty="0" err="1">
                <a:latin typeface="+mj-lt"/>
              </a:rPr>
              <a:t>Bhawasar</a:t>
            </a:r>
            <a:endParaRPr lang="en-US" sz="2000" i="1" dirty="0">
              <a:latin typeface="+mj-lt"/>
            </a:endParaRPr>
          </a:p>
          <a:p>
            <a:pPr marL="342900" indent="-342900">
              <a:buFont typeface="+mj-lt"/>
              <a:buAutoNum type="arabicPeriod"/>
            </a:pPr>
            <a:r>
              <a:rPr lang="en-US" sz="2000" i="1" dirty="0">
                <a:latin typeface="+mj-lt"/>
              </a:rPr>
              <a:t>Mrs. </a:t>
            </a:r>
            <a:r>
              <a:rPr lang="en-US" sz="2000" i="1" dirty="0" err="1">
                <a:latin typeface="+mj-lt"/>
              </a:rPr>
              <a:t>Bhagyashri</a:t>
            </a:r>
            <a:r>
              <a:rPr lang="en-US" sz="2000" i="1" dirty="0">
                <a:latin typeface="+mj-lt"/>
              </a:rPr>
              <a:t> Gore </a:t>
            </a:r>
          </a:p>
          <a:p>
            <a:pPr marL="342900" indent="-342900">
              <a:buFont typeface="+mj-lt"/>
              <a:buAutoNum type="arabicPeriod"/>
            </a:pPr>
            <a:r>
              <a:rPr lang="en-US" sz="2000" i="1" dirty="0">
                <a:latin typeface="+mj-lt"/>
              </a:rPr>
              <a:t>Mr. Palash Gupta</a:t>
            </a:r>
          </a:p>
          <a:p>
            <a:pPr marL="342900" indent="-342900">
              <a:buFont typeface="+mj-lt"/>
              <a:buAutoNum type="arabicPeriod"/>
            </a:pPr>
            <a:r>
              <a:rPr lang="en-US" sz="2000" i="1" dirty="0">
                <a:latin typeface="+mj-lt"/>
              </a:rPr>
              <a:t>Ms. Ria Singh</a:t>
            </a:r>
          </a:p>
          <a:p>
            <a:pPr marL="342900" indent="-342900">
              <a:buFont typeface="+mj-lt"/>
              <a:buAutoNum type="arabicPeriod"/>
            </a:pPr>
            <a:r>
              <a:rPr lang="en-US" sz="2000" i="1" dirty="0">
                <a:latin typeface="+mj-lt"/>
              </a:rPr>
              <a:t>Mr. Usman </a:t>
            </a:r>
            <a:r>
              <a:rPr lang="en-US" sz="2000" i="1" dirty="0" err="1">
                <a:latin typeface="+mj-lt"/>
              </a:rPr>
              <a:t>Gani</a:t>
            </a:r>
            <a:r>
              <a:rPr lang="en-US" sz="2000" i="1" dirty="0">
                <a:latin typeface="+mj-lt"/>
              </a:rPr>
              <a:t> Farid Mansuri </a:t>
            </a:r>
          </a:p>
        </p:txBody>
      </p:sp>
    </p:spTree>
    <p:extLst>
      <p:ext uri="{BB962C8B-B14F-4D97-AF65-F5344CB8AC3E}">
        <p14:creationId xmlns:p14="http://schemas.microsoft.com/office/powerpoint/2010/main" val="14327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496321"/>
            <a:chOff x="518433" y="1692049"/>
            <a:chExt cx="4201583" cy="3496321"/>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267481"/>
              <a:chOff x="518433" y="1851126"/>
              <a:chExt cx="4201583" cy="267481"/>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88631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Introduction</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2124883"/>
              <a:ext cx="4201583" cy="250227"/>
              <a:chOff x="518433" y="1864007"/>
              <a:chExt cx="4201583" cy="25022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188193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186400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Project Description</a:t>
                </a:r>
              </a:p>
            </p:txBody>
          </p:sp>
        </p:grpSp>
        <p:sp>
          <p:nvSpPr>
            <p:cNvPr id="14" name="Rectangle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 name="Rectangle: Rounded Corners 2">
            <a:extLst>
              <a:ext uri="{FF2B5EF4-FFF2-40B4-BE49-F238E27FC236}">
                <a16:creationId xmlns:a16="http://schemas.microsoft.com/office/drawing/2014/main" id="{3C41D16C-8F14-5E86-5FEE-7252EF7599BF}"/>
              </a:ext>
            </a:extLst>
          </p:cNvPr>
          <p:cNvSpPr/>
          <p:nvPr/>
        </p:nvSpPr>
        <p:spPr>
          <a:xfrm>
            <a:off x="515555" y="312332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3E0D5E-1A30-F8EF-AB41-2A797169512F}"/>
              </a:ext>
            </a:extLst>
          </p:cNvPr>
          <p:cNvSpPr/>
          <p:nvPr/>
        </p:nvSpPr>
        <p:spPr>
          <a:xfrm>
            <a:off x="1180943" y="3105398"/>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Tech Used</a:t>
            </a:r>
          </a:p>
        </p:txBody>
      </p:sp>
      <p:sp>
        <p:nvSpPr>
          <p:cNvPr id="7" name="Rectangle: Rounded Corners 6">
            <a:extLst>
              <a:ext uri="{FF2B5EF4-FFF2-40B4-BE49-F238E27FC236}">
                <a16:creationId xmlns:a16="http://schemas.microsoft.com/office/drawing/2014/main" id="{59B45573-7227-0338-6FBF-A7A267B51C9A}"/>
              </a:ext>
            </a:extLst>
          </p:cNvPr>
          <p:cNvSpPr/>
          <p:nvPr/>
        </p:nvSpPr>
        <p:spPr>
          <a:xfrm>
            <a:off x="512681" y="3517265"/>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89BD24-39B1-A9EA-731D-227106F2C5BA}"/>
              </a:ext>
            </a:extLst>
          </p:cNvPr>
          <p:cNvSpPr/>
          <p:nvPr/>
        </p:nvSpPr>
        <p:spPr>
          <a:xfrm>
            <a:off x="1178069" y="34993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Dashboard</a:t>
            </a:r>
          </a:p>
        </p:txBody>
      </p:sp>
      <p:sp>
        <p:nvSpPr>
          <p:cNvPr id="17" name="Rectangle: Rounded Corners 16">
            <a:extLst>
              <a:ext uri="{FF2B5EF4-FFF2-40B4-BE49-F238E27FC236}">
                <a16:creationId xmlns:a16="http://schemas.microsoft.com/office/drawing/2014/main" id="{E4F32B1B-9A60-6BD7-A930-C2551FF8A84C}"/>
              </a:ext>
            </a:extLst>
          </p:cNvPr>
          <p:cNvSpPr/>
          <p:nvPr/>
        </p:nvSpPr>
        <p:spPr>
          <a:xfrm>
            <a:off x="509808" y="392845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D29F31-44AC-7870-E00B-06F0C7ACCA16}"/>
              </a:ext>
            </a:extLst>
          </p:cNvPr>
          <p:cNvSpPr/>
          <p:nvPr/>
        </p:nvSpPr>
        <p:spPr>
          <a:xfrm>
            <a:off x="1175196" y="3910523"/>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Insights and Recommendation</a:t>
            </a:r>
          </a:p>
        </p:txBody>
      </p:sp>
      <p:sp>
        <p:nvSpPr>
          <p:cNvPr id="25" name="Rectangle: Rounded Corners 24">
            <a:extLst>
              <a:ext uri="{FF2B5EF4-FFF2-40B4-BE49-F238E27FC236}">
                <a16:creationId xmlns:a16="http://schemas.microsoft.com/office/drawing/2014/main" id="{14FF47BA-9557-4442-8E2A-74A4F4AAD237}"/>
              </a:ext>
            </a:extLst>
          </p:cNvPr>
          <p:cNvSpPr/>
          <p:nvPr/>
        </p:nvSpPr>
        <p:spPr>
          <a:xfrm>
            <a:off x="518433" y="273295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00C2221-E8A7-47E0-B2B2-5A6A32F96791}"/>
              </a:ext>
            </a:extLst>
          </p:cNvPr>
          <p:cNvSpPr/>
          <p:nvPr/>
        </p:nvSpPr>
        <p:spPr>
          <a:xfrm>
            <a:off x="1183821" y="273227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KPI</a:t>
            </a:r>
          </a:p>
        </p:txBody>
      </p:sp>
      <p:sp>
        <p:nvSpPr>
          <p:cNvPr id="27" name="Rectangle: Rounded Corners 26">
            <a:extLst>
              <a:ext uri="{FF2B5EF4-FFF2-40B4-BE49-F238E27FC236}">
                <a16:creationId xmlns:a16="http://schemas.microsoft.com/office/drawing/2014/main" id="{BC890396-F8DA-C7E1-070E-F2BD452AD8BC}"/>
              </a:ext>
            </a:extLst>
          </p:cNvPr>
          <p:cNvSpPr/>
          <p:nvPr/>
        </p:nvSpPr>
        <p:spPr>
          <a:xfrm>
            <a:off x="506937" y="432239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A7374C1-EBC3-A0B4-26DC-7B11ADC6340A}"/>
              </a:ext>
            </a:extLst>
          </p:cNvPr>
          <p:cNvSpPr/>
          <p:nvPr/>
        </p:nvSpPr>
        <p:spPr>
          <a:xfrm>
            <a:off x="1172325" y="4304463"/>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Summary and Conclusion</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5089585" y="1279407"/>
            <a:ext cx="6642340" cy="3447098"/>
          </a:xfrm>
          <a:prstGeom prst="rect">
            <a:avLst/>
          </a:prstGeom>
          <a:noFill/>
        </p:spPr>
        <p:txBody>
          <a:bodyPr wrap="square" lIns="0" tIns="0" rIns="0" bIns="0" rtlCol="0">
            <a:spAutoFit/>
          </a:bodyPr>
          <a:lstStyle/>
          <a:p>
            <a:r>
              <a:rPr lang="en-US" sz="1600" b="1" i="1" dirty="0">
                <a:solidFill>
                  <a:srgbClr val="002060"/>
                </a:solidFill>
                <a:latin typeface="+mj-lt"/>
                <a:cs typeface="Segoe UI" panose="020B0502040204020203" pitchFamily="34" charset="0"/>
              </a:rPr>
              <a:t>What is Employee Retention ?</a:t>
            </a:r>
          </a:p>
          <a:p>
            <a:pPr marL="285750" indent="-285750">
              <a:buFont typeface="Arial" panose="020B0604020202020204" pitchFamily="34" charset="0"/>
              <a:buChar char="•"/>
            </a:pPr>
            <a:endParaRPr lang="en-US" sz="1600" i="1" dirty="0">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Employee Retention is the ability of an organization to retain its employees and ensure sustainability. Employee retention can be represented by a simple statistic. Employee retention is also the strategies employers use to try retain the employees in their workspace.</a:t>
            </a:r>
          </a:p>
          <a:p>
            <a:endParaRPr lang="en-US" sz="1600" i="1" dirty="0">
              <a:solidFill>
                <a:srgbClr val="002060"/>
              </a:solidFill>
              <a:latin typeface="+mj-lt"/>
              <a:cs typeface="Segoe UI" panose="020B0502040204020203" pitchFamily="34" charset="0"/>
            </a:endParaRPr>
          </a:p>
          <a:p>
            <a:r>
              <a:rPr lang="en-US" sz="1600" b="1" i="1" dirty="0">
                <a:solidFill>
                  <a:srgbClr val="002060"/>
                </a:solidFill>
                <a:latin typeface="+mj-lt"/>
                <a:cs typeface="Segoe UI" panose="020B0502040204020203" pitchFamily="34" charset="0"/>
              </a:rPr>
              <a:t>Why is it so important ?</a:t>
            </a:r>
          </a:p>
          <a:p>
            <a:endParaRPr lang="en-US" sz="1600" i="1" dirty="0">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i="1" dirty="0">
                <a:solidFill>
                  <a:srgbClr val="002060"/>
                </a:solidFill>
                <a:latin typeface="+mj-lt"/>
                <a:cs typeface="Segoe UI" panose="020B0502040204020203" pitchFamily="34" charset="0"/>
              </a:rPr>
              <a:t>High retention reduces lost knowledge, hiring expenses and missed revenue opportunities. It amplifies workers contributions, allowing you to make the most of the talent you have and retention drives better performance and improved business outcomes over the long term while delighting your clients and customers.</a:t>
            </a:r>
          </a:p>
        </p:txBody>
      </p:sp>
      <p:sp>
        <p:nvSpPr>
          <p:cNvPr id="66" name="TextBox 65">
            <a:extLst>
              <a:ext uri="{FF2B5EF4-FFF2-40B4-BE49-F238E27FC236}">
                <a16:creationId xmlns:a16="http://schemas.microsoft.com/office/drawing/2014/main" id="{0D5E982D-3CC8-40F3-081E-90DEB1DA1A07}"/>
              </a:ext>
            </a:extLst>
          </p:cNvPr>
          <p:cNvSpPr txBox="1"/>
          <p:nvPr/>
        </p:nvSpPr>
        <p:spPr>
          <a:xfrm>
            <a:off x="505954" y="243021"/>
            <a:ext cx="8681177" cy="492443"/>
          </a:xfrm>
          <a:prstGeom prst="rect">
            <a:avLst/>
          </a:prstGeom>
          <a:noFill/>
        </p:spPr>
        <p:txBody>
          <a:bodyPr wrap="square" lIns="0" tIns="0" rIns="0" bIns="0" rtlCol="0">
            <a:spAutoFit/>
          </a:bodyPr>
          <a:lstStyle/>
          <a:p>
            <a:r>
              <a:rPr lang="en-US" sz="3200" dirty="0">
                <a:solidFill>
                  <a:srgbClr val="002060"/>
                </a:solidFill>
                <a:latin typeface="Segoe UI" panose="020B0502040204020203" pitchFamily="34" charset="0"/>
                <a:cs typeface="Segoe UI" panose="020B0502040204020203" pitchFamily="34" charset="0"/>
              </a:rPr>
              <a:t>INTRODUCTION</a:t>
            </a:r>
          </a:p>
        </p:txBody>
      </p:sp>
      <p:pic>
        <p:nvPicPr>
          <p:cNvPr id="69" name="Picture 2" descr="Employee Retention Plan Template | Talent Retention PPT's">
            <a:extLst>
              <a:ext uri="{FF2B5EF4-FFF2-40B4-BE49-F238E27FC236}">
                <a16:creationId xmlns:a16="http://schemas.microsoft.com/office/drawing/2014/main" id="{8B541AD7-8FA4-AF0C-4FD2-5BB04024CD9A}"/>
              </a:ext>
            </a:extLst>
          </p:cNvPr>
          <p:cNvPicPr>
            <a:picLocks noChangeAspect="1" noChangeArrowheads="1"/>
          </p:cNvPicPr>
          <p:nvPr/>
        </p:nvPicPr>
        <p:blipFill>
          <a:blip r:embed="rId5">
            <a:alphaModFix amt="85000"/>
            <a:extLst>
              <a:ext uri="{28A0092B-C50C-407E-A947-70E740481C1C}">
                <a14:useLocalDpi xmlns:a14="http://schemas.microsoft.com/office/drawing/2010/main" val="0"/>
              </a:ext>
            </a:extLst>
          </a:blip>
          <a:srcRect/>
          <a:stretch>
            <a:fillRect/>
          </a:stretch>
        </p:blipFill>
        <p:spPr bwMode="auto">
          <a:xfrm>
            <a:off x="-1" y="897153"/>
            <a:ext cx="4853476" cy="5571183"/>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descr="This image is an icon of three connected human figures. ">
            <a:extLst>
              <a:ext uri="{FF2B5EF4-FFF2-40B4-BE49-F238E27FC236}">
                <a16:creationId xmlns:a16="http://schemas.microsoft.com/office/drawing/2014/main" id="{121B2A60-56A8-8DC0-E1C5-EA98DF3677F9}"/>
              </a:ext>
            </a:extLst>
          </p:cNvPr>
          <p:cNvGrpSpPr/>
          <p:nvPr/>
        </p:nvGrpSpPr>
        <p:grpSpPr>
          <a:xfrm>
            <a:off x="11134705" y="5871300"/>
            <a:ext cx="569186" cy="530997"/>
            <a:chOff x="-27444701" y="-10180638"/>
            <a:chExt cx="10883901" cy="10153650"/>
          </a:xfrm>
          <a:solidFill>
            <a:schemeClr val="bg1">
              <a:lumMod val="50000"/>
            </a:schemeClr>
          </a:solidFill>
        </p:grpSpPr>
        <p:sp>
          <p:nvSpPr>
            <p:cNvPr id="74" name="Freeform 35">
              <a:extLst>
                <a:ext uri="{FF2B5EF4-FFF2-40B4-BE49-F238E27FC236}">
                  <a16:creationId xmlns:a16="http://schemas.microsoft.com/office/drawing/2014/main" id="{2E1F91E8-6CDF-6C3E-0967-518608D50229}"/>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36">
              <a:extLst>
                <a:ext uri="{FF2B5EF4-FFF2-40B4-BE49-F238E27FC236}">
                  <a16:creationId xmlns:a16="http://schemas.microsoft.com/office/drawing/2014/main" id="{7AB0B173-9E32-817A-DC1E-2AB2EF29FC1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37">
              <a:extLst>
                <a:ext uri="{FF2B5EF4-FFF2-40B4-BE49-F238E27FC236}">
                  <a16:creationId xmlns:a16="http://schemas.microsoft.com/office/drawing/2014/main" id="{24C0D46A-AC11-CC64-80DB-2DE7BC4EBEFB}"/>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38">
              <a:extLst>
                <a:ext uri="{FF2B5EF4-FFF2-40B4-BE49-F238E27FC236}">
                  <a16:creationId xmlns:a16="http://schemas.microsoft.com/office/drawing/2014/main" id="{2F042CAA-16C1-9EFE-5651-C42B08AC6211}"/>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1" name="Freeform 39">
              <a:extLst>
                <a:ext uri="{FF2B5EF4-FFF2-40B4-BE49-F238E27FC236}">
                  <a16:creationId xmlns:a16="http://schemas.microsoft.com/office/drawing/2014/main" id="{6BCEDCB5-B973-62BE-A08F-B8456E479CC6}"/>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2" name="Freeform 40">
              <a:extLst>
                <a:ext uri="{FF2B5EF4-FFF2-40B4-BE49-F238E27FC236}">
                  <a16:creationId xmlns:a16="http://schemas.microsoft.com/office/drawing/2014/main" id="{3A763A88-3488-FD93-7B72-76F9501A8678}"/>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5" name="Freeform 41">
              <a:extLst>
                <a:ext uri="{FF2B5EF4-FFF2-40B4-BE49-F238E27FC236}">
                  <a16:creationId xmlns:a16="http://schemas.microsoft.com/office/drawing/2014/main" id="{A7735464-6121-F9D1-A456-AE19BED77230}"/>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0" name="Freeform 42">
              <a:extLst>
                <a:ext uri="{FF2B5EF4-FFF2-40B4-BE49-F238E27FC236}">
                  <a16:creationId xmlns:a16="http://schemas.microsoft.com/office/drawing/2014/main" id="{0178FA02-4F9D-2C0A-A353-22993451D51E}"/>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2" name="Freeform 43">
              <a:extLst>
                <a:ext uri="{FF2B5EF4-FFF2-40B4-BE49-F238E27FC236}">
                  <a16:creationId xmlns:a16="http://schemas.microsoft.com/office/drawing/2014/main" id="{737A2EF4-4035-D087-3BE4-32013EA0F805}"/>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Tree>
    <p:extLst>
      <p:ext uri="{BB962C8B-B14F-4D97-AF65-F5344CB8AC3E}">
        <p14:creationId xmlns:p14="http://schemas.microsoft.com/office/powerpoint/2010/main" val="18609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0D5E982D-3CC8-40F3-081E-90DEB1DA1A07}"/>
              </a:ext>
            </a:extLst>
          </p:cNvPr>
          <p:cNvSpPr txBox="1"/>
          <p:nvPr/>
        </p:nvSpPr>
        <p:spPr>
          <a:xfrm>
            <a:off x="505954" y="243021"/>
            <a:ext cx="8681177" cy="492443"/>
          </a:xfrm>
          <a:prstGeom prst="rect">
            <a:avLst/>
          </a:prstGeom>
          <a:noFill/>
        </p:spPr>
        <p:txBody>
          <a:bodyPr wrap="square" lIns="0" tIns="0" rIns="0" bIns="0" rtlCol="0">
            <a:spAutoFit/>
          </a:bodyPr>
          <a:lstStyle/>
          <a:p>
            <a:r>
              <a:rPr lang="en-US" sz="3200" dirty="0">
                <a:solidFill>
                  <a:srgbClr val="002060"/>
                </a:solidFill>
                <a:latin typeface="Segoe UI" panose="020B0502040204020203" pitchFamily="34" charset="0"/>
                <a:cs typeface="Segoe UI" panose="020B0502040204020203" pitchFamily="34" charset="0"/>
              </a:rPr>
              <a:t>PROJECT DISCRIPTION</a:t>
            </a:r>
          </a:p>
        </p:txBody>
      </p:sp>
      <p:grpSp>
        <p:nvGrpSpPr>
          <p:cNvPr id="70" name="Group 69" descr="This image is an icon of three connected human figures. ">
            <a:extLst>
              <a:ext uri="{FF2B5EF4-FFF2-40B4-BE49-F238E27FC236}">
                <a16:creationId xmlns:a16="http://schemas.microsoft.com/office/drawing/2014/main" id="{121B2A60-56A8-8DC0-E1C5-EA98DF3677F9}"/>
              </a:ext>
            </a:extLst>
          </p:cNvPr>
          <p:cNvGrpSpPr/>
          <p:nvPr/>
        </p:nvGrpSpPr>
        <p:grpSpPr>
          <a:xfrm>
            <a:off x="11134705" y="5871300"/>
            <a:ext cx="569186" cy="530997"/>
            <a:chOff x="-27444701" y="-10180638"/>
            <a:chExt cx="10883901" cy="10153650"/>
          </a:xfrm>
          <a:solidFill>
            <a:schemeClr val="bg1">
              <a:lumMod val="50000"/>
            </a:schemeClr>
          </a:solidFill>
        </p:grpSpPr>
        <p:sp>
          <p:nvSpPr>
            <p:cNvPr id="74" name="Freeform 35">
              <a:extLst>
                <a:ext uri="{FF2B5EF4-FFF2-40B4-BE49-F238E27FC236}">
                  <a16:creationId xmlns:a16="http://schemas.microsoft.com/office/drawing/2014/main" id="{2E1F91E8-6CDF-6C3E-0967-518608D50229}"/>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36">
              <a:extLst>
                <a:ext uri="{FF2B5EF4-FFF2-40B4-BE49-F238E27FC236}">
                  <a16:creationId xmlns:a16="http://schemas.microsoft.com/office/drawing/2014/main" id="{7AB0B173-9E32-817A-DC1E-2AB2EF29FC1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37">
              <a:extLst>
                <a:ext uri="{FF2B5EF4-FFF2-40B4-BE49-F238E27FC236}">
                  <a16:creationId xmlns:a16="http://schemas.microsoft.com/office/drawing/2014/main" id="{24C0D46A-AC11-CC64-80DB-2DE7BC4EBEFB}"/>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38">
              <a:extLst>
                <a:ext uri="{FF2B5EF4-FFF2-40B4-BE49-F238E27FC236}">
                  <a16:creationId xmlns:a16="http://schemas.microsoft.com/office/drawing/2014/main" id="{2F042CAA-16C1-9EFE-5651-C42B08AC6211}"/>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1" name="Freeform 39">
              <a:extLst>
                <a:ext uri="{FF2B5EF4-FFF2-40B4-BE49-F238E27FC236}">
                  <a16:creationId xmlns:a16="http://schemas.microsoft.com/office/drawing/2014/main" id="{6BCEDCB5-B973-62BE-A08F-B8456E479CC6}"/>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2" name="Freeform 40">
              <a:extLst>
                <a:ext uri="{FF2B5EF4-FFF2-40B4-BE49-F238E27FC236}">
                  <a16:creationId xmlns:a16="http://schemas.microsoft.com/office/drawing/2014/main" id="{3A763A88-3488-FD93-7B72-76F9501A8678}"/>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5" name="Freeform 41">
              <a:extLst>
                <a:ext uri="{FF2B5EF4-FFF2-40B4-BE49-F238E27FC236}">
                  <a16:creationId xmlns:a16="http://schemas.microsoft.com/office/drawing/2014/main" id="{A7735464-6121-F9D1-A456-AE19BED77230}"/>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0" name="Freeform 42">
              <a:extLst>
                <a:ext uri="{FF2B5EF4-FFF2-40B4-BE49-F238E27FC236}">
                  <a16:creationId xmlns:a16="http://schemas.microsoft.com/office/drawing/2014/main" id="{0178FA02-4F9D-2C0A-A353-22993451D51E}"/>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2" name="Freeform 43">
              <a:extLst>
                <a:ext uri="{FF2B5EF4-FFF2-40B4-BE49-F238E27FC236}">
                  <a16:creationId xmlns:a16="http://schemas.microsoft.com/office/drawing/2014/main" id="{737A2EF4-4035-D087-3BE4-32013EA0F805}"/>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aphicFrame>
        <p:nvGraphicFramePr>
          <p:cNvPr id="3" name="Content Placeholder 2">
            <a:extLst>
              <a:ext uri="{FF2B5EF4-FFF2-40B4-BE49-F238E27FC236}">
                <a16:creationId xmlns:a16="http://schemas.microsoft.com/office/drawing/2014/main" id="{210C5230-753A-A458-5342-C7F6E71242C5}"/>
              </a:ext>
            </a:extLst>
          </p:cNvPr>
          <p:cNvGraphicFramePr>
            <a:graphicFrameLocks noGrp="1"/>
          </p:cNvGraphicFramePr>
          <p:nvPr>
            <p:extLst>
              <p:ext uri="{D42A27DB-BD31-4B8C-83A1-F6EECF244321}">
                <p14:modId xmlns:p14="http://schemas.microsoft.com/office/powerpoint/2010/main" val="250924956"/>
              </p:ext>
            </p:extLst>
          </p:nvPr>
        </p:nvGraphicFramePr>
        <p:xfrm>
          <a:off x="0" y="1629342"/>
          <a:ext cx="1219199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2723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KPI’s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5545602" cy="3496321"/>
            <a:chOff x="518433" y="1692049"/>
            <a:chExt cx="4227889" cy="3496321"/>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27889" cy="307777"/>
              <a:chOff x="518433" y="1851126"/>
              <a:chExt cx="4227889" cy="30777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88631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210127" y="1851126"/>
                <a:ext cx="3536195" cy="307777"/>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a:t>
                </a:r>
                <a:r>
                  <a:rPr lang="en-US" sz="2000" dirty="0"/>
                  <a:t> </a:t>
                </a:r>
                <a:r>
                  <a:rPr lang="en-US" sz="1600" i="1" dirty="0">
                    <a:solidFill>
                      <a:srgbClr val="002060"/>
                    </a:solidFill>
                    <a:latin typeface="+mj-lt"/>
                    <a:cs typeface="Segoe UI" panose="020B0502040204020203" pitchFamily="34" charset="0"/>
                  </a:rPr>
                  <a:t>Attrition rate for all Departments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2124883"/>
              <a:ext cx="3945346" cy="250227"/>
              <a:chOff x="518433" y="1864007"/>
              <a:chExt cx="3945346" cy="25022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188193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90397" y="1864007"/>
                <a:ext cx="3273382"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 hourly rate of male research scientist</a:t>
                </a:r>
              </a:p>
            </p:txBody>
          </p:sp>
        </p:grpSp>
        <p:sp>
          <p:nvSpPr>
            <p:cNvPr id="14" name="Rectangle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 name="Rectangle: Rounded Corners 2">
            <a:extLst>
              <a:ext uri="{FF2B5EF4-FFF2-40B4-BE49-F238E27FC236}">
                <a16:creationId xmlns:a16="http://schemas.microsoft.com/office/drawing/2014/main" id="{3C41D16C-8F14-5E86-5FEE-7252EF7599BF}"/>
              </a:ext>
            </a:extLst>
          </p:cNvPr>
          <p:cNvSpPr/>
          <p:nvPr/>
        </p:nvSpPr>
        <p:spPr>
          <a:xfrm>
            <a:off x="518432" y="3090602"/>
            <a:ext cx="593342" cy="246221"/>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3E0D5E-1A30-F8EF-AB41-2A797169512F}"/>
              </a:ext>
            </a:extLst>
          </p:cNvPr>
          <p:cNvSpPr/>
          <p:nvPr/>
        </p:nvSpPr>
        <p:spPr>
          <a:xfrm>
            <a:off x="1336214" y="3105398"/>
            <a:ext cx="3971159"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Average working years for each department</a:t>
            </a:r>
          </a:p>
        </p:txBody>
      </p:sp>
      <p:sp>
        <p:nvSpPr>
          <p:cNvPr id="7" name="Rectangle: Rounded Corners 6">
            <a:extLst>
              <a:ext uri="{FF2B5EF4-FFF2-40B4-BE49-F238E27FC236}">
                <a16:creationId xmlns:a16="http://schemas.microsoft.com/office/drawing/2014/main" id="{59B45573-7227-0338-6FBF-A7A267B51C9A}"/>
              </a:ext>
            </a:extLst>
          </p:cNvPr>
          <p:cNvSpPr/>
          <p:nvPr/>
        </p:nvSpPr>
        <p:spPr>
          <a:xfrm>
            <a:off x="512680" y="3517265"/>
            <a:ext cx="593341"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B89BD24-39B1-A9EA-731D-227106F2C5BA}"/>
              </a:ext>
            </a:extLst>
          </p:cNvPr>
          <p:cNvSpPr/>
          <p:nvPr/>
        </p:nvSpPr>
        <p:spPr>
          <a:xfrm>
            <a:off x="1333340" y="34993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Job role vs work life balance</a:t>
            </a:r>
          </a:p>
        </p:txBody>
      </p:sp>
      <p:sp>
        <p:nvSpPr>
          <p:cNvPr id="17" name="Rectangle: Rounded Corners 16">
            <a:extLst>
              <a:ext uri="{FF2B5EF4-FFF2-40B4-BE49-F238E27FC236}">
                <a16:creationId xmlns:a16="http://schemas.microsoft.com/office/drawing/2014/main" id="{E4F32B1B-9A60-6BD7-A930-C2551FF8A84C}"/>
              </a:ext>
            </a:extLst>
          </p:cNvPr>
          <p:cNvSpPr/>
          <p:nvPr/>
        </p:nvSpPr>
        <p:spPr>
          <a:xfrm>
            <a:off x="509808" y="3928454"/>
            <a:ext cx="601966"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D29F31-44AC-7870-E00B-06F0C7ACCA16}"/>
              </a:ext>
            </a:extLst>
          </p:cNvPr>
          <p:cNvSpPr/>
          <p:nvPr/>
        </p:nvSpPr>
        <p:spPr>
          <a:xfrm>
            <a:off x="1295960" y="3910523"/>
            <a:ext cx="4035159"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Attrition rate vs year since last promotion relation</a:t>
            </a:r>
          </a:p>
        </p:txBody>
      </p:sp>
      <p:sp>
        <p:nvSpPr>
          <p:cNvPr id="25" name="Rectangle: Rounded Corners 24">
            <a:extLst>
              <a:ext uri="{FF2B5EF4-FFF2-40B4-BE49-F238E27FC236}">
                <a16:creationId xmlns:a16="http://schemas.microsoft.com/office/drawing/2014/main" id="{14FF47BA-9557-4442-8E2A-74A4F4AAD237}"/>
              </a:ext>
            </a:extLst>
          </p:cNvPr>
          <p:cNvSpPr/>
          <p:nvPr/>
        </p:nvSpPr>
        <p:spPr>
          <a:xfrm>
            <a:off x="518432" y="2732956"/>
            <a:ext cx="581847"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00C2221-E8A7-47E0-B2B2-5A6A32F96791}"/>
              </a:ext>
            </a:extLst>
          </p:cNvPr>
          <p:cNvSpPr/>
          <p:nvPr/>
        </p:nvSpPr>
        <p:spPr>
          <a:xfrm>
            <a:off x="1373603" y="2732275"/>
            <a:ext cx="3746242"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Attrition Rate VS Monthly income stats</a:t>
            </a:r>
          </a:p>
        </p:txBody>
      </p:sp>
    </p:spTree>
    <p:extLst>
      <p:ext uri="{BB962C8B-B14F-4D97-AF65-F5344CB8AC3E}">
        <p14:creationId xmlns:p14="http://schemas.microsoft.com/office/powerpoint/2010/main" val="393884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6973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D78-19B5-85B4-E61D-60A7FD28DC89}"/>
              </a:ext>
            </a:extLst>
          </p:cNvPr>
          <p:cNvSpPr>
            <a:spLocks noGrp="1"/>
          </p:cNvSpPr>
          <p:nvPr>
            <p:ph type="title"/>
          </p:nvPr>
        </p:nvSpPr>
        <p:spPr>
          <a:xfrm>
            <a:off x="645160" y="151765"/>
            <a:ext cx="10515600" cy="711835"/>
          </a:xfrm>
        </p:spPr>
        <p:txBody>
          <a:bodyPr/>
          <a:lstStyle/>
          <a:p>
            <a:pPr algn="ctr"/>
            <a:r>
              <a:rPr lang="en-US" dirty="0"/>
              <a:t>Excel Dashboard </a:t>
            </a:r>
          </a:p>
        </p:txBody>
      </p:sp>
      <p:pic>
        <p:nvPicPr>
          <p:cNvPr id="4" name="Content Placeholder 4">
            <a:extLst>
              <a:ext uri="{FF2B5EF4-FFF2-40B4-BE49-F238E27FC236}">
                <a16:creationId xmlns:a16="http://schemas.microsoft.com/office/drawing/2014/main" id="{CE197219-4D9F-0B85-74AF-B5FFC9F82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863600"/>
            <a:ext cx="11323617" cy="5659120"/>
          </a:xfrm>
        </p:spPr>
      </p:pic>
    </p:spTree>
    <p:extLst>
      <p:ext uri="{BB962C8B-B14F-4D97-AF65-F5344CB8AC3E}">
        <p14:creationId xmlns:p14="http://schemas.microsoft.com/office/powerpoint/2010/main" val="101335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endParaRPr lang="en-US" sz="36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206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16AB37-D7B9-4507-B21E-5D459905C6C0}">
  <ds:schemaRefs>
    <ds:schemaRef ds:uri="http://schemas.microsoft.com/sharepoint/v3/contenttype/forms"/>
  </ds:schemaRefs>
</ds:datastoreItem>
</file>

<file path=customXml/itemProps3.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86</TotalTime>
  <Words>468</Words>
  <Application>Microsoft Office PowerPoint</Application>
  <PresentationFormat>Widescreen</PresentationFormat>
  <Paragraphs>70</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vt:lpstr>
      <vt:lpstr>Söhne</vt:lpstr>
      <vt:lpstr>Office Theme</vt:lpstr>
      <vt:lpstr>Human resources slide 1</vt:lpstr>
      <vt:lpstr>Human resources slide 2</vt:lpstr>
      <vt:lpstr>Human resources slide 2</vt:lpstr>
      <vt:lpstr>Human resources slide 3</vt:lpstr>
      <vt:lpstr>Human resources slide 3</vt:lpstr>
      <vt:lpstr>Human resources slide 2</vt:lpstr>
      <vt:lpstr>Human resources slide 4</vt:lpstr>
      <vt:lpstr>Excel Dashboard </vt:lpstr>
      <vt:lpstr>Human resources slide 6</vt:lpstr>
      <vt:lpstr>Tableau Dashboard</vt:lpstr>
      <vt:lpstr>Human resources slide 8</vt:lpstr>
      <vt:lpstr>PowerPoint Presentation</vt:lpstr>
      <vt:lpstr>PowerPoint Presentation</vt:lpstr>
      <vt:lpstr>PowerPoint Presentation</vt:lpstr>
      <vt:lpstr>PowerPoint Presentation</vt:lpstr>
      <vt:lpstr>Summary</vt:lpstr>
      <vt:lpstr>Human resources 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Avinash Bhawsar</dc:creator>
  <cp:lastModifiedBy>VISHAL MULE</cp:lastModifiedBy>
  <cp:revision>8</cp:revision>
  <dcterms:created xsi:type="dcterms:W3CDTF">2024-03-17T09:58:14Z</dcterms:created>
  <dcterms:modified xsi:type="dcterms:W3CDTF">2024-03-17T11:28:24Z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