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85" r:id="rId5"/>
    <p:sldId id="279" r:id="rId6"/>
    <p:sldId id="278" r:id="rId7"/>
    <p:sldId id="282" r:id="rId8"/>
    <p:sldId id="2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9935-AA84-467E-B842-36EA9056D6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DB1C82-EA94-485D-8480-CEB57AB140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37215F-0CE7-4C3C-9273-189AE8515ED3}"/>
              </a:ext>
            </a:extLst>
          </p:cNvPr>
          <p:cNvSpPr>
            <a:spLocks noGrp="1"/>
          </p:cNvSpPr>
          <p:nvPr>
            <p:ph type="dt" sz="half" idx="10"/>
          </p:nvPr>
        </p:nvSpPr>
        <p:spPr/>
        <p:txBody>
          <a:bodyPr/>
          <a:lstStyle/>
          <a:p>
            <a:fld id="{9171A243-8766-4A4C-997A-390B29DF9E50}" type="datetimeFigureOut">
              <a:rPr lang="en-IN" smtClean="0"/>
              <a:t>17-05-2022</a:t>
            </a:fld>
            <a:endParaRPr lang="en-IN"/>
          </a:p>
        </p:txBody>
      </p:sp>
      <p:sp>
        <p:nvSpPr>
          <p:cNvPr id="5" name="Footer Placeholder 4">
            <a:extLst>
              <a:ext uri="{FF2B5EF4-FFF2-40B4-BE49-F238E27FC236}">
                <a16:creationId xmlns:a16="http://schemas.microsoft.com/office/drawing/2014/main" id="{2CCFFAF3-75C7-4BCD-9E12-78E1D729D4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807081-E08C-4F31-B7BB-C05EC7A90F5E}"/>
              </a:ext>
            </a:extLst>
          </p:cNvPr>
          <p:cNvSpPr>
            <a:spLocks noGrp="1"/>
          </p:cNvSpPr>
          <p:nvPr>
            <p:ph type="sldNum" sz="quarter" idx="12"/>
          </p:nvPr>
        </p:nvSpPr>
        <p:spPr/>
        <p:txBody>
          <a:bodyPr/>
          <a:lstStyle/>
          <a:p>
            <a:fld id="{94D1E671-061D-4F05-BF1B-90D46D4A3145}" type="slidenum">
              <a:rPr lang="en-IN" smtClean="0"/>
              <a:t>‹#›</a:t>
            </a:fld>
            <a:endParaRPr lang="en-IN"/>
          </a:p>
        </p:txBody>
      </p:sp>
    </p:spTree>
    <p:extLst>
      <p:ext uri="{BB962C8B-B14F-4D97-AF65-F5344CB8AC3E}">
        <p14:creationId xmlns:p14="http://schemas.microsoft.com/office/powerpoint/2010/main" val="152416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A3A9-7163-4E7C-BC4E-4E7F7E8EF8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34C2B8-00E8-47C4-AFEF-7794E594DE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BD621-65BF-4C72-96F7-F3CC0CE153EC}"/>
              </a:ext>
            </a:extLst>
          </p:cNvPr>
          <p:cNvSpPr>
            <a:spLocks noGrp="1"/>
          </p:cNvSpPr>
          <p:nvPr>
            <p:ph type="dt" sz="half" idx="10"/>
          </p:nvPr>
        </p:nvSpPr>
        <p:spPr/>
        <p:txBody>
          <a:bodyPr/>
          <a:lstStyle/>
          <a:p>
            <a:fld id="{9171A243-8766-4A4C-997A-390B29DF9E50}" type="datetimeFigureOut">
              <a:rPr lang="en-IN" smtClean="0"/>
              <a:t>17-05-2022</a:t>
            </a:fld>
            <a:endParaRPr lang="en-IN"/>
          </a:p>
        </p:txBody>
      </p:sp>
      <p:sp>
        <p:nvSpPr>
          <p:cNvPr id="5" name="Footer Placeholder 4">
            <a:extLst>
              <a:ext uri="{FF2B5EF4-FFF2-40B4-BE49-F238E27FC236}">
                <a16:creationId xmlns:a16="http://schemas.microsoft.com/office/drawing/2014/main" id="{5680FFF8-72EB-4257-B772-B2C04B283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98AA3B-8B89-414A-B219-275758B67188}"/>
              </a:ext>
            </a:extLst>
          </p:cNvPr>
          <p:cNvSpPr>
            <a:spLocks noGrp="1"/>
          </p:cNvSpPr>
          <p:nvPr>
            <p:ph type="sldNum" sz="quarter" idx="12"/>
          </p:nvPr>
        </p:nvSpPr>
        <p:spPr/>
        <p:txBody>
          <a:bodyPr/>
          <a:lstStyle/>
          <a:p>
            <a:fld id="{94D1E671-061D-4F05-BF1B-90D46D4A3145}" type="slidenum">
              <a:rPr lang="en-IN" smtClean="0"/>
              <a:t>‹#›</a:t>
            </a:fld>
            <a:endParaRPr lang="en-IN"/>
          </a:p>
        </p:txBody>
      </p:sp>
    </p:spTree>
    <p:extLst>
      <p:ext uri="{BB962C8B-B14F-4D97-AF65-F5344CB8AC3E}">
        <p14:creationId xmlns:p14="http://schemas.microsoft.com/office/powerpoint/2010/main" val="359338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B0ADDA-B088-4A34-876A-6AFBE8ED37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D98B00-5923-43D0-8325-749DE9CB6D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7EB31-38E8-4492-ADA6-CD40BE816856}"/>
              </a:ext>
            </a:extLst>
          </p:cNvPr>
          <p:cNvSpPr>
            <a:spLocks noGrp="1"/>
          </p:cNvSpPr>
          <p:nvPr>
            <p:ph type="dt" sz="half" idx="10"/>
          </p:nvPr>
        </p:nvSpPr>
        <p:spPr/>
        <p:txBody>
          <a:bodyPr/>
          <a:lstStyle/>
          <a:p>
            <a:fld id="{9171A243-8766-4A4C-997A-390B29DF9E50}" type="datetimeFigureOut">
              <a:rPr lang="en-IN" smtClean="0"/>
              <a:t>17-05-2022</a:t>
            </a:fld>
            <a:endParaRPr lang="en-IN"/>
          </a:p>
        </p:txBody>
      </p:sp>
      <p:sp>
        <p:nvSpPr>
          <p:cNvPr id="5" name="Footer Placeholder 4">
            <a:extLst>
              <a:ext uri="{FF2B5EF4-FFF2-40B4-BE49-F238E27FC236}">
                <a16:creationId xmlns:a16="http://schemas.microsoft.com/office/drawing/2014/main" id="{F682493F-4305-401B-B127-D5B08FFF7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16645C-C0BE-4E6F-ABAF-1F0C3E09B938}"/>
              </a:ext>
            </a:extLst>
          </p:cNvPr>
          <p:cNvSpPr>
            <a:spLocks noGrp="1"/>
          </p:cNvSpPr>
          <p:nvPr>
            <p:ph type="sldNum" sz="quarter" idx="12"/>
          </p:nvPr>
        </p:nvSpPr>
        <p:spPr/>
        <p:txBody>
          <a:bodyPr/>
          <a:lstStyle/>
          <a:p>
            <a:fld id="{94D1E671-061D-4F05-BF1B-90D46D4A3145}" type="slidenum">
              <a:rPr lang="en-IN" smtClean="0"/>
              <a:t>‹#›</a:t>
            </a:fld>
            <a:endParaRPr lang="en-IN"/>
          </a:p>
        </p:txBody>
      </p:sp>
    </p:spTree>
    <p:extLst>
      <p:ext uri="{BB962C8B-B14F-4D97-AF65-F5344CB8AC3E}">
        <p14:creationId xmlns:p14="http://schemas.microsoft.com/office/powerpoint/2010/main" val="59815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A9222-70E5-4C1D-9DC2-C21DB519CF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AB5290-F729-4DBE-A18F-DFC0832363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37806-C0FE-494A-8EA4-4E506295AF0D}"/>
              </a:ext>
            </a:extLst>
          </p:cNvPr>
          <p:cNvSpPr>
            <a:spLocks noGrp="1"/>
          </p:cNvSpPr>
          <p:nvPr>
            <p:ph type="dt" sz="half" idx="10"/>
          </p:nvPr>
        </p:nvSpPr>
        <p:spPr/>
        <p:txBody>
          <a:bodyPr/>
          <a:lstStyle/>
          <a:p>
            <a:fld id="{9171A243-8766-4A4C-997A-390B29DF9E50}" type="datetimeFigureOut">
              <a:rPr lang="en-IN" smtClean="0"/>
              <a:t>17-05-2022</a:t>
            </a:fld>
            <a:endParaRPr lang="en-IN"/>
          </a:p>
        </p:txBody>
      </p:sp>
      <p:sp>
        <p:nvSpPr>
          <p:cNvPr id="5" name="Footer Placeholder 4">
            <a:extLst>
              <a:ext uri="{FF2B5EF4-FFF2-40B4-BE49-F238E27FC236}">
                <a16:creationId xmlns:a16="http://schemas.microsoft.com/office/drawing/2014/main" id="{FD30A605-5F8C-46A9-AE94-F7E152E54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4D5F2-8DEB-46E2-AB29-A2BFF23E2C05}"/>
              </a:ext>
            </a:extLst>
          </p:cNvPr>
          <p:cNvSpPr>
            <a:spLocks noGrp="1"/>
          </p:cNvSpPr>
          <p:nvPr>
            <p:ph type="sldNum" sz="quarter" idx="12"/>
          </p:nvPr>
        </p:nvSpPr>
        <p:spPr/>
        <p:txBody>
          <a:bodyPr/>
          <a:lstStyle/>
          <a:p>
            <a:fld id="{94D1E671-061D-4F05-BF1B-90D46D4A3145}" type="slidenum">
              <a:rPr lang="en-IN" smtClean="0"/>
              <a:t>‹#›</a:t>
            </a:fld>
            <a:endParaRPr lang="en-IN"/>
          </a:p>
        </p:txBody>
      </p:sp>
    </p:spTree>
    <p:extLst>
      <p:ext uri="{BB962C8B-B14F-4D97-AF65-F5344CB8AC3E}">
        <p14:creationId xmlns:p14="http://schemas.microsoft.com/office/powerpoint/2010/main" val="418156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B9782-9B43-4E2C-944C-D366B32707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E828A4-F6ED-47A8-97A4-368D11CD2E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08A6E2-CF03-4C98-963F-0947437A0C60}"/>
              </a:ext>
            </a:extLst>
          </p:cNvPr>
          <p:cNvSpPr>
            <a:spLocks noGrp="1"/>
          </p:cNvSpPr>
          <p:nvPr>
            <p:ph type="dt" sz="half" idx="10"/>
          </p:nvPr>
        </p:nvSpPr>
        <p:spPr/>
        <p:txBody>
          <a:bodyPr/>
          <a:lstStyle/>
          <a:p>
            <a:fld id="{9171A243-8766-4A4C-997A-390B29DF9E50}" type="datetimeFigureOut">
              <a:rPr lang="en-IN" smtClean="0"/>
              <a:t>17-05-2022</a:t>
            </a:fld>
            <a:endParaRPr lang="en-IN"/>
          </a:p>
        </p:txBody>
      </p:sp>
      <p:sp>
        <p:nvSpPr>
          <p:cNvPr id="5" name="Footer Placeholder 4">
            <a:extLst>
              <a:ext uri="{FF2B5EF4-FFF2-40B4-BE49-F238E27FC236}">
                <a16:creationId xmlns:a16="http://schemas.microsoft.com/office/drawing/2014/main" id="{D4F5B350-42C8-4272-AD9C-61E8647443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A93D9-5B35-42D5-B551-B304C46ADAA5}"/>
              </a:ext>
            </a:extLst>
          </p:cNvPr>
          <p:cNvSpPr>
            <a:spLocks noGrp="1"/>
          </p:cNvSpPr>
          <p:nvPr>
            <p:ph type="sldNum" sz="quarter" idx="12"/>
          </p:nvPr>
        </p:nvSpPr>
        <p:spPr/>
        <p:txBody>
          <a:bodyPr/>
          <a:lstStyle/>
          <a:p>
            <a:fld id="{94D1E671-061D-4F05-BF1B-90D46D4A3145}" type="slidenum">
              <a:rPr lang="en-IN" smtClean="0"/>
              <a:t>‹#›</a:t>
            </a:fld>
            <a:endParaRPr lang="en-IN"/>
          </a:p>
        </p:txBody>
      </p:sp>
    </p:spTree>
    <p:extLst>
      <p:ext uri="{BB962C8B-B14F-4D97-AF65-F5344CB8AC3E}">
        <p14:creationId xmlns:p14="http://schemas.microsoft.com/office/powerpoint/2010/main" val="305109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F70D-0791-4362-A4A2-CFD0FA84E6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07844D-9BB0-4D99-9929-9005FF097E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EB4636-6C43-4E63-8700-28B50A5DE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400E0D-4E7B-4232-A3F5-82F4AEB7F314}"/>
              </a:ext>
            </a:extLst>
          </p:cNvPr>
          <p:cNvSpPr>
            <a:spLocks noGrp="1"/>
          </p:cNvSpPr>
          <p:nvPr>
            <p:ph type="dt" sz="half" idx="10"/>
          </p:nvPr>
        </p:nvSpPr>
        <p:spPr/>
        <p:txBody>
          <a:bodyPr/>
          <a:lstStyle/>
          <a:p>
            <a:fld id="{9171A243-8766-4A4C-997A-390B29DF9E50}" type="datetimeFigureOut">
              <a:rPr lang="en-IN" smtClean="0"/>
              <a:t>17-05-2022</a:t>
            </a:fld>
            <a:endParaRPr lang="en-IN"/>
          </a:p>
        </p:txBody>
      </p:sp>
      <p:sp>
        <p:nvSpPr>
          <p:cNvPr id="6" name="Footer Placeholder 5">
            <a:extLst>
              <a:ext uri="{FF2B5EF4-FFF2-40B4-BE49-F238E27FC236}">
                <a16:creationId xmlns:a16="http://schemas.microsoft.com/office/drawing/2014/main" id="{ADA26E71-17DE-4F5C-896E-D6A9A108D9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E2D4AD-B205-42AB-9578-3D44D5F4D419}"/>
              </a:ext>
            </a:extLst>
          </p:cNvPr>
          <p:cNvSpPr>
            <a:spLocks noGrp="1"/>
          </p:cNvSpPr>
          <p:nvPr>
            <p:ph type="sldNum" sz="quarter" idx="12"/>
          </p:nvPr>
        </p:nvSpPr>
        <p:spPr/>
        <p:txBody>
          <a:bodyPr/>
          <a:lstStyle/>
          <a:p>
            <a:fld id="{94D1E671-061D-4F05-BF1B-90D46D4A3145}" type="slidenum">
              <a:rPr lang="en-IN" smtClean="0"/>
              <a:t>‹#›</a:t>
            </a:fld>
            <a:endParaRPr lang="en-IN"/>
          </a:p>
        </p:txBody>
      </p:sp>
    </p:spTree>
    <p:extLst>
      <p:ext uri="{BB962C8B-B14F-4D97-AF65-F5344CB8AC3E}">
        <p14:creationId xmlns:p14="http://schemas.microsoft.com/office/powerpoint/2010/main" val="395881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8DB09-BB03-4A36-A197-8A7A05ACAC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B7F8B9-63E4-4B51-8D30-93EF704A51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C69F83-9B95-4865-AD5C-FD6C474C8B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CAD3F6-2743-427F-8AA6-FFC8CDE302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B14938-9596-4BCC-996E-FFF5961162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70C608-C1B0-4FBC-B71D-906B35467471}"/>
              </a:ext>
            </a:extLst>
          </p:cNvPr>
          <p:cNvSpPr>
            <a:spLocks noGrp="1"/>
          </p:cNvSpPr>
          <p:nvPr>
            <p:ph type="dt" sz="half" idx="10"/>
          </p:nvPr>
        </p:nvSpPr>
        <p:spPr/>
        <p:txBody>
          <a:bodyPr/>
          <a:lstStyle/>
          <a:p>
            <a:fld id="{9171A243-8766-4A4C-997A-390B29DF9E50}" type="datetimeFigureOut">
              <a:rPr lang="en-IN" smtClean="0"/>
              <a:t>17-05-2022</a:t>
            </a:fld>
            <a:endParaRPr lang="en-IN"/>
          </a:p>
        </p:txBody>
      </p:sp>
      <p:sp>
        <p:nvSpPr>
          <p:cNvPr id="8" name="Footer Placeholder 7">
            <a:extLst>
              <a:ext uri="{FF2B5EF4-FFF2-40B4-BE49-F238E27FC236}">
                <a16:creationId xmlns:a16="http://schemas.microsoft.com/office/drawing/2014/main" id="{E69D9BC6-DF7B-489B-A0A8-EE70BCBBEA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09DBEA-CD64-4687-A0DC-8BA3A7503930}"/>
              </a:ext>
            </a:extLst>
          </p:cNvPr>
          <p:cNvSpPr>
            <a:spLocks noGrp="1"/>
          </p:cNvSpPr>
          <p:nvPr>
            <p:ph type="sldNum" sz="quarter" idx="12"/>
          </p:nvPr>
        </p:nvSpPr>
        <p:spPr/>
        <p:txBody>
          <a:bodyPr/>
          <a:lstStyle/>
          <a:p>
            <a:fld id="{94D1E671-061D-4F05-BF1B-90D46D4A3145}" type="slidenum">
              <a:rPr lang="en-IN" smtClean="0"/>
              <a:t>‹#›</a:t>
            </a:fld>
            <a:endParaRPr lang="en-IN"/>
          </a:p>
        </p:txBody>
      </p:sp>
    </p:spTree>
    <p:extLst>
      <p:ext uri="{BB962C8B-B14F-4D97-AF65-F5344CB8AC3E}">
        <p14:creationId xmlns:p14="http://schemas.microsoft.com/office/powerpoint/2010/main" val="1554408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B415-8D89-4313-B690-CE6BCDC473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A67F1C-7EFD-475C-92EB-BBE270EFD5B3}"/>
              </a:ext>
            </a:extLst>
          </p:cNvPr>
          <p:cNvSpPr>
            <a:spLocks noGrp="1"/>
          </p:cNvSpPr>
          <p:nvPr>
            <p:ph type="dt" sz="half" idx="10"/>
          </p:nvPr>
        </p:nvSpPr>
        <p:spPr/>
        <p:txBody>
          <a:bodyPr/>
          <a:lstStyle/>
          <a:p>
            <a:fld id="{9171A243-8766-4A4C-997A-390B29DF9E50}" type="datetimeFigureOut">
              <a:rPr lang="en-IN" smtClean="0"/>
              <a:t>17-05-2022</a:t>
            </a:fld>
            <a:endParaRPr lang="en-IN"/>
          </a:p>
        </p:txBody>
      </p:sp>
      <p:sp>
        <p:nvSpPr>
          <p:cNvPr id="4" name="Footer Placeholder 3">
            <a:extLst>
              <a:ext uri="{FF2B5EF4-FFF2-40B4-BE49-F238E27FC236}">
                <a16:creationId xmlns:a16="http://schemas.microsoft.com/office/drawing/2014/main" id="{49AE0556-49BC-4D5A-8C02-1D39C8FF65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62B911-9745-4805-B177-CD79D5CFB9B8}"/>
              </a:ext>
            </a:extLst>
          </p:cNvPr>
          <p:cNvSpPr>
            <a:spLocks noGrp="1"/>
          </p:cNvSpPr>
          <p:nvPr>
            <p:ph type="sldNum" sz="quarter" idx="12"/>
          </p:nvPr>
        </p:nvSpPr>
        <p:spPr/>
        <p:txBody>
          <a:bodyPr/>
          <a:lstStyle/>
          <a:p>
            <a:fld id="{94D1E671-061D-4F05-BF1B-90D46D4A3145}" type="slidenum">
              <a:rPr lang="en-IN" smtClean="0"/>
              <a:t>‹#›</a:t>
            </a:fld>
            <a:endParaRPr lang="en-IN"/>
          </a:p>
        </p:txBody>
      </p:sp>
    </p:spTree>
    <p:extLst>
      <p:ext uri="{BB962C8B-B14F-4D97-AF65-F5344CB8AC3E}">
        <p14:creationId xmlns:p14="http://schemas.microsoft.com/office/powerpoint/2010/main" val="2343390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D63C4-F29F-4017-A2C0-E898462AA2C2}"/>
              </a:ext>
            </a:extLst>
          </p:cNvPr>
          <p:cNvSpPr>
            <a:spLocks noGrp="1"/>
          </p:cNvSpPr>
          <p:nvPr>
            <p:ph type="dt" sz="half" idx="10"/>
          </p:nvPr>
        </p:nvSpPr>
        <p:spPr/>
        <p:txBody>
          <a:bodyPr/>
          <a:lstStyle/>
          <a:p>
            <a:fld id="{9171A243-8766-4A4C-997A-390B29DF9E50}" type="datetimeFigureOut">
              <a:rPr lang="en-IN" smtClean="0"/>
              <a:t>17-05-2022</a:t>
            </a:fld>
            <a:endParaRPr lang="en-IN"/>
          </a:p>
        </p:txBody>
      </p:sp>
      <p:sp>
        <p:nvSpPr>
          <p:cNvPr id="3" name="Footer Placeholder 2">
            <a:extLst>
              <a:ext uri="{FF2B5EF4-FFF2-40B4-BE49-F238E27FC236}">
                <a16:creationId xmlns:a16="http://schemas.microsoft.com/office/drawing/2014/main" id="{2B49097C-1451-4E0D-88D6-8C74D1596C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A3E083-B6DD-4121-81A7-C5D9C891DF52}"/>
              </a:ext>
            </a:extLst>
          </p:cNvPr>
          <p:cNvSpPr>
            <a:spLocks noGrp="1"/>
          </p:cNvSpPr>
          <p:nvPr>
            <p:ph type="sldNum" sz="quarter" idx="12"/>
          </p:nvPr>
        </p:nvSpPr>
        <p:spPr/>
        <p:txBody>
          <a:bodyPr/>
          <a:lstStyle/>
          <a:p>
            <a:fld id="{94D1E671-061D-4F05-BF1B-90D46D4A3145}" type="slidenum">
              <a:rPr lang="en-IN" smtClean="0"/>
              <a:t>‹#›</a:t>
            </a:fld>
            <a:endParaRPr lang="en-IN"/>
          </a:p>
        </p:txBody>
      </p:sp>
    </p:spTree>
    <p:extLst>
      <p:ext uri="{BB962C8B-B14F-4D97-AF65-F5344CB8AC3E}">
        <p14:creationId xmlns:p14="http://schemas.microsoft.com/office/powerpoint/2010/main" val="198580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2B31-CA36-4591-A7E1-C5314C2B0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F9D6CE-DEE9-431A-8C65-B0BAF1CCF6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971F63-66DC-462C-A1DA-DC382ABDB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19845-31BB-4105-8931-E550C5F72A05}"/>
              </a:ext>
            </a:extLst>
          </p:cNvPr>
          <p:cNvSpPr>
            <a:spLocks noGrp="1"/>
          </p:cNvSpPr>
          <p:nvPr>
            <p:ph type="dt" sz="half" idx="10"/>
          </p:nvPr>
        </p:nvSpPr>
        <p:spPr/>
        <p:txBody>
          <a:bodyPr/>
          <a:lstStyle/>
          <a:p>
            <a:fld id="{9171A243-8766-4A4C-997A-390B29DF9E50}" type="datetimeFigureOut">
              <a:rPr lang="en-IN" smtClean="0"/>
              <a:t>17-05-2022</a:t>
            </a:fld>
            <a:endParaRPr lang="en-IN"/>
          </a:p>
        </p:txBody>
      </p:sp>
      <p:sp>
        <p:nvSpPr>
          <p:cNvPr id="6" name="Footer Placeholder 5">
            <a:extLst>
              <a:ext uri="{FF2B5EF4-FFF2-40B4-BE49-F238E27FC236}">
                <a16:creationId xmlns:a16="http://schemas.microsoft.com/office/drawing/2014/main" id="{FB172DA8-5372-4BFE-BB1C-7C483414DF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944275-E08E-4417-BF4E-846C57FD9AE8}"/>
              </a:ext>
            </a:extLst>
          </p:cNvPr>
          <p:cNvSpPr>
            <a:spLocks noGrp="1"/>
          </p:cNvSpPr>
          <p:nvPr>
            <p:ph type="sldNum" sz="quarter" idx="12"/>
          </p:nvPr>
        </p:nvSpPr>
        <p:spPr/>
        <p:txBody>
          <a:bodyPr/>
          <a:lstStyle/>
          <a:p>
            <a:fld id="{94D1E671-061D-4F05-BF1B-90D46D4A3145}" type="slidenum">
              <a:rPr lang="en-IN" smtClean="0"/>
              <a:t>‹#›</a:t>
            </a:fld>
            <a:endParaRPr lang="en-IN"/>
          </a:p>
        </p:txBody>
      </p:sp>
    </p:spTree>
    <p:extLst>
      <p:ext uri="{BB962C8B-B14F-4D97-AF65-F5344CB8AC3E}">
        <p14:creationId xmlns:p14="http://schemas.microsoft.com/office/powerpoint/2010/main" val="299167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93DB-D484-4A9E-8109-EEF5EBF14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4BFECB-8EE1-417A-884D-52BE081612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89E457-2CFC-48C9-BC1D-B40F8269B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D086D-8F56-41C0-A842-FF69EE87F93E}"/>
              </a:ext>
            </a:extLst>
          </p:cNvPr>
          <p:cNvSpPr>
            <a:spLocks noGrp="1"/>
          </p:cNvSpPr>
          <p:nvPr>
            <p:ph type="dt" sz="half" idx="10"/>
          </p:nvPr>
        </p:nvSpPr>
        <p:spPr/>
        <p:txBody>
          <a:bodyPr/>
          <a:lstStyle/>
          <a:p>
            <a:fld id="{9171A243-8766-4A4C-997A-390B29DF9E50}" type="datetimeFigureOut">
              <a:rPr lang="en-IN" smtClean="0"/>
              <a:t>17-05-2022</a:t>
            </a:fld>
            <a:endParaRPr lang="en-IN"/>
          </a:p>
        </p:txBody>
      </p:sp>
      <p:sp>
        <p:nvSpPr>
          <p:cNvPr id="6" name="Footer Placeholder 5">
            <a:extLst>
              <a:ext uri="{FF2B5EF4-FFF2-40B4-BE49-F238E27FC236}">
                <a16:creationId xmlns:a16="http://schemas.microsoft.com/office/drawing/2014/main" id="{4F8DCC0A-943B-450C-9AC8-D9247E8F06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FFAD7D-C6CD-4637-9D65-861FF021B721}"/>
              </a:ext>
            </a:extLst>
          </p:cNvPr>
          <p:cNvSpPr>
            <a:spLocks noGrp="1"/>
          </p:cNvSpPr>
          <p:nvPr>
            <p:ph type="sldNum" sz="quarter" idx="12"/>
          </p:nvPr>
        </p:nvSpPr>
        <p:spPr/>
        <p:txBody>
          <a:bodyPr/>
          <a:lstStyle/>
          <a:p>
            <a:fld id="{94D1E671-061D-4F05-BF1B-90D46D4A3145}" type="slidenum">
              <a:rPr lang="en-IN" smtClean="0"/>
              <a:t>‹#›</a:t>
            </a:fld>
            <a:endParaRPr lang="en-IN"/>
          </a:p>
        </p:txBody>
      </p:sp>
    </p:spTree>
    <p:extLst>
      <p:ext uri="{BB962C8B-B14F-4D97-AF65-F5344CB8AC3E}">
        <p14:creationId xmlns:p14="http://schemas.microsoft.com/office/powerpoint/2010/main" val="94427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4419D1-0DF3-4B47-8637-2748F8FC5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B56080-7658-4B29-B049-1E5E11799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E53DC9-94F3-4ED5-A93D-FFADCB9CAB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1A243-8766-4A4C-997A-390B29DF9E50}" type="datetimeFigureOut">
              <a:rPr lang="en-IN" smtClean="0"/>
              <a:t>17-05-2022</a:t>
            </a:fld>
            <a:endParaRPr lang="en-IN"/>
          </a:p>
        </p:txBody>
      </p:sp>
      <p:sp>
        <p:nvSpPr>
          <p:cNvPr id="5" name="Footer Placeholder 4">
            <a:extLst>
              <a:ext uri="{FF2B5EF4-FFF2-40B4-BE49-F238E27FC236}">
                <a16:creationId xmlns:a16="http://schemas.microsoft.com/office/drawing/2014/main" id="{E6EEF1FB-54DF-4839-8DBE-810B58D521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EC653F-0B00-40E6-9EE9-0C192B345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1E671-061D-4F05-BF1B-90D46D4A3145}" type="slidenum">
              <a:rPr lang="en-IN" smtClean="0"/>
              <a:t>‹#›</a:t>
            </a:fld>
            <a:endParaRPr lang="en-IN"/>
          </a:p>
        </p:txBody>
      </p:sp>
    </p:spTree>
    <p:extLst>
      <p:ext uri="{BB962C8B-B14F-4D97-AF65-F5344CB8AC3E}">
        <p14:creationId xmlns:p14="http://schemas.microsoft.com/office/powerpoint/2010/main" val="458822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2F8CF3-061B-420F-85AD-0536FEB4C9BB}"/>
              </a:ext>
            </a:extLst>
          </p:cNvPr>
          <p:cNvSpPr>
            <a:spLocks noGrp="1"/>
          </p:cNvSpPr>
          <p:nvPr>
            <p:ph type="subTitle" idx="1"/>
          </p:nvPr>
        </p:nvSpPr>
        <p:spPr>
          <a:xfrm>
            <a:off x="121328" y="2422744"/>
            <a:ext cx="11949343" cy="4292990"/>
          </a:xfrm>
          <a:noFill/>
          <a:ln>
            <a:noFill/>
          </a:ln>
        </p:spPr>
        <p:txBody>
          <a:bodyPr>
            <a:normAutofit lnSpcReduction="10000"/>
            <a:scene3d>
              <a:camera prst="orthographicFront"/>
              <a:lightRig rig="soft" dir="t">
                <a:rot lat="0" lon="0" rev="15600000"/>
              </a:lightRig>
            </a:scene3d>
            <a:sp3d extrusionH="57150" prstMaterial="softEdge">
              <a:bevelT w="25400" h="38100"/>
            </a:sp3d>
          </a:bodyPr>
          <a:lstStyle/>
          <a:p>
            <a:pPr algn="ctr"/>
            <a:r>
              <a:rPr lang="en-US" sz="3000" b="1" dirty="0">
                <a:ln/>
                <a:solidFill>
                  <a:schemeClr val="accent4"/>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000" b="1" dirty="0">
                <a:ln>
                  <a:solidFill>
                    <a:schemeClr val="tx1"/>
                  </a:solidFill>
                </a:ln>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VISUAL CRYPTOGRAPHY FOR BIOMETRIC PRIVACY</a:t>
            </a:r>
          </a:p>
          <a:p>
            <a:pPr algn="ctr"/>
            <a:r>
              <a:rPr lang="en-US" sz="2300" b="1" u="sng" dirty="0">
                <a:ln/>
                <a:solidFill>
                  <a:srgbClr val="FF0000"/>
                </a:solidFill>
                <a:latin typeface="Times New Roman" panose="02020603050405020304" pitchFamily="18" charset="0"/>
                <a:cs typeface="Times New Roman" panose="02020603050405020304" pitchFamily="18" charset="0"/>
              </a:rPr>
              <a:t>Project Associates</a:t>
            </a:r>
            <a:r>
              <a:rPr lang="en-US" sz="2300" b="1" dirty="0">
                <a:ln/>
                <a:solidFill>
                  <a:srgbClr val="FF0000"/>
                </a:solidFill>
                <a:latin typeface="Times New Roman" panose="02020603050405020304" pitchFamily="18" charset="0"/>
                <a:cs typeface="Times New Roman" panose="02020603050405020304" pitchFamily="18" charset="0"/>
              </a:rPr>
              <a:t>:</a:t>
            </a:r>
          </a:p>
          <a:p>
            <a:pPr marR="27305" algn="ctr">
              <a:lnSpc>
                <a:spcPct val="120000"/>
              </a:lnSpc>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SUPRABHA                            4MT18EC089</a:t>
            </a:r>
            <a:endParaRPr lang="en-IN" sz="1800" dirty="0">
              <a:solidFill>
                <a:schemeClr val="tx1"/>
              </a:solidFill>
              <a:latin typeface="Times New Roman" panose="02020603050405020304" pitchFamily="18" charset="0"/>
              <a:ea typeface="Times New Roman" panose="02020603050405020304" pitchFamily="18" charset="0"/>
              <a:cs typeface="Tunga" panose="020B0502040204020203" pitchFamily="34" charset="0"/>
            </a:endParaRPr>
          </a:p>
          <a:p>
            <a:pPr marR="27305" algn="ctr">
              <a:lnSpc>
                <a:spcPct val="120000"/>
              </a:lnSpc>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SOORAJ SHETTY                 4MT18EC088</a:t>
            </a:r>
          </a:p>
          <a:p>
            <a:pPr marR="27305" algn="ctr">
              <a:lnSpc>
                <a:spcPct val="120000"/>
              </a:lnSpc>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SHRAVAN KUMAR</a:t>
            </a:r>
            <a:r>
              <a:rPr lang="en-US"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4MT18EC079</a:t>
            </a:r>
          </a:p>
          <a:p>
            <a:pPr marR="27305" algn="ctr">
              <a:lnSpc>
                <a:spcPct val="120000"/>
              </a:lnSpc>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 B SACHIN</a:t>
            </a:r>
            <a:r>
              <a:rPr lang="en-US"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4MT18EC045</a:t>
            </a:r>
          </a:p>
          <a:p>
            <a:pPr algn="ctr"/>
            <a:r>
              <a:rPr lang="en-IN" sz="2200" b="1" u="sng" dirty="0">
                <a:ln/>
                <a:latin typeface="Times New Roman" panose="02020603050405020304" pitchFamily="18" charset="0"/>
                <a:cs typeface="Times New Roman" panose="02020603050405020304" pitchFamily="18" charset="0"/>
              </a:rPr>
              <a:t>Under the Guidance:</a:t>
            </a:r>
          </a:p>
          <a:p>
            <a:pPr algn="ctr"/>
            <a:r>
              <a:rPr lang="en-IN" sz="2000" b="1" dirty="0">
                <a:ln/>
                <a:solidFill>
                  <a:srgbClr val="FF0000"/>
                </a:solidFill>
                <a:latin typeface="Times New Roman" panose="02020603050405020304" pitchFamily="18" charset="0"/>
                <a:cs typeface="Times New Roman" panose="02020603050405020304" pitchFamily="18" charset="0"/>
              </a:rPr>
              <a:t>Mr. Ganesh V N </a:t>
            </a:r>
          </a:p>
          <a:p>
            <a:pPr algn="ctr"/>
            <a:r>
              <a:rPr lang="en-IN" sz="2000" b="1" dirty="0">
                <a:ln/>
                <a:solidFill>
                  <a:srgbClr val="FF0000"/>
                </a:solidFill>
                <a:latin typeface="Times New Roman" panose="02020603050405020304" pitchFamily="18" charset="0"/>
                <a:cs typeface="Times New Roman" panose="02020603050405020304" pitchFamily="18" charset="0"/>
              </a:rPr>
              <a:t>Senior Assistant Professor</a:t>
            </a:r>
          </a:p>
          <a:p>
            <a:pPr algn="ctr"/>
            <a:r>
              <a:rPr lang="en-IN" sz="2000" b="1" dirty="0">
                <a:ln/>
                <a:latin typeface="Times New Roman" panose="02020603050405020304" pitchFamily="18" charset="0"/>
                <a:cs typeface="Times New Roman" panose="02020603050405020304" pitchFamily="18" charset="0"/>
              </a:rPr>
              <a:t>Department of Electronics &amp; Communication Engineering</a:t>
            </a:r>
            <a:endParaRPr lang="en-IN" sz="2000" b="1" dirty="0">
              <a:ln/>
              <a:solidFill>
                <a:schemeClr val="accent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51FF641-8CFD-43E4-A6E1-8825232649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152" y="304407"/>
            <a:ext cx="1121180" cy="1230930"/>
          </a:xfrm>
          <a:prstGeom prst="rect">
            <a:avLst/>
          </a:prstGeom>
        </p:spPr>
      </p:pic>
      <p:sp>
        <p:nvSpPr>
          <p:cNvPr id="6" name="TextBox 5">
            <a:extLst>
              <a:ext uri="{FF2B5EF4-FFF2-40B4-BE49-F238E27FC236}">
                <a16:creationId xmlns:a16="http://schemas.microsoft.com/office/drawing/2014/main" id="{92B9A28A-300E-4854-B11B-43DDE7CD20B6}"/>
              </a:ext>
            </a:extLst>
          </p:cNvPr>
          <p:cNvSpPr txBox="1"/>
          <p:nvPr/>
        </p:nvSpPr>
        <p:spPr>
          <a:xfrm>
            <a:off x="1311332" y="206753"/>
            <a:ext cx="9691059" cy="2215991"/>
          </a:xfrm>
          <a:prstGeom prst="rect">
            <a:avLst/>
          </a:prstGeom>
          <a:noFill/>
        </p:spPr>
        <p:txBody>
          <a:bodyPr wrap="square" rtlCol="0">
            <a:spAutoFit/>
          </a:bodyPr>
          <a:lstStyle/>
          <a:p>
            <a:pPr algn="ctr"/>
            <a:r>
              <a:rPr lang="en-IN" sz="2600" dirty="0">
                <a:latin typeface="Times New Roman" panose="02020603050405020304" pitchFamily="18" charset="0"/>
                <a:cs typeface="Times New Roman" panose="02020603050405020304" pitchFamily="18" charset="0"/>
              </a:rPr>
              <a:t>MANGALORE INSTITUTE OF TECHNOLOGY &amp; ENGINEERING</a:t>
            </a:r>
          </a:p>
          <a:p>
            <a:pPr algn="ctr"/>
            <a:r>
              <a:rPr lang="en-IN" sz="2000" dirty="0">
                <a:latin typeface="Times New Roman" pitchFamily="18" charset="0"/>
                <a:cs typeface="Times New Roman" pitchFamily="18" charset="0"/>
              </a:rPr>
              <a:t>(An ISO 9001:2015 Certified, Accredited by NAAC with A+ Grade)</a:t>
            </a:r>
          </a:p>
          <a:p>
            <a:pPr algn="ctr"/>
            <a:r>
              <a:rPr lang="en-IN" sz="2000" dirty="0">
                <a:latin typeface="Times New Roman" pitchFamily="18" charset="0"/>
                <a:cs typeface="Times New Roman" pitchFamily="18" charset="0"/>
              </a:rPr>
              <a:t>Badaga Mijar, Moodabidri</a:t>
            </a:r>
          </a:p>
          <a:p>
            <a:pPr algn="ctr"/>
            <a:r>
              <a:rPr lang="en-IN" sz="1600" b="1" dirty="0">
                <a:latin typeface="Times New Roman" panose="02020603050405020304" pitchFamily="18" charset="0"/>
                <a:cs typeface="Times New Roman" panose="02020603050405020304" pitchFamily="18" charset="0"/>
              </a:rPr>
              <a:t>DEPARTMENT OF ELECTRONICS &amp; COMMUNICATION ENGINEERING</a:t>
            </a:r>
          </a:p>
          <a:p>
            <a:pPr algn="ctr"/>
            <a:r>
              <a:rPr lang="en-IN" sz="1600" dirty="0">
                <a:latin typeface="Times New Roman" panose="02020603050405020304" pitchFamily="18" charset="0"/>
                <a:cs typeface="Times New Roman" panose="02020603050405020304" pitchFamily="18" charset="0"/>
              </a:rPr>
              <a:t>(Accredited by NBA)</a:t>
            </a:r>
          </a:p>
          <a:p>
            <a:pPr algn="ctr"/>
            <a:r>
              <a:rPr lang="en-IN" sz="2000" dirty="0">
                <a:latin typeface="Times New Roman" panose="02020603050405020304" pitchFamily="18" charset="0"/>
                <a:cs typeface="Times New Roman" panose="02020603050405020304" pitchFamily="18" charset="0"/>
              </a:rPr>
              <a:t>Phase -3 Presentation </a:t>
            </a:r>
          </a:p>
          <a:p>
            <a:pPr algn="ctr"/>
            <a:r>
              <a:rPr lang="en-IN" sz="2000" dirty="0">
                <a:latin typeface="Times New Roman" panose="02020603050405020304" pitchFamily="18" charset="0"/>
                <a:cs typeface="Times New Roman" panose="02020603050405020304" pitchFamily="18" charset="0"/>
              </a:rPr>
              <a:t>on</a:t>
            </a:r>
          </a:p>
        </p:txBody>
      </p:sp>
      <p:pic>
        <p:nvPicPr>
          <p:cNvPr id="8" name="Picture 7">
            <a:extLst>
              <a:ext uri="{FF2B5EF4-FFF2-40B4-BE49-F238E27FC236}">
                <a16:creationId xmlns:a16="http://schemas.microsoft.com/office/drawing/2014/main" id="{F6198511-D831-4910-98F1-9BF8F8A16F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80668" y="304407"/>
            <a:ext cx="1121180" cy="1230930"/>
          </a:xfrm>
          <a:prstGeom prst="rect">
            <a:avLst/>
          </a:prstGeom>
        </p:spPr>
      </p:pic>
    </p:spTree>
    <p:extLst>
      <p:ext uri="{BB962C8B-B14F-4D97-AF65-F5344CB8AC3E}">
        <p14:creationId xmlns:p14="http://schemas.microsoft.com/office/powerpoint/2010/main" val="9848530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DC5F-0DE3-46E2-B13F-7B0B1D3CB992}"/>
              </a:ext>
            </a:extLst>
          </p:cNvPr>
          <p:cNvSpPr>
            <a:spLocks noGrp="1"/>
          </p:cNvSpPr>
          <p:nvPr>
            <p:ph type="title"/>
          </p:nvPr>
        </p:nvSpPr>
        <p:spPr>
          <a:xfrm>
            <a:off x="996149" y="551557"/>
            <a:ext cx="4444014" cy="851116"/>
          </a:xfrm>
        </p:spPr>
        <p:txBody>
          <a:bodyPr>
            <a:normAutofit/>
          </a:bodyPr>
          <a:lstStyle/>
          <a:p>
            <a:r>
              <a:rPr lang="en-US" sz="3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3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1967F3-A9FF-40BA-839B-C7DC8A4D02AC}"/>
              </a:ext>
            </a:extLst>
          </p:cNvPr>
          <p:cNvSpPr>
            <a:spLocks noGrp="1"/>
          </p:cNvSpPr>
          <p:nvPr>
            <p:ph sz="quarter" idx="1"/>
          </p:nvPr>
        </p:nvSpPr>
        <p:spPr>
          <a:xfrm>
            <a:off x="667675" y="1784411"/>
            <a:ext cx="10856650" cy="4270159"/>
          </a:xfrm>
        </p:spPr>
        <p:txBody>
          <a:bodyPr>
            <a:normAutofit/>
          </a:bodyPr>
          <a:lstStyle/>
          <a:p>
            <a:pPr algn="just">
              <a:buFont typeface="Wingdings" panose="05000000000000000000" pitchFamily="2" charset="2"/>
              <a:buChar char="Ø"/>
            </a:pPr>
            <a:r>
              <a:rPr lang="en-IN" sz="2200" dirty="0">
                <a:effectLst/>
                <a:latin typeface="Times New Roman" panose="02020603050405020304" pitchFamily="18" charset="0"/>
                <a:ea typeface="Times New Roman" panose="02020603050405020304" pitchFamily="18" charset="0"/>
              </a:rPr>
              <a:t>In today’s fast developing era, security plays a very important role in the daily life. </a:t>
            </a:r>
          </a:p>
          <a:p>
            <a:pPr algn="just">
              <a:buFont typeface="Wingdings" panose="05000000000000000000" pitchFamily="2" charset="2"/>
              <a:buChar char="Ø"/>
            </a:pPr>
            <a:r>
              <a:rPr lang="en-IN" sz="2200" dirty="0">
                <a:effectLst/>
                <a:latin typeface="Times New Roman" panose="02020603050405020304" pitchFamily="18" charset="0"/>
                <a:ea typeface="Times New Roman" panose="02020603050405020304" pitchFamily="18" charset="0"/>
              </a:rPr>
              <a:t>Today, more and more digital documents are transmitted and exchanged on internet. Security has become the important features in communication and other text information, this is because of the presence of hackers who wait for a chance to gain an access to private data.</a:t>
            </a:r>
          </a:p>
          <a:p>
            <a:pPr algn="just">
              <a:buFont typeface="Wingdings" panose="05000000000000000000" pitchFamily="2" charset="2"/>
              <a:buChar char="Ø"/>
            </a:pPr>
            <a:r>
              <a:rPr lang="en-IN" sz="2200" dirty="0">
                <a:effectLst/>
                <a:latin typeface="Times New Roman" panose="02020603050405020304" pitchFamily="18" charset="0"/>
                <a:ea typeface="Times New Roman" panose="02020603050405020304" pitchFamily="18" charset="0"/>
              </a:rPr>
              <a:t> A biometric authentication system operates by acquiring raw biometric data from a subject, extracting a feature set from the data and comparing the feature set against the templates stored in a database in order to identify a person or to verify a claimed identity. </a:t>
            </a:r>
          </a:p>
          <a:p>
            <a:pPr algn="just">
              <a:buFont typeface="Wingdings" panose="05000000000000000000" pitchFamily="2" charset="2"/>
              <a:buChar char="Ø"/>
            </a:pPr>
            <a:r>
              <a:rPr lang="en-IN" sz="2200" dirty="0">
                <a:effectLst/>
                <a:latin typeface="Times New Roman" panose="02020603050405020304" pitchFamily="18" charset="0"/>
                <a:ea typeface="Times New Roman" panose="02020603050405020304" pitchFamily="18" charset="0"/>
              </a:rPr>
              <a:t>Many biometric techniques are available such as fingerprint, face, iris, retina, palm print, hand vein, facial thermogram, keystroke, voice, hand geometry and signature etc. </a:t>
            </a:r>
          </a:p>
          <a:p>
            <a:pPr algn="just">
              <a:buFont typeface="Wingdings" panose="05000000000000000000" pitchFamily="2" charset="2"/>
              <a:buChar char="Ø"/>
            </a:pPr>
            <a:r>
              <a:rPr lang="en-IN" sz="2200" dirty="0">
                <a:effectLst/>
                <a:latin typeface="Times New Roman" panose="02020603050405020304" pitchFamily="18" charset="0"/>
                <a:ea typeface="Times New Roman" panose="02020603050405020304" pitchFamily="18" charset="0"/>
              </a:rPr>
              <a:t>The template data in the database is generated during enrolment and is often stored along with the original raw data. </a:t>
            </a:r>
            <a:endParaRPr lang="en-IN" sz="2200" dirty="0">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DEF01207-188D-4E76-9497-BF2DABB94D25}"/>
              </a:ext>
            </a:extLst>
          </p:cNvPr>
          <p:cNvSpPr>
            <a:spLocks noGrp="1"/>
          </p:cNvSpPr>
          <p:nvPr>
            <p:ph type="sldNum" sz="quarter" idx="15"/>
          </p:nvPr>
        </p:nvSpPr>
        <p:spPr>
          <a:xfrm>
            <a:off x="10838688" y="5734050"/>
            <a:ext cx="8128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63E732-D0B1-4EEA-9BAA-50F7C378A57E}" type="slidenum">
              <a:rPr lang="en-IN" smtClean="0"/>
              <a:pPr/>
              <a:t>2</a:t>
            </a:fld>
            <a:endParaRPr lang="en-IN"/>
          </a:p>
        </p:txBody>
      </p:sp>
    </p:spTree>
    <p:extLst>
      <p:ext uri="{BB962C8B-B14F-4D97-AF65-F5344CB8AC3E}">
        <p14:creationId xmlns:p14="http://schemas.microsoft.com/office/powerpoint/2010/main" val="965716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4702-6170-4CD8-A2E5-81443C3E0921}"/>
              </a:ext>
            </a:extLst>
          </p:cNvPr>
          <p:cNvSpPr>
            <a:spLocks noGrp="1"/>
          </p:cNvSpPr>
          <p:nvPr>
            <p:ph type="title"/>
          </p:nvPr>
        </p:nvSpPr>
        <p:spPr>
          <a:xfrm>
            <a:off x="891466" y="737987"/>
            <a:ext cx="6334957" cy="762339"/>
          </a:xfrm>
        </p:spPr>
        <p:txBody>
          <a:bodyPr>
            <a:normAutofit/>
          </a:bodyPr>
          <a:lstStyle/>
          <a:p>
            <a:r>
              <a:rPr lang="en-IN" sz="35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PROBLEM STATEMENT</a:t>
            </a:r>
            <a:endParaRPr lang="en-IN" sz="3500" dirty="0"/>
          </a:p>
        </p:txBody>
      </p:sp>
      <p:sp>
        <p:nvSpPr>
          <p:cNvPr id="3" name="Content Placeholder 2">
            <a:extLst>
              <a:ext uri="{FF2B5EF4-FFF2-40B4-BE49-F238E27FC236}">
                <a16:creationId xmlns:a16="http://schemas.microsoft.com/office/drawing/2014/main" id="{4A4BBB9D-7D3C-4BF5-A941-33EF6AE44B09}"/>
              </a:ext>
            </a:extLst>
          </p:cNvPr>
          <p:cNvSpPr>
            <a:spLocks noGrp="1"/>
          </p:cNvSpPr>
          <p:nvPr>
            <p:ph sz="quarter" idx="1"/>
          </p:nvPr>
        </p:nvSpPr>
        <p:spPr>
          <a:xfrm>
            <a:off x="645110" y="2267736"/>
            <a:ext cx="10901780" cy="3852277"/>
          </a:xfrm>
        </p:spPr>
        <p:txBody>
          <a:bodyPr>
            <a:normAutofit/>
          </a:bodyPr>
          <a:lstStyle/>
          <a:p>
            <a:pPr algn="just">
              <a:lnSpc>
                <a:spcPct val="100000"/>
              </a:lnSpc>
            </a:pPr>
            <a:r>
              <a:rPr lang="en-IN" sz="2250" dirty="0">
                <a:effectLst/>
                <a:latin typeface="Times New Roman" panose="02020603050405020304" pitchFamily="18" charset="0"/>
                <a:ea typeface="Times New Roman" panose="02020603050405020304" pitchFamily="18" charset="0"/>
                <a:cs typeface="Times New Roman" panose="02020603050405020304" pitchFamily="18" charset="0"/>
              </a:rPr>
              <a:t>When we transmit data over the network, then any unauthenticated person can read our data. So, in order to provide the security to data generally the sender will encrypt the data and then send it to the intended person and the receiver will decrypt that encrypted data and uses it. </a:t>
            </a:r>
          </a:p>
          <a:p>
            <a:pPr algn="just">
              <a:lnSpc>
                <a:spcPct val="100000"/>
              </a:lnSpc>
            </a:pPr>
            <a:r>
              <a:rPr lang="en-IN" sz="2250" dirty="0">
                <a:effectLst/>
                <a:latin typeface="Times New Roman" panose="02020603050405020304" pitchFamily="18" charset="0"/>
                <a:ea typeface="Times New Roman" panose="02020603050405020304" pitchFamily="18" charset="0"/>
                <a:cs typeface="Times New Roman" panose="02020603050405020304" pitchFamily="18" charset="0"/>
              </a:rPr>
              <a:t>Visual Cryptography comes with the guarantee of the security by means of defining perfect secrecy. </a:t>
            </a:r>
            <a:r>
              <a:rPr lang="en-IN" sz="22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Mainly, </a:t>
            </a:r>
            <a:r>
              <a:rPr lang="en-IN" sz="2250" dirty="0">
                <a:effectLst/>
                <a:latin typeface="Times New Roman" panose="02020603050405020304" pitchFamily="18" charset="0"/>
                <a:ea typeface="Calibri" panose="020F0502020204030204" pitchFamily="34" charset="0"/>
                <a:cs typeface="Times New Roman" panose="02020603050405020304" pitchFamily="18" charset="0"/>
              </a:rPr>
              <a:t>retrieval of original information without losing the secret contents against the action of hackers in the network is a very challenging problem in today’s world. </a:t>
            </a:r>
            <a:endParaRPr lang="en-IN" sz="225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64C8A5-1D83-4358-BDB5-9119C3FA1B7D}"/>
              </a:ext>
            </a:extLst>
          </p:cNvPr>
          <p:cNvSpPr>
            <a:spLocks noGrp="1"/>
          </p:cNvSpPr>
          <p:nvPr>
            <p:ph type="sldNum" sz="quarter" idx="15"/>
          </p:nvPr>
        </p:nvSpPr>
        <p:spPr>
          <a:xfrm>
            <a:off x="10838688" y="5734050"/>
            <a:ext cx="8128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63E732-D0B1-4EEA-9BAA-50F7C378A57E}" type="slidenum">
              <a:rPr lang="en-IN" smtClean="0"/>
              <a:pPr/>
              <a:t>3</a:t>
            </a:fld>
            <a:endParaRPr lang="en-IN"/>
          </a:p>
        </p:txBody>
      </p:sp>
    </p:spTree>
    <p:extLst>
      <p:ext uri="{BB962C8B-B14F-4D97-AF65-F5344CB8AC3E}">
        <p14:creationId xmlns:p14="http://schemas.microsoft.com/office/powerpoint/2010/main" val="2600081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D41F-50B4-46B2-A89F-705984D7438A}"/>
              </a:ext>
            </a:extLst>
          </p:cNvPr>
          <p:cNvSpPr>
            <a:spLocks noGrp="1"/>
          </p:cNvSpPr>
          <p:nvPr>
            <p:ph type="title"/>
          </p:nvPr>
        </p:nvSpPr>
        <p:spPr>
          <a:xfrm>
            <a:off x="838200" y="365126"/>
            <a:ext cx="10515600" cy="780094"/>
          </a:xfrm>
        </p:spPr>
        <p:txBody>
          <a:bodyPr>
            <a:normAutofit/>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p>
        </p:txBody>
      </p:sp>
      <p:sp>
        <p:nvSpPr>
          <p:cNvPr id="7" name="TextBox 6">
            <a:extLst>
              <a:ext uri="{FF2B5EF4-FFF2-40B4-BE49-F238E27FC236}">
                <a16:creationId xmlns:a16="http://schemas.microsoft.com/office/drawing/2014/main" id="{7DB05EA3-A30E-44DC-B835-B3F66E588552}"/>
              </a:ext>
            </a:extLst>
          </p:cNvPr>
          <p:cNvSpPr txBox="1"/>
          <p:nvPr/>
        </p:nvSpPr>
        <p:spPr>
          <a:xfrm>
            <a:off x="1910918" y="5125944"/>
            <a:ext cx="2048522"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Encryption Method</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A2E27A8-2CE9-4723-B75A-3BBAB78DFD20}"/>
              </a:ext>
            </a:extLst>
          </p:cNvPr>
          <p:cNvSpPr txBox="1"/>
          <p:nvPr/>
        </p:nvSpPr>
        <p:spPr>
          <a:xfrm>
            <a:off x="8058919" y="2295448"/>
            <a:ext cx="2048522"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Decryption Method</a:t>
            </a:r>
            <a:endParaRPr lang="en-IN"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637A9E7A-E1D0-47D4-8016-633BDF3C652B}"/>
              </a:ext>
            </a:extLst>
          </p:cNvPr>
          <p:cNvPicPr>
            <a:picLocks noChangeAspect="1"/>
          </p:cNvPicPr>
          <p:nvPr/>
        </p:nvPicPr>
        <p:blipFill rotWithShape="1">
          <a:blip r:embed="rId2"/>
          <a:srcRect l="21848" t="25244" r="25000" b="12832"/>
          <a:stretch/>
        </p:blipFill>
        <p:spPr>
          <a:xfrm>
            <a:off x="6598116" y="3073071"/>
            <a:ext cx="5220990" cy="34198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a:extLst>
              <a:ext uri="{FF2B5EF4-FFF2-40B4-BE49-F238E27FC236}">
                <a16:creationId xmlns:a16="http://schemas.microsoft.com/office/drawing/2014/main" id="{38987A80-CC73-4B96-B48B-A8654C144B06}"/>
              </a:ext>
            </a:extLst>
          </p:cNvPr>
          <p:cNvPicPr>
            <a:picLocks noChangeAspect="1"/>
          </p:cNvPicPr>
          <p:nvPr/>
        </p:nvPicPr>
        <p:blipFill rotWithShape="1">
          <a:blip r:embed="rId3"/>
          <a:srcRect l="17098" t="38851" r="21739" b="8192"/>
          <a:stretch/>
        </p:blipFill>
        <p:spPr>
          <a:xfrm>
            <a:off x="372894" y="1503760"/>
            <a:ext cx="5723106" cy="34198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49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3CAE2-6120-4EB3-9A89-1E83B5096530}"/>
              </a:ext>
            </a:extLst>
          </p:cNvPr>
          <p:cNvSpPr>
            <a:spLocks noGrp="1"/>
          </p:cNvSpPr>
          <p:nvPr>
            <p:ph idx="1"/>
          </p:nvPr>
        </p:nvSpPr>
        <p:spPr>
          <a:xfrm>
            <a:off x="838200" y="1269508"/>
            <a:ext cx="10515600" cy="4572000"/>
          </a:xfrm>
        </p:spPr>
        <p:txBody>
          <a:bodyPr numCol="2">
            <a:normAutofit/>
          </a:bodyPr>
          <a:lstStyle/>
          <a:p>
            <a:pPr algn="just">
              <a:lnSpc>
                <a:spcPct val="150000"/>
              </a:lnSpc>
              <a:buFont typeface="Wingdings" panose="05000000000000000000" pitchFamily="2" charset="2"/>
              <a:buChar char="ü"/>
            </a:pPr>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Operating System - Windows</a:t>
            </a:r>
          </a:p>
          <a:p>
            <a:pPr marL="0" indent="0" algn="just">
              <a:lnSpc>
                <a:spcPct val="150000"/>
              </a:lnSpc>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Front End – HTML,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JAVA</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Back End – Servlet, JSP</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Scripts - JavaScript</a:t>
            </a:r>
          </a:p>
          <a:p>
            <a:pPr marL="0" indent="0" algn="just">
              <a:lnSpc>
                <a:spcPct val="150000"/>
              </a:lnSpc>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Database – MySQL</a:t>
            </a:r>
          </a:p>
          <a:p>
            <a:pPr algn="just">
              <a:lnSpc>
                <a:spcPct val="150000"/>
              </a:lnSpc>
              <a:buFont typeface="Wingdings" panose="05000000000000000000" pitchFamily="2" charset="2"/>
              <a:buChar char="ü"/>
            </a:pPr>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50000"/>
              </a:lnSpc>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Personal computers with required Configuration.</a:t>
            </a:r>
          </a:p>
          <a:p>
            <a:pPr>
              <a:lnSpc>
                <a:spcPct val="150000"/>
              </a:lnSpc>
              <a:buFont typeface="Wingdings" panose="05000000000000000000" pitchFamily="2" charset="2"/>
              <a:buChar char="ü"/>
            </a:pPr>
            <a:r>
              <a:rPr lang="en-IN" sz="1800" b="1" u="sng" dirty="0">
                <a:latin typeface="Times New Roman" panose="02020603050405020304" pitchFamily="18" charset="0"/>
                <a:cs typeface="Times New Roman" panose="02020603050405020304" pitchFamily="18" charset="0"/>
              </a:rPr>
              <a:t>Software's:</a:t>
            </a:r>
          </a:p>
          <a:p>
            <a:pPr marL="514350" indent="-514350">
              <a:lnSpc>
                <a:spcPct val="150000"/>
              </a:lnSpc>
              <a:buFont typeface="+mj-lt"/>
              <a:buAutoNum type="arabicParenR"/>
            </a:pPr>
            <a:r>
              <a:rPr lang="en-IN" sz="1800" dirty="0">
                <a:latin typeface="Times New Roman" panose="02020603050405020304" pitchFamily="18" charset="0"/>
                <a:cs typeface="Times New Roman" panose="02020603050405020304" pitchFamily="18" charset="0"/>
              </a:rPr>
              <a:t>Apache Tomcat Server</a:t>
            </a:r>
          </a:p>
          <a:p>
            <a:pPr marL="514350" indent="-514350">
              <a:lnSpc>
                <a:spcPct val="150000"/>
              </a:lnSpc>
              <a:buFont typeface="+mj-lt"/>
              <a:buAutoNum type="arabicParenR"/>
            </a:pPr>
            <a:r>
              <a:rPr lang="en-IN" sz="1800" dirty="0">
                <a:latin typeface="Times New Roman" panose="02020603050405020304" pitchFamily="18" charset="0"/>
                <a:cs typeface="Times New Roman" panose="02020603050405020304" pitchFamily="18" charset="0"/>
              </a:rPr>
              <a:t>Eclipse IDE</a:t>
            </a:r>
          </a:p>
          <a:p>
            <a:pPr marL="514350" indent="-514350">
              <a:lnSpc>
                <a:spcPct val="150000"/>
              </a:lnSpc>
              <a:buFont typeface="+mj-lt"/>
              <a:buAutoNum type="arabicParenR"/>
            </a:pPr>
            <a:r>
              <a:rPr lang="en-IN" sz="1800" dirty="0">
                <a:latin typeface="Times New Roman" panose="02020603050405020304" pitchFamily="18" charset="0"/>
                <a:cs typeface="Times New Roman" panose="02020603050405020304" pitchFamily="18" charset="0"/>
              </a:rPr>
              <a:t>MySQL </a:t>
            </a:r>
          </a:p>
        </p:txBody>
      </p:sp>
    </p:spTree>
    <p:extLst>
      <p:ext uri="{BB962C8B-B14F-4D97-AF65-F5344CB8AC3E}">
        <p14:creationId xmlns:p14="http://schemas.microsoft.com/office/powerpoint/2010/main" val="317466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E80C-B2BC-4563-842E-34D6BB7A2D73}"/>
              </a:ext>
            </a:extLst>
          </p:cNvPr>
          <p:cNvSpPr>
            <a:spLocks noGrp="1"/>
          </p:cNvSpPr>
          <p:nvPr>
            <p:ph type="title"/>
          </p:nvPr>
        </p:nvSpPr>
        <p:spPr>
          <a:xfrm>
            <a:off x="838200" y="365125"/>
            <a:ext cx="5766786" cy="824483"/>
          </a:xfrm>
        </p:spPr>
        <p:txBody>
          <a:bodyPr>
            <a:normAutofit/>
          </a:bodyPr>
          <a:lstStyle/>
          <a:p>
            <a:r>
              <a:rPr lang="en-US" sz="4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 PROGRESS</a:t>
            </a:r>
            <a:endParaRPr lang="en-IN" sz="4200" dirty="0"/>
          </a:p>
        </p:txBody>
      </p:sp>
      <p:sp>
        <p:nvSpPr>
          <p:cNvPr id="3" name="Content Placeholder 2">
            <a:extLst>
              <a:ext uri="{FF2B5EF4-FFF2-40B4-BE49-F238E27FC236}">
                <a16:creationId xmlns:a16="http://schemas.microsoft.com/office/drawing/2014/main" id="{D76CEEAB-CF51-4603-8BA9-0A2F72905D87}"/>
              </a:ext>
            </a:extLst>
          </p:cNvPr>
          <p:cNvSpPr>
            <a:spLocks noGrp="1"/>
          </p:cNvSpPr>
          <p:nvPr>
            <p:ph idx="1"/>
          </p:nvPr>
        </p:nvSpPr>
        <p:spPr>
          <a:xfrm>
            <a:off x="838200" y="1189608"/>
            <a:ext cx="10515600" cy="5303267"/>
          </a:xfrm>
        </p:spPr>
        <p:txBody>
          <a:bodyPr>
            <a:normAutofit lnSpcReduction="10000"/>
          </a:bodyPr>
          <a:lstStyle/>
          <a:p>
            <a:pPr algn="just">
              <a:lnSpc>
                <a:spcPct val="15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Literature survey is completed, inputs are taken from the journals.</a:t>
            </a:r>
          </a:p>
          <a:p>
            <a:pPr algn="just">
              <a:lnSpc>
                <a:spcPct val="15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Finalized the programming language.</a:t>
            </a:r>
          </a:p>
          <a:p>
            <a:pPr algn="just">
              <a:lnSpc>
                <a:spcPct val="15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Installed the required software’s.</a:t>
            </a:r>
          </a:p>
          <a:p>
            <a:pPr algn="just">
              <a:lnSpc>
                <a:spcPct val="15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Completed Login Page  </a:t>
            </a:r>
          </a:p>
          <a:p>
            <a:pPr algn="just">
              <a:lnSpc>
                <a:spcPct val="15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Encryption process completed.</a:t>
            </a:r>
          </a:p>
          <a:p>
            <a:pPr algn="just">
              <a:lnSpc>
                <a:spcPct val="15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Decryption process completed.</a:t>
            </a:r>
          </a:p>
          <a:p>
            <a:pPr algn="just">
              <a:lnSpc>
                <a:spcPct val="15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Completed the Journal paper.</a:t>
            </a:r>
          </a:p>
          <a:p>
            <a:pPr algn="just">
              <a:lnSpc>
                <a:spcPct val="15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Completed the face matching.</a:t>
            </a:r>
          </a:p>
          <a:p>
            <a:pPr algn="just">
              <a:lnSpc>
                <a:spcPct val="150000"/>
              </a:lnSpc>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42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63E7-FD62-4A59-9BA2-C4C60575A177}"/>
              </a:ext>
            </a:extLst>
          </p:cNvPr>
          <p:cNvSpPr>
            <a:spLocks noGrp="1"/>
          </p:cNvSpPr>
          <p:nvPr>
            <p:ph type="title"/>
          </p:nvPr>
        </p:nvSpPr>
        <p:spPr>
          <a:xfrm>
            <a:off x="562992" y="125428"/>
            <a:ext cx="4470647" cy="762339"/>
          </a:xfrm>
        </p:spPr>
        <p:txBody>
          <a:bodyPr>
            <a:norm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sz="4000" dirty="0"/>
          </a:p>
        </p:txBody>
      </p:sp>
      <p:sp>
        <p:nvSpPr>
          <p:cNvPr id="3" name="Content Placeholder 2">
            <a:extLst>
              <a:ext uri="{FF2B5EF4-FFF2-40B4-BE49-F238E27FC236}">
                <a16:creationId xmlns:a16="http://schemas.microsoft.com/office/drawing/2014/main" id="{00AD9422-3159-405A-B642-70A54196CCB4}"/>
              </a:ext>
            </a:extLst>
          </p:cNvPr>
          <p:cNvSpPr>
            <a:spLocks noGrp="1"/>
          </p:cNvSpPr>
          <p:nvPr>
            <p:ph idx="1"/>
          </p:nvPr>
        </p:nvSpPr>
        <p:spPr>
          <a:xfrm>
            <a:off x="346229" y="887768"/>
            <a:ext cx="11478827" cy="5844804"/>
          </a:xfrm>
        </p:spPr>
        <p:txBody>
          <a:bodyPr>
            <a:noAutofit/>
          </a:bodyPr>
          <a:lstStyle/>
          <a:p>
            <a:pPr marL="0" indent="0" algn="just">
              <a:lnSpc>
                <a:spcPct val="150000"/>
              </a:lnSpc>
              <a:buNone/>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Arun Ross, Asem Othman, “Visual Cryptography for Biometric Privacy”, IEEE Transactions On Information Forensics And Security, VOL.6 No.1, MARCH 2011.</a:t>
            </a:r>
          </a:p>
          <a:p>
            <a:pPr marL="0" indent="0" algn="just">
              <a:lnSpc>
                <a:spcPct val="150000"/>
              </a:lnSpc>
              <a:spcAft>
                <a:spcPts val="800"/>
              </a:spcAft>
              <a:buNone/>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Naor, M. and Shamir, A. (1995) “Visual Cryptography” EUROCRYPT 1994. Lecture Notes in Computer Science, Vol. 950. Springer, Berlin, Heidelberg.</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IN" sz="1300" dirty="0">
                <a:effectLst/>
                <a:latin typeface="Times New Roman" panose="02020603050405020304" pitchFamily="18" charset="0"/>
                <a:ea typeface="SimSun" panose="02010600030101010101" pitchFamily="2" charset="-122"/>
                <a:cs typeface="Times New Roman" panose="02020603050405020304" pitchFamily="18" charset="0"/>
              </a:rPr>
              <a:t>Shefali Arora &amp; M.P.S Bhatia, “Challenges and opportunities in biometric security: A survey”, Information Security Journal: A Global Perspective (2021), DOI: 10.1080/19393555.2021.1873464.</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300" dirty="0">
                <a:effectLst/>
                <a:latin typeface="Times New Roman" panose="02020603050405020304" pitchFamily="18" charset="0"/>
                <a:ea typeface="SimSun" panose="02010600030101010101" pitchFamily="2" charset="-122"/>
                <a:cs typeface="Times New Roman" panose="02020603050405020304" pitchFamily="18" charset="0"/>
              </a:rPr>
              <a:t>[4] </a:t>
            </a:r>
            <a:r>
              <a:rPr lang="en-IN" sz="13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Jeng-Shyang</a:t>
            </a:r>
            <a:r>
              <a:rPr lang="en-IN" sz="13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Pan, Tao Liu, Hong-Mei Yang, Bin Yan, Shu-</a:t>
            </a:r>
            <a:r>
              <a:rPr lang="en-IN" sz="13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Chuan</a:t>
            </a:r>
            <a:r>
              <a:rPr lang="en-IN" sz="13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Chu, </a:t>
            </a:r>
            <a:r>
              <a:rPr lang="en-IN" sz="13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Tongtong</a:t>
            </a:r>
            <a:r>
              <a:rPr lang="en-IN" sz="13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Zhu, “Visual cryptography scheme for secret colour images with colour QR codes”, Elsevier November 2021.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3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[5] </a:t>
            </a:r>
            <a:r>
              <a:rPr lang="en-IN" sz="1300" dirty="0">
                <a:effectLst/>
                <a:latin typeface="Times New Roman" panose="02020603050405020304" pitchFamily="18" charset="0"/>
                <a:ea typeface="SimSun" panose="02010600030101010101" pitchFamily="2" charset="-122"/>
                <a:cs typeface="Times New Roman" panose="02020603050405020304" pitchFamily="18" charset="0"/>
              </a:rPr>
              <a:t>Jyoti Tripathi, Anu Saini, Kishan, Nikhil, Shazad, “Enhanced Visual Cryptography: An Augmented Model for Image Security”, (ICCIDS 2019), Published by Elsevier B.V.</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300" dirty="0">
                <a:effectLst/>
                <a:latin typeface="Times New Roman" panose="02020603050405020304" pitchFamily="18" charset="0"/>
                <a:ea typeface="SimSun" panose="02010600030101010101" pitchFamily="2" charset="-122"/>
                <a:cs typeface="Times New Roman" panose="02020603050405020304" pitchFamily="18" charset="0"/>
              </a:rPr>
              <a:t>[6] </a:t>
            </a:r>
            <a:r>
              <a:rPr lang="en-IN" sz="1300" dirty="0">
                <a:solidFill>
                  <a:srgbClr val="231F20"/>
                </a:solidFill>
                <a:effectLst/>
                <a:latin typeface="Times New Roman" panose="02020603050405020304" pitchFamily="18" charset="0"/>
                <a:ea typeface="SimSun" panose="02010600030101010101" pitchFamily="2" charset="-122"/>
                <a:cs typeface="Times New Roman" panose="02020603050405020304" pitchFamily="18" charset="0"/>
              </a:rPr>
              <a:t>M. Karolin and T. Meyyappan, “Secret Multiple Share Creation with Color Images using Visual Cryptography”, </a:t>
            </a:r>
            <a:r>
              <a:rPr lang="en-IN" sz="1300" dirty="0">
                <a:effectLst/>
                <a:latin typeface="Times New Roman" panose="02020603050405020304" pitchFamily="18" charset="0"/>
                <a:ea typeface="SimSun" panose="02010600030101010101" pitchFamily="2" charset="-122"/>
                <a:cs typeface="Times New Roman" panose="02020603050405020304" pitchFamily="18" charset="0"/>
              </a:rPr>
              <a:t>International Conference on Communication and Signal Processing, April 4-6, 2019, India, IEEE</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300" dirty="0">
                <a:effectLst/>
                <a:latin typeface="Times New Roman" panose="02020603050405020304" pitchFamily="18" charset="0"/>
                <a:ea typeface="SimSun" panose="02010600030101010101" pitchFamily="2" charset="-122"/>
                <a:cs typeface="Times New Roman" panose="02020603050405020304" pitchFamily="18" charset="0"/>
              </a:rPr>
              <a:t>[7] </a:t>
            </a:r>
            <a:r>
              <a:rPr lang="en-IN" sz="13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 Punithavathi &amp; S. Geetha (2017), “Visual cryptography: A brief</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3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survey”, Information Security Journal: A Global Perspective, 26:6, 305-317, DOI: 10.1080/19393555.2017.1386249 (Taylor &amp; Francis).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3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[8] </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Apurva A. </a:t>
            </a:r>
            <a:r>
              <a:rPr lang="en-IN" sz="1300" dirty="0" err="1">
                <a:effectLst/>
                <a:latin typeface="Times New Roman" panose="02020603050405020304" pitchFamily="18" charset="0"/>
                <a:ea typeface="Times New Roman" panose="02020603050405020304" pitchFamily="18" charset="0"/>
                <a:cs typeface="Times New Roman" panose="02020603050405020304" pitchFamily="18" charset="0"/>
              </a:rPr>
              <a:t>Mohod</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 Prof. Komal B. </a:t>
            </a:r>
            <a:r>
              <a:rPr lang="en-IN" sz="1300" dirty="0" err="1">
                <a:effectLst/>
                <a:latin typeface="Times New Roman" panose="02020603050405020304" pitchFamily="18" charset="0"/>
                <a:ea typeface="Times New Roman" panose="02020603050405020304" pitchFamily="18" charset="0"/>
                <a:cs typeface="Times New Roman" panose="02020603050405020304" pitchFamily="18" charset="0"/>
              </a:rPr>
              <a:t>Bijwe</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 An Image Database Security Using Multilayer Multi Share Visual Cryptography: A Review,</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ISSN 2319 -4847, </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Volume 3, Issue 10, October 2014</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349314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0F418-AB95-4754-9F6E-AC911CCDFCF1}"/>
              </a:ext>
            </a:extLst>
          </p:cNvPr>
          <p:cNvSpPr>
            <a:spLocks noGrp="1"/>
          </p:cNvSpPr>
          <p:nvPr>
            <p:ph idx="1"/>
          </p:nvPr>
        </p:nvSpPr>
        <p:spPr>
          <a:xfrm>
            <a:off x="355107" y="535826"/>
            <a:ext cx="10963183" cy="6069159"/>
          </a:xfrm>
        </p:spPr>
        <p:txBody>
          <a:bodyPr>
            <a:normAutofit fontScale="25000" lnSpcReduction="20000"/>
          </a:bodyPr>
          <a:lstStyle/>
          <a:p>
            <a:pPr marL="0" indent="0" algn="just">
              <a:lnSpc>
                <a:spcPct val="170000"/>
              </a:lnSpc>
              <a:buNone/>
            </a:pPr>
            <a:r>
              <a:rPr lang="en-IN" sz="5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[9] </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Atul Sureshpant Akotkar, Chaitali Choudhary, “Secure of Face Authentication using Visual Cryptography”, International Journal of Innovative Science and Modern Engineering (IJISME) ISSN: 2319-6386, Volume-2, Issue-5, April 2014.</a:t>
            </a:r>
          </a:p>
          <a:p>
            <a:pPr marL="0" indent="0" algn="just">
              <a:lnSpc>
                <a:spcPct val="170000"/>
              </a:lnSpc>
              <a:buNone/>
            </a:pP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Shubhangi</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Rajanwar1, Shirish Kumbar2,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Akshay</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Jadhav, “Visual Cryptography for Biometric Privacy”, International Journal of Science and Research (IJSR), ISSN: 2319-7064, Volume 3 Issue 12, December 2014.</a:t>
            </a:r>
          </a:p>
          <a:p>
            <a:pPr marL="0" indent="0" algn="just">
              <a:lnSpc>
                <a:spcPct val="170000"/>
              </a:lnSpc>
              <a:spcAft>
                <a:spcPts val="800"/>
              </a:spcAft>
              <a:buNone/>
            </a:pP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 N. Askari, H.M.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Heys</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C.R. Moloney, “An Extended Visual Cryptography Scheme Without Pixel Expansion For Halftone Images”.</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buNone/>
            </a:pP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Bhagyashri</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Kandalkar</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Gopal D.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Dalavi</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“Development of Visual Cryptography Technique for Authentication using Facial Images”, International Journal of Science and Research (IJSR), ISSN: 2319-7064, Volume 4 Issue 12, December 2016.</a:t>
            </a:r>
          </a:p>
          <a:p>
            <a:pPr marL="0" indent="0" algn="just">
              <a:lnSpc>
                <a:spcPct val="170000"/>
              </a:lnSpc>
              <a:buNone/>
            </a:pP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 Dr. D.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Devakumari</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MCA., M.Phil., PhD.1, K. Geetha, “A Survey of Visual Cryptographic Method for Secure Data Transmission”, ISO 3297:2007 Certified Vol. 6, Issue 6, June 2017.</a:t>
            </a:r>
          </a:p>
          <a:p>
            <a:pPr marL="0" indent="0" algn="just">
              <a:lnSpc>
                <a:spcPct val="170000"/>
              </a:lnSpc>
              <a:buNone/>
            </a:pP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 Tiwari, </a:t>
            </a:r>
            <a:r>
              <a:rPr lang="en-US"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Meher</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Gayatri Devi; </a:t>
            </a:r>
            <a:r>
              <a:rPr lang="en-US"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Kakelli</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Anil Kumar. “Secure Online Voting System using Visual Cryptography”, </a:t>
            </a:r>
            <a:r>
              <a:rPr lang="en-US"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Walailak</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Journal of Science &amp;</a:t>
            </a:r>
            <a:r>
              <a:rPr lang="en-US"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Tachnology</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Vol 18, Issue 15, January 2021.</a:t>
            </a:r>
            <a:endPar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buNone/>
            </a:pP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 </a:t>
            </a:r>
            <a:r>
              <a:rPr lang="en-US" sz="5600" dirty="0">
                <a:solidFill>
                  <a:srgbClr val="000000"/>
                </a:solidFill>
                <a:effectLst/>
                <a:latin typeface="Times New Roman" panose="02020603050405020304" pitchFamily="18" charset="0"/>
                <a:ea typeface="TimesNewRomanPS-BoldMT"/>
                <a:cs typeface="Times New Roman" panose="02020603050405020304" pitchFamily="18" charset="0"/>
              </a:rPr>
              <a:t>Mr. Ravi Kumar, Ms. Namrata Singh, “A survey based on Enhanced the Security of Image using the combined techniques of steganography and cryptography”, </a:t>
            </a:r>
            <a:r>
              <a:rPr lang="en-US" sz="5600" dirty="0">
                <a:solidFill>
                  <a:srgbClr val="000000"/>
                </a:solidFill>
                <a:effectLst/>
                <a:latin typeface="Times New Roman" panose="02020603050405020304" pitchFamily="18" charset="0"/>
                <a:ea typeface="TimesNewRomanPSMT"/>
                <a:cs typeface="Times New Roman" panose="02020603050405020304" pitchFamily="18" charset="0"/>
              </a:rPr>
              <a:t>International Conference on Innovative Computing and Communication (ICICC 2020).</a:t>
            </a:r>
            <a:endPar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buNone/>
            </a:pPr>
            <a:r>
              <a:rPr lang="en-IN" sz="5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[16]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Santhi</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 K.S. Ravichandran , A.P. Arun and L.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Chakkrapani</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Novel Cryptographic Key Generation Method Using Image Features”, Research Journal of Information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Techology</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4(2):88-92, 2012.</a:t>
            </a:r>
          </a:p>
          <a:p>
            <a:endParaRPr lang="en-IN" dirty="0"/>
          </a:p>
        </p:txBody>
      </p:sp>
    </p:spTree>
    <p:extLst>
      <p:ext uri="{BB962C8B-B14F-4D97-AF65-F5344CB8AC3E}">
        <p14:creationId xmlns:p14="http://schemas.microsoft.com/office/powerpoint/2010/main" val="141839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1099</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INTRODUCTION</vt:lpstr>
      <vt:lpstr>PROBLEM STATEMENT</vt:lpstr>
      <vt:lpstr>METHODOLOGY</vt:lpstr>
      <vt:lpstr>PowerPoint Presentation</vt:lpstr>
      <vt:lpstr>WORK PROGRESS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SUPRABHA .</dc:creator>
  <cp:lastModifiedBy>SHRAVAN KUMAR</cp:lastModifiedBy>
  <cp:revision>20</cp:revision>
  <dcterms:created xsi:type="dcterms:W3CDTF">2022-04-21T16:02:48Z</dcterms:created>
  <dcterms:modified xsi:type="dcterms:W3CDTF">2022-05-17T09:45:40Z</dcterms:modified>
</cp:coreProperties>
</file>