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charset="0"/>
      <p:regular r:id="rId19"/>
      <p:bold r:id="rId20"/>
      <p:italic r:id="rId21"/>
      <p:boldItalic r:id="rId22"/>
    </p:embeddedFont>
    <p:embeddedFont>
      <p:font typeface="Roboto Medium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nna student" initials="" lastIdx="2" clrIdx="0"/>
  <p:cmAuthor id="1" name="Eric Dant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6-24T09:56:29.180" idx="1">
    <p:pos x="214" y="888"/>
    <p:text>standard deviation? SD?</p:text>
  </p:cm>
  <p:cm authorId="1" dt="2022-06-24T09:55:56.989" idx="1">
    <p:pos x="214" y="888"/>
    <p:text>It is Ok. SD it is then. or Std. Dev.</p:text>
  </p:cm>
  <p:cm authorId="0" dt="2022-06-24T09:56:29.180" idx="2">
    <p:pos x="214" y="888"/>
    <p:text>ok. will change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63957d446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63957d446_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63957d446_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363957d446_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00ef4422f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00ef4422f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3957c3c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63957c3c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63957c3c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63957c3c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63957c3cd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63957c3cd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63957c3cd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63957c3cd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63957c3c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363957c3c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63957d446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63957d446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63957c3c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63957c3c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63957d446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363957d446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00ef4422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00ef4422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3957d446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3957d446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63957d446_8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63957d446_8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3957c3c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63957c3c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 rot="10800000">
            <a:off x="6119875" y="0"/>
            <a:ext cx="1004700" cy="1043100"/>
          </a:xfrm>
          <a:prstGeom prst="rtTriangle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l="13889" r="10581"/>
          <a:stretch/>
        </p:blipFill>
        <p:spPr>
          <a:xfrm>
            <a:off x="8118000" y="0"/>
            <a:ext cx="1026000" cy="10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5" name="Google Shape;75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3" name="Google Shape;23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l="13889" r="10581"/>
          <a:stretch/>
        </p:blipFill>
        <p:spPr>
          <a:xfrm>
            <a:off x="8118000" y="0"/>
            <a:ext cx="1026000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/>
          <p:nvPr/>
        </p:nvSpPr>
        <p:spPr>
          <a:xfrm rot="10800000">
            <a:off x="6119875" y="0"/>
            <a:ext cx="1004700" cy="1043100"/>
          </a:xfrm>
          <a:prstGeom prst="rtTriangle">
            <a:avLst/>
          </a:prstGeom>
          <a:solidFill>
            <a:srgbClr val="20124D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4" name="Google Shape;34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/>
          <p:nvPr/>
        </p:nvSpPr>
        <p:spPr>
          <a:xfrm>
            <a:off x="3453300" y="-175"/>
            <a:ext cx="56907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29166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31878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Eniac’s discount strategy</a:t>
            </a:r>
            <a:endParaRPr b="1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Where do we stand? - Where shall we go?</a:t>
            </a:r>
            <a:endParaRPr sz="2400" b="1"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l="19014" t="11972" r="19984" b="5115"/>
          <a:stretch/>
        </p:blipFill>
        <p:spPr>
          <a:xfrm>
            <a:off x="740900" y="1819425"/>
            <a:ext cx="6587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313425" y="4431850"/>
            <a:ext cx="845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Chen, Dante, Hanna, Shravanti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875" y="909475"/>
            <a:ext cx="4732825" cy="40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 flipH="1">
            <a:off x="219475" y="245725"/>
            <a:ext cx="5232600" cy="47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Distribution in months</a:t>
            </a:r>
            <a:endParaRPr sz="3000" b="1"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100" y="876925"/>
            <a:ext cx="3929501" cy="41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237075" y="238200"/>
            <a:ext cx="5065500" cy="6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/>
              <a:t>Distribution in seasons</a:t>
            </a:r>
            <a:endParaRPr sz="3000" b="1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75" y="1217500"/>
            <a:ext cx="4300451" cy="320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025" y="1223675"/>
            <a:ext cx="4300451" cy="3221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l="13889" r="10581"/>
          <a:stretch/>
        </p:blipFill>
        <p:spPr>
          <a:xfrm>
            <a:off x="8118000" y="0"/>
            <a:ext cx="1026000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4457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Revenue and Discounts</a:t>
            </a:r>
            <a:endParaRPr sz="4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05100" y="966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/>
              <a:t>Revenue and Discounts</a:t>
            </a:r>
            <a:endParaRPr sz="3100" b="1"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0" y="1000750"/>
            <a:ext cx="8898326" cy="40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1001725" y="1786225"/>
            <a:ext cx="23664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rPr>
              <a:t>- -   Granted Discount</a:t>
            </a:r>
            <a:endParaRPr sz="1200">
              <a:solidFill>
                <a:schemeClr val="dk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4457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Where shall we go?</a:t>
            </a:r>
            <a:endParaRPr sz="4000" b="1"/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l="13889" r="10581"/>
          <a:stretch/>
        </p:blipFill>
        <p:spPr>
          <a:xfrm>
            <a:off x="8118000" y="0"/>
            <a:ext cx="1026000" cy="10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 rot="10800000">
            <a:off x="6119875" y="0"/>
            <a:ext cx="1004700" cy="1043100"/>
          </a:xfrm>
          <a:prstGeom prst="rtTriangle">
            <a:avLst/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185775" y="172825"/>
            <a:ext cx="56184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Where shall we go?</a:t>
            </a:r>
            <a:endParaRPr sz="3200"/>
          </a:p>
        </p:txBody>
      </p:sp>
      <p:sp>
        <p:nvSpPr>
          <p:cNvPr id="184" name="Google Shape;184;p27"/>
          <p:cNvSpPr/>
          <p:nvPr/>
        </p:nvSpPr>
        <p:spPr>
          <a:xfrm>
            <a:off x="497900" y="1752775"/>
            <a:ext cx="2560800" cy="245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308900" y="1752850"/>
            <a:ext cx="2560800" cy="245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304C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7"/>
          <p:cNvSpPr/>
          <p:nvPr/>
        </p:nvSpPr>
        <p:spPr>
          <a:xfrm>
            <a:off x="6119875" y="1752850"/>
            <a:ext cx="2560800" cy="2452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2012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77125" y="188925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Discounts</a:t>
            </a:r>
            <a:endParaRPr sz="21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/>
              <a:t>Yes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Increase discounts for iMacs/MacBooks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Decrease discounts for accessories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Events</a:t>
            </a:r>
            <a:endParaRPr sz="1400"/>
          </a:p>
        </p:txBody>
      </p:sp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388088" y="188925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Advertising</a:t>
            </a:r>
            <a:endParaRPr sz="2100"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Target group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Timing and Placing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Events for New Launches</a:t>
            </a:r>
            <a:endParaRPr sz="1400"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6159475" y="1889250"/>
            <a:ext cx="2481600" cy="20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Data Collection</a:t>
            </a:r>
            <a:endParaRPr sz="21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Costs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Single decimal point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List of Categories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 on dwell time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Data on ads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Survey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185775" y="172825"/>
            <a:ext cx="56184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Recommendations!</a:t>
            </a:r>
            <a:endParaRPr sz="3200" b="1"/>
          </a:p>
        </p:txBody>
      </p:sp>
      <p:sp>
        <p:nvSpPr>
          <p:cNvPr id="195" name="Google Shape;195;p28"/>
          <p:cNvSpPr txBox="1"/>
          <p:nvPr/>
        </p:nvSpPr>
        <p:spPr>
          <a:xfrm>
            <a:off x="2738625" y="1124150"/>
            <a:ext cx="6337500" cy="3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Summer “black friday”.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Efficient advertising.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Increase revenue by discount on selected products. 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Add complimentary services or products.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Roboto"/>
              <a:buChar char="●"/>
            </a:pPr>
            <a:r>
              <a:rPr lang="en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Launch new product in August to then discount at Black Friday/Christmas.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75" y="1361925"/>
            <a:ext cx="2596750" cy="25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457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Where do we stand?</a:t>
            </a:r>
            <a:endParaRPr sz="40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351363" y="-152400"/>
            <a:ext cx="5958300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</a:rPr>
              <a:t>Product Categories</a:t>
            </a:r>
            <a:endParaRPr sz="3000"/>
          </a:p>
        </p:txBody>
      </p:sp>
      <p:sp>
        <p:nvSpPr>
          <p:cNvPr id="103" name="Google Shape;103;p15"/>
          <p:cNvSpPr txBox="1"/>
          <p:nvPr/>
        </p:nvSpPr>
        <p:spPr>
          <a:xfrm>
            <a:off x="6943050" y="1611550"/>
            <a:ext cx="15846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1.Accessories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2.iMac/MacBook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3.Hard Drive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4.ipad/phone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5.Watch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6.Servers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7.Service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8.Software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8325"/>
            <a:ext cx="6515150" cy="42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Revenue and Categories</a:t>
            </a:r>
            <a:endParaRPr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43050" y="107425"/>
            <a:ext cx="7860900" cy="9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Revenue by Cheap and Expensive products</a:t>
            </a:r>
            <a:endParaRPr sz="3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7400" y="2175400"/>
            <a:ext cx="3037600" cy="282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123825"/>
            <a:ext cx="5851600" cy="387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6525700" y="1344275"/>
            <a:ext cx="200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-76.56% cheap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-23.43 % expensive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46095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Discounts and Categories</a:t>
            </a:r>
            <a:endParaRPr sz="40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445725" y="481100"/>
            <a:ext cx="1641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56225" y="537700"/>
            <a:ext cx="162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65475" y="192475"/>
            <a:ext cx="718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Distribution and Statistic of Discount</a:t>
            </a:r>
            <a:endParaRPr sz="3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340075" y="1410100"/>
            <a:ext cx="3933900" cy="32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457200" lvl="0" indent="-31718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Products considered are those with +ve discount values</a:t>
            </a:r>
            <a:endParaRPr sz="1550"/>
          </a:p>
          <a:p>
            <a:pPr marL="457200" lvl="0" indent="-31718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Total Discounted Product = 273,270</a:t>
            </a:r>
            <a:endParaRPr sz="1550"/>
          </a:p>
          <a:p>
            <a:pPr marL="457200" lvl="0" indent="-31718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Absolute mean = 54,78</a:t>
            </a:r>
            <a:endParaRPr sz="1550"/>
          </a:p>
          <a:p>
            <a:pPr marL="457200" lvl="0" indent="-317182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550"/>
              <a:t>SD= 140.49 (High volatility)</a:t>
            </a:r>
            <a:endParaRPr sz="1550"/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22">
              <a:solidFill>
                <a:srgbClr val="6AA94F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b="1" i="1">
                <a:solidFill>
                  <a:srgbClr val="CDC9C3"/>
                </a:solidFill>
              </a:rPr>
              <a:t>Is there a difference considering Relative Discount instead?</a:t>
            </a:r>
            <a:endParaRPr sz="1550" b="1" i="1">
              <a:solidFill>
                <a:srgbClr val="CDC9C3"/>
              </a:solidFill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DC9C3"/>
                </a:solidFill>
                <a:latin typeface="Roboto Medium"/>
                <a:ea typeface="Roboto Medium"/>
                <a:cs typeface="Roboto Medium"/>
                <a:sym typeface="Roboto Medium"/>
              </a:rPr>
              <a:t>YES.</a:t>
            </a:r>
            <a:endParaRPr sz="1550">
              <a:solidFill>
                <a:srgbClr val="CDC9C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DC9C3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SD exhibits only 2% volatility for the mean.</a:t>
            </a:r>
            <a:endParaRPr sz="1550">
              <a:solidFill>
                <a:srgbClr val="CDC9C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DC9C3"/>
                </a:solidFill>
                <a:latin typeface="Roboto Medium"/>
                <a:ea typeface="Roboto Medium"/>
                <a:cs typeface="Roboto Medium"/>
                <a:sym typeface="Roboto Medium"/>
              </a:rPr>
              <a:t>Mean = 18.2%</a:t>
            </a:r>
            <a:endParaRPr sz="1550">
              <a:solidFill>
                <a:srgbClr val="CDC9C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CDC9C3"/>
                </a:solidFill>
                <a:latin typeface="Roboto Medium"/>
                <a:ea typeface="Roboto Medium"/>
                <a:cs typeface="Roboto Medium"/>
                <a:sym typeface="Roboto Medium"/>
              </a:rPr>
              <a:t>SD = 16.3% </a:t>
            </a:r>
            <a:endParaRPr sz="1550">
              <a:solidFill>
                <a:srgbClr val="CDC9C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A9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6AA9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100" y="937900"/>
            <a:ext cx="4030100" cy="347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213125" y="232876"/>
            <a:ext cx="7771500" cy="48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Absolute and Relative Discount by Category</a:t>
            </a:r>
            <a:endParaRPr sz="2800" b="1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00" y="916293"/>
            <a:ext cx="4572001" cy="313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475" y="916300"/>
            <a:ext cx="4415175" cy="3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/>
          <p:nvPr/>
        </p:nvSpPr>
        <p:spPr>
          <a:xfrm>
            <a:off x="1740450" y="4428925"/>
            <a:ext cx="5673900" cy="515700"/>
          </a:xfrm>
          <a:prstGeom prst="wedgeRectCallout">
            <a:avLst>
              <a:gd name="adj1" fmla="val 3030"/>
              <a:gd name="adj2" fmla="val -118976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latin typeface="Roboto"/>
                <a:ea typeface="Roboto"/>
                <a:cs typeface="Roboto"/>
                <a:sym typeface="Roboto"/>
              </a:rPr>
              <a:t>Take out: Discount as percentage of price is higher for Accessories and Hardwares</a:t>
            </a:r>
            <a:endParaRPr sz="1600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4457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Sales over Time</a:t>
            </a:r>
            <a:endParaRPr sz="4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On-screen Show (16:9)</PresentationFormat>
  <Paragraphs>62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Roboto</vt:lpstr>
      <vt:lpstr>Roboto Medium</vt:lpstr>
      <vt:lpstr>Courier New</vt:lpstr>
      <vt:lpstr>Geometric</vt:lpstr>
      <vt:lpstr>   Eniac’s discount strategy</vt:lpstr>
      <vt:lpstr>Where do we stand?</vt:lpstr>
      <vt:lpstr>Product Categories</vt:lpstr>
      <vt:lpstr>Revenue and Categories</vt:lpstr>
      <vt:lpstr>Revenue by Cheap and Expensive products </vt:lpstr>
      <vt:lpstr>Discounts and Categories</vt:lpstr>
      <vt:lpstr>Products considered are those with +ve discount values Total Discounted Product = 273,270 Absolute mean = 54,78 SD= 140.49 (High volatility)  Is there a difference considering Relative Discount instead? YES. The SD exhibits only 2% volatility for the mean. Mean = 18.2% SD = 16.3%    </vt:lpstr>
      <vt:lpstr>Absolute and Relative Discount by Category</vt:lpstr>
      <vt:lpstr>Sales over Time</vt:lpstr>
      <vt:lpstr>Distribution in months</vt:lpstr>
      <vt:lpstr>Distribution in seasons</vt:lpstr>
      <vt:lpstr>Revenue and Discounts</vt:lpstr>
      <vt:lpstr>Revenue and Discounts</vt:lpstr>
      <vt:lpstr>Where shall we go?</vt:lpstr>
      <vt:lpstr>Where shall we go?</vt:lpstr>
      <vt:lpstr>Recommendations!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Eniac’s discount strategy</dc:title>
  <dc:creator>Shravanti</dc:creator>
  <cp:lastModifiedBy>ADMIN</cp:lastModifiedBy>
  <cp:revision>1</cp:revision>
  <dcterms:modified xsi:type="dcterms:W3CDTF">2022-06-24T13:48:55Z</dcterms:modified>
</cp:coreProperties>
</file>