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75"/>
  </p:notesMasterIdLst>
  <p:sldIdLst>
    <p:sldId id="256" r:id="rId2"/>
    <p:sldId id="293" r:id="rId3"/>
    <p:sldId id="294" r:id="rId4"/>
    <p:sldId id="295" r:id="rId5"/>
    <p:sldId id="296" r:id="rId6"/>
    <p:sldId id="297" r:id="rId7"/>
    <p:sldId id="365" r:id="rId8"/>
    <p:sldId id="364" r:id="rId9"/>
    <p:sldId id="389" r:id="rId10"/>
    <p:sldId id="366" r:id="rId11"/>
    <p:sldId id="367" r:id="rId12"/>
    <p:sldId id="390" r:id="rId13"/>
    <p:sldId id="368" r:id="rId14"/>
    <p:sldId id="391" r:id="rId15"/>
    <p:sldId id="369" r:id="rId16"/>
    <p:sldId id="298" r:id="rId17"/>
    <p:sldId id="299" r:id="rId18"/>
    <p:sldId id="374" r:id="rId19"/>
    <p:sldId id="300" r:id="rId20"/>
    <p:sldId id="301" r:id="rId21"/>
    <p:sldId id="302" r:id="rId22"/>
    <p:sldId id="313" r:id="rId23"/>
    <p:sldId id="314" r:id="rId24"/>
    <p:sldId id="303" r:id="rId25"/>
    <p:sldId id="334" r:id="rId26"/>
    <p:sldId id="306" r:id="rId27"/>
    <p:sldId id="327" r:id="rId28"/>
    <p:sldId id="307" r:id="rId29"/>
    <p:sldId id="308" r:id="rId30"/>
    <p:sldId id="309" r:id="rId31"/>
    <p:sldId id="315" r:id="rId32"/>
    <p:sldId id="316" r:id="rId33"/>
    <p:sldId id="310" r:id="rId34"/>
    <p:sldId id="311" r:id="rId35"/>
    <p:sldId id="312" r:id="rId36"/>
    <p:sldId id="305" r:id="rId37"/>
    <p:sldId id="317" r:id="rId38"/>
    <p:sldId id="318" r:id="rId39"/>
    <p:sldId id="319" r:id="rId40"/>
    <p:sldId id="292" r:id="rId41"/>
    <p:sldId id="320" r:id="rId42"/>
    <p:sldId id="321" r:id="rId43"/>
    <p:sldId id="322" r:id="rId44"/>
    <p:sldId id="323" r:id="rId45"/>
    <p:sldId id="338" r:id="rId46"/>
    <p:sldId id="339" r:id="rId47"/>
    <p:sldId id="348" r:id="rId48"/>
    <p:sldId id="349" r:id="rId49"/>
    <p:sldId id="350" r:id="rId50"/>
    <p:sldId id="351" r:id="rId51"/>
    <p:sldId id="352" r:id="rId52"/>
    <p:sldId id="353" r:id="rId53"/>
    <p:sldId id="354" r:id="rId54"/>
    <p:sldId id="355" r:id="rId55"/>
    <p:sldId id="356" r:id="rId56"/>
    <p:sldId id="357" r:id="rId57"/>
    <p:sldId id="358" r:id="rId58"/>
    <p:sldId id="359" r:id="rId59"/>
    <p:sldId id="380" r:id="rId60"/>
    <p:sldId id="381" r:id="rId61"/>
    <p:sldId id="382" r:id="rId62"/>
    <p:sldId id="375" r:id="rId63"/>
    <p:sldId id="376" r:id="rId64"/>
    <p:sldId id="377" r:id="rId65"/>
    <p:sldId id="378" r:id="rId66"/>
    <p:sldId id="379" r:id="rId67"/>
    <p:sldId id="383" r:id="rId68"/>
    <p:sldId id="384" r:id="rId69"/>
    <p:sldId id="385" r:id="rId70"/>
    <p:sldId id="386" r:id="rId71"/>
    <p:sldId id="387" r:id="rId72"/>
    <p:sldId id="388" r:id="rId73"/>
    <p:sldId id="259" r:id="rId74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4AF"/>
    <a:srgbClr val="49BCBF"/>
    <a:srgbClr val="A6A6A6"/>
    <a:srgbClr val="FB3919"/>
    <a:srgbClr val="9DB4E7"/>
    <a:srgbClr val="F29B4C"/>
    <a:srgbClr val="0772F3"/>
    <a:srgbClr val="4899FA"/>
    <a:srgbClr val="0554B3"/>
    <a:srgbClr val="EEE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85907" autoAdjust="0"/>
  </p:normalViewPr>
  <p:slideViewPr>
    <p:cSldViewPr snapToGrid="0">
      <p:cViewPr varScale="1">
        <p:scale>
          <a:sx n="73" d="100"/>
          <a:sy n="73" d="100"/>
        </p:scale>
        <p:origin x="6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63813-9840-4FC1-9D75-19457ED5CD50}" type="datetimeFigureOut">
              <a:rPr lang="en-IN" smtClean="0"/>
              <a:t>13-12-2019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C7C18-429B-4D95-987C-363AEA7C5E2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971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C7C18-429B-4D95-987C-363AEA7C5E21}" type="slidenum">
              <a:rPr lang="en-IN" smtClean="0"/>
              <a:t>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8490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C7C18-429B-4D95-987C-363AEA7C5E21}" type="slidenum">
              <a:rPr lang="en-IN" smtClean="0"/>
              <a:t>42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2420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0"/>
          <p:cNvSpPr/>
          <p:nvPr userDrawn="1"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rgbClr val="352E1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9" name="Shape 11"/>
          <p:cNvGrpSpPr/>
          <p:nvPr userDrawn="1"/>
        </p:nvGrpSpPr>
        <p:grpSpPr>
          <a:xfrm>
            <a:off x="1" y="-9451"/>
            <a:ext cx="11548531" cy="6867451"/>
            <a:chOff x="0" y="-7088"/>
            <a:chExt cx="8661398" cy="5150588"/>
          </a:xfrm>
          <a:solidFill>
            <a:schemeClr val="bg1">
              <a:lumMod val="95000"/>
            </a:schemeClr>
          </a:solidFill>
        </p:grpSpPr>
        <p:sp>
          <p:nvSpPr>
            <p:cNvPr id="20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Roboto Condensed" pitchFamily="2" charset="0"/>
              </a:endParaRPr>
            </a:p>
          </p:txBody>
        </p:sp>
        <p:sp>
          <p:nvSpPr>
            <p:cNvPr id="21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2" name="Shape 14"/>
          <p:cNvGrpSpPr/>
          <p:nvPr/>
        </p:nvGrpSpPr>
        <p:grpSpPr>
          <a:xfrm rot="10800000" flipH="1">
            <a:off x="3" y="1454351"/>
            <a:ext cx="11796669" cy="3949300"/>
            <a:chOff x="-8178042" y="-4493254"/>
            <a:chExt cx="19483598" cy="6522736"/>
          </a:xfrm>
          <a:solidFill>
            <a:srgbClr val="F29B4C"/>
          </a:solidFill>
        </p:grpSpPr>
        <p:sp>
          <p:nvSpPr>
            <p:cNvPr id="23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4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5" name="Shape 17"/>
          <p:cNvGrpSpPr/>
          <p:nvPr/>
        </p:nvGrpSpPr>
        <p:grpSpPr>
          <a:xfrm>
            <a:off x="4902983" y="5704465"/>
            <a:ext cx="7307772" cy="577328"/>
            <a:chOff x="5582265" y="4646738"/>
            <a:chExt cx="5480829" cy="432996"/>
          </a:xfrm>
          <a:solidFill>
            <a:srgbClr val="2384AF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26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Roboto Condensed" pitchFamily="2" charset="0"/>
              </a:endParaRPr>
            </a:p>
          </p:txBody>
        </p:sp>
        <p:grpSp>
          <p:nvGrpSpPr>
            <p:cNvPr id="27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  <a:grpFill/>
          </p:grpSpPr>
          <p:sp>
            <p:nvSpPr>
              <p:cNvPr id="28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grpFill/>
              <a:ln>
                <a:noFill/>
              </a:ln>
              <a:effectLst/>
              <a:sp3d>
                <a:bevelT w="139700" h="139700"/>
              </a:sp3d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latin typeface="Roboto Condensed" pitchFamily="2" charset="0"/>
                </a:endParaRPr>
              </a:p>
            </p:txBody>
          </p:sp>
          <p:sp>
            <p:nvSpPr>
              <p:cNvPr id="29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grpFill/>
              <a:ln>
                <a:noFill/>
              </a:ln>
              <a:effectLst/>
              <a:sp3d>
                <a:bevelT w="139700" h="139700"/>
              </a:sp3d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latin typeface="Roboto Condensed" pitchFamily="2" charset="0"/>
                </a:endParaRPr>
              </a:p>
            </p:txBody>
          </p:sp>
        </p:grpSp>
      </p:grpSp>
      <p:sp>
        <p:nvSpPr>
          <p:cNvPr id="30" name="Shape 22"/>
          <p:cNvSpPr txBox="1">
            <a:spLocks noGrp="1"/>
          </p:cNvSpPr>
          <p:nvPr>
            <p:ph type="ctrTitle"/>
          </p:nvPr>
        </p:nvSpPr>
        <p:spPr>
          <a:xfrm>
            <a:off x="241139" y="1454235"/>
            <a:ext cx="11550573" cy="2881615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2" name="Shape 40"/>
          <p:cNvSpPr txBox="1">
            <a:spLocks noGrp="1"/>
          </p:cNvSpPr>
          <p:nvPr>
            <p:ph type="subTitle" idx="1"/>
          </p:nvPr>
        </p:nvSpPr>
        <p:spPr>
          <a:xfrm>
            <a:off x="241139" y="4386079"/>
            <a:ext cx="8637823" cy="1017492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2pPr>
            <a:lvl3pPr lvl="2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3pPr>
            <a:lvl4pPr lvl="3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4pPr>
            <a:lvl5pPr lvl="4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5pPr>
            <a:lvl6pPr lvl="5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6pPr>
            <a:lvl7pPr lvl="6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7pPr>
            <a:lvl8pPr lvl="7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8pPr>
            <a:lvl9pPr lvl="8" rtl="0">
              <a:spcBef>
                <a:spcPts val="1333"/>
              </a:spcBef>
              <a:spcAft>
                <a:spcPts val="1333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9" y="-195"/>
            <a:ext cx="4840795" cy="12190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360" y="6155455"/>
            <a:ext cx="2807260" cy="69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4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3563" y="-9451"/>
            <a:ext cx="11552092" cy="6886805"/>
            <a:chOff x="-3563" y="-9451"/>
            <a:chExt cx="11552092" cy="6886805"/>
          </a:xfrm>
          <a:solidFill>
            <a:schemeClr val="bg1">
              <a:lumMod val="95000"/>
            </a:schemeClr>
          </a:solidFill>
        </p:grpSpPr>
        <p:sp>
          <p:nvSpPr>
            <p:cNvPr id="6" name="Shape 26"/>
            <p:cNvSpPr/>
            <p:nvPr/>
          </p:nvSpPr>
          <p:spPr>
            <a:xfrm>
              <a:off x="-3563" y="-9451"/>
              <a:ext cx="4703563" cy="688680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  <p:sp>
          <p:nvSpPr>
            <p:cNvPr id="7" name="Shape 27"/>
            <p:cNvSpPr/>
            <p:nvPr/>
          </p:nvSpPr>
          <p:spPr>
            <a:xfrm rot="10800000" flipH="1">
              <a:off x="4690529" y="-9451"/>
              <a:ext cx="6858000" cy="68580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" name="Shape 24"/>
          <p:cNvSpPr/>
          <p:nvPr/>
        </p:nvSpPr>
        <p:spPr>
          <a:xfrm>
            <a:off x="7596285" y="3514025"/>
            <a:ext cx="1185600" cy="395200"/>
          </a:xfrm>
          <a:prstGeom prst="triangle">
            <a:avLst>
              <a:gd name="adj" fmla="val 32425"/>
            </a:avLst>
          </a:prstGeom>
          <a:solidFill>
            <a:srgbClr val="352E1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914332"/>
            <a:endParaRPr sz="1800" dirty="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-1" y="3899768"/>
            <a:ext cx="8785449" cy="2703024"/>
            <a:chOff x="-2" y="3899768"/>
            <a:chExt cx="8785449" cy="2703024"/>
          </a:xfrm>
          <a:solidFill>
            <a:srgbClr val="F29B4C"/>
          </a:solidFill>
        </p:grpSpPr>
        <p:sp>
          <p:nvSpPr>
            <p:cNvPr id="9" name="Shape 29"/>
            <p:cNvSpPr/>
            <p:nvPr userDrawn="1"/>
          </p:nvSpPr>
          <p:spPr>
            <a:xfrm rot="10800000" flipH="1">
              <a:off x="-2" y="3899768"/>
              <a:ext cx="6085589" cy="2702966"/>
            </a:xfrm>
            <a:prstGeom prst="rect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0" name="Shape 30"/>
            <p:cNvSpPr/>
            <p:nvPr userDrawn="1"/>
          </p:nvSpPr>
          <p:spPr>
            <a:xfrm rot="10800000" flipH="1">
              <a:off x="6082481" y="3899826"/>
              <a:ext cx="2702966" cy="2702966"/>
            </a:xfrm>
            <a:prstGeom prst="rtTriangle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1" name="Shape 33"/>
          <p:cNvGrpSpPr/>
          <p:nvPr userDrawn="1"/>
        </p:nvGrpSpPr>
        <p:grpSpPr>
          <a:xfrm flipH="1">
            <a:off x="9470886" y="6227588"/>
            <a:ext cx="2721116" cy="630414"/>
            <a:chOff x="1297957" y="330078"/>
            <a:chExt cx="5169293" cy="1197896"/>
          </a:xfrm>
          <a:solidFill>
            <a:schemeClr val="bg1">
              <a:lumMod val="95000"/>
            </a:schemeClr>
          </a:solidFill>
        </p:grpSpPr>
        <p:sp>
          <p:nvSpPr>
            <p:cNvPr id="12" name="Shape 34"/>
            <p:cNvSpPr/>
            <p:nvPr/>
          </p:nvSpPr>
          <p:spPr>
            <a:xfrm>
              <a:off x="1297957" y="330083"/>
              <a:ext cx="3476700" cy="1197891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  <p:sp>
          <p:nvSpPr>
            <p:cNvPr id="13" name="Shape 35"/>
            <p:cNvSpPr/>
            <p:nvPr/>
          </p:nvSpPr>
          <p:spPr>
            <a:xfrm>
              <a:off x="4767749" y="330078"/>
              <a:ext cx="1699501" cy="1197896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</p:grpSp>
      <p:grpSp>
        <p:nvGrpSpPr>
          <p:cNvPr id="14" name="Shape 36"/>
          <p:cNvGrpSpPr/>
          <p:nvPr userDrawn="1"/>
        </p:nvGrpSpPr>
        <p:grpSpPr>
          <a:xfrm flipH="1">
            <a:off x="9235529" y="6451918"/>
            <a:ext cx="2933151" cy="406084"/>
            <a:chOff x="-5827153" y="330075"/>
            <a:chExt cx="12276019" cy="1699569"/>
          </a:xfrm>
          <a:solidFill>
            <a:srgbClr val="2384AF"/>
          </a:solidFill>
        </p:grpSpPr>
        <p:sp>
          <p:nvSpPr>
            <p:cNvPr id="15" name="Shape 37"/>
            <p:cNvSpPr/>
            <p:nvPr/>
          </p:nvSpPr>
          <p:spPr>
            <a:xfrm>
              <a:off x="-5827153" y="330144"/>
              <a:ext cx="10612200" cy="1699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  <p:sp>
          <p:nvSpPr>
            <p:cNvPr id="16" name="Shape 38"/>
            <p:cNvSpPr/>
            <p:nvPr/>
          </p:nvSpPr>
          <p:spPr>
            <a:xfrm>
              <a:off x="4749366" y="330075"/>
              <a:ext cx="1699500" cy="1699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</p:grpSp>
      <p:sp>
        <p:nvSpPr>
          <p:cNvPr id="17" name="Shape 39"/>
          <p:cNvSpPr txBox="1">
            <a:spLocks noGrp="1"/>
          </p:cNvSpPr>
          <p:nvPr userDrawn="1">
            <p:ph type="ctrTitle"/>
          </p:nvPr>
        </p:nvSpPr>
        <p:spPr>
          <a:xfrm>
            <a:off x="114872" y="3828197"/>
            <a:ext cx="7877661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8" name="Shape 40"/>
          <p:cNvSpPr txBox="1">
            <a:spLocks noGrp="1"/>
          </p:cNvSpPr>
          <p:nvPr userDrawn="1">
            <p:ph type="subTitle" idx="1"/>
          </p:nvPr>
        </p:nvSpPr>
        <p:spPr>
          <a:xfrm>
            <a:off x="114872" y="5300599"/>
            <a:ext cx="6673008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2pPr>
            <a:lvl3pPr lvl="2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3pPr>
            <a:lvl4pPr lvl="3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4pPr>
            <a:lvl5pPr lvl="4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5pPr>
            <a:lvl6pPr lvl="5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6pPr>
            <a:lvl7pPr lvl="6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7pPr>
            <a:lvl8pPr lvl="7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8pPr>
            <a:lvl9pPr lvl="8" rtl="0">
              <a:spcBef>
                <a:spcPts val="1333"/>
              </a:spcBef>
              <a:spcAft>
                <a:spcPts val="1333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9" name="Google Shape;163;p10"/>
          <p:cNvSpPr txBox="1">
            <a:spLocks noGrp="1"/>
          </p:cNvSpPr>
          <p:nvPr userDrawn="1">
            <p:ph type="sldNum" idx="4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867" b="1">
                <a:solidFill>
                  <a:schemeClr val="bg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FE59A5-F4B4-47F3-8C4B-BD6C0C97D865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9" y="-195"/>
            <a:ext cx="4840795" cy="12190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309" y="5105772"/>
            <a:ext cx="4410691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7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64;p5"/>
          <p:cNvGrpSpPr/>
          <p:nvPr userDrawn="1"/>
        </p:nvGrpSpPr>
        <p:grpSpPr>
          <a:xfrm rot="10800000" flipH="1">
            <a:off x="8" y="-5244"/>
            <a:ext cx="6730415" cy="809783"/>
            <a:chOff x="-2168138" y="330076"/>
            <a:chExt cx="8650663" cy="1211718"/>
          </a:xfrm>
          <a:solidFill>
            <a:schemeClr val="bg1">
              <a:lumMod val="95000"/>
            </a:schemeClr>
          </a:solidFill>
        </p:grpSpPr>
        <p:sp>
          <p:nvSpPr>
            <p:cNvPr id="9" name="Google Shape;65;p5"/>
            <p:cNvSpPr/>
            <p:nvPr userDrawn="1"/>
          </p:nvSpPr>
          <p:spPr>
            <a:xfrm>
              <a:off x="-2168138" y="330082"/>
              <a:ext cx="6958200" cy="121170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0" name="Google Shape;66;p5"/>
            <p:cNvSpPr/>
            <p:nvPr userDrawn="1"/>
          </p:nvSpPr>
          <p:spPr>
            <a:xfrm>
              <a:off x="4783025" y="330076"/>
              <a:ext cx="1699500" cy="1211718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6" name="Google Shape;67;p5"/>
          <p:cNvGrpSpPr/>
          <p:nvPr userDrawn="1"/>
        </p:nvGrpSpPr>
        <p:grpSpPr>
          <a:xfrm rot="10800000" flipH="1">
            <a:off x="1" y="-5239"/>
            <a:ext cx="7039120" cy="660372"/>
            <a:chOff x="-9092084" y="330075"/>
            <a:chExt cx="15560570" cy="1699501"/>
          </a:xfrm>
          <a:solidFill>
            <a:srgbClr val="2384AF"/>
          </a:solidFill>
        </p:grpSpPr>
        <p:sp>
          <p:nvSpPr>
            <p:cNvPr id="7" name="Google Shape;68;p5"/>
            <p:cNvSpPr/>
            <p:nvPr userDrawn="1"/>
          </p:nvSpPr>
          <p:spPr>
            <a:xfrm>
              <a:off x="-9092084" y="330076"/>
              <a:ext cx="13882200" cy="1699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8" name="Google Shape;69;p5"/>
            <p:cNvSpPr/>
            <p:nvPr userDrawn="1"/>
          </p:nvSpPr>
          <p:spPr>
            <a:xfrm>
              <a:off x="4768986" y="330075"/>
              <a:ext cx="1699500" cy="1699501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1" name="Google Shape;78;p5"/>
          <p:cNvSpPr txBox="1">
            <a:spLocks noGrp="1"/>
          </p:cNvSpPr>
          <p:nvPr>
            <p:ph type="title"/>
          </p:nvPr>
        </p:nvSpPr>
        <p:spPr>
          <a:xfrm>
            <a:off x="3" y="37720"/>
            <a:ext cx="6730423" cy="574453"/>
          </a:xfrm>
          <a:prstGeom prst="rect">
            <a:avLst/>
          </a:prstGeom>
        </p:spPr>
        <p:txBody>
          <a:bodyPr spcFirstLastPara="1" wrap="square" lIns="10800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3733">
                <a:solidFill>
                  <a:schemeClr val="bg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9475270" y="6224888"/>
            <a:ext cx="2721116" cy="634145"/>
            <a:chOff x="9475270" y="6224888"/>
            <a:chExt cx="2721116" cy="634145"/>
          </a:xfrm>
          <a:solidFill>
            <a:schemeClr val="bg1">
              <a:lumMod val="95000"/>
            </a:schemeClr>
          </a:solidFill>
        </p:grpSpPr>
        <p:sp>
          <p:nvSpPr>
            <p:cNvPr id="13" name="Google Shape;167;p10"/>
            <p:cNvSpPr/>
            <p:nvPr/>
          </p:nvSpPr>
          <p:spPr>
            <a:xfrm flipH="1">
              <a:off x="10366251" y="6224889"/>
              <a:ext cx="1830135" cy="634143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Roboto Condensed" pitchFamily="2" charset="0"/>
                <a:cs typeface="Arial"/>
                <a:sym typeface="Arial"/>
              </a:endParaRPr>
            </a:p>
          </p:txBody>
        </p:sp>
        <p:sp>
          <p:nvSpPr>
            <p:cNvPr id="14" name="Google Shape;168;p10"/>
            <p:cNvSpPr/>
            <p:nvPr/>
          </p:nvSpPr>
          <p:spPr>
            <a:xfrm flipH="1">
              <a:off x="9475270" y="6224888"/>
              <a:ext cx="894617" cy="634145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Roboto Condensed" pitchFamily="2" charset="0"/>
                <a:cs typeface="Arial"/>
                <a:sym typeface="Arial"/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9266417" y="6456905"/>
            <a:ext cx="2933151" cy="406084"/>
            <a:chOff x="9266417" y="6456905"/>
            <a:chExt cx="2933151" cy="406084"/>
          </a:xfrm>
          <a:solidFill>
            <a:srgbClr val="2384AF"/>
          </a:solidFill>
        </p:grpSpPr>
        <p:sp>
          <p:nvSpPr>
            <p:cNvPr id="15" name="Google Shape;170;p10"/>
            <p:cNvSpPr/>
            <p:nvPr/>
          </p:nvSpPr>
          <p:spPr>
            <a:xfrm flipH="1">
              <a:off x="9663959" y="6456921"/>
              <a:ext cx="2535609" cy="40606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Roboto Condensed" pitchFamily="2" charset="0"/>
                <a:cs typeface="Arial"/>
                <a:sym typeface="Arial"/>
              </a:endParaRPr>
            </a:p>
          </p:txBody>
        </p:sp>
        <p:sp>
          <p:nvSpPr>
            <p:cNvPr id="16" name="Google Shape;171;p10"/>
            <p:cNvSpPr/>
            <p:nvPr/>
          </p:nvSpPr>
          <p:spPr>
            <a:xfrm flipH="1">
              <a:off x="9266417" y="6456905"/>
              <a:ext cx="406067" cy="406068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Roboto Condensed" pitchFamily="2" charset="0"/>
                <a:cs typeface="Arial"/>
                <a:sym typeface="Arial"/>
              </a:endParaRPr>
            </a:p>
          </p:txBody>
        </p:sp>
      </p:grpSp>
      <p:sp>
        <p:nvSpPr>
          <p:cNvPr id="17" name="Google Shape;163;p10"/>
          <p:cNvSpPr txBox="1">
            <a:spLocks noGrp="1"/>
          </p:cNvSpPr>
          <p:nvPr>
            <p:ph type="sldNum" idx="4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867" b="1">
                <a:solidFill>
                  <a:schemeClr val="bg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FE59A5-F4B4-47F3-8C4B-BD6C0C97D86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167217" y="804333"/>
            <a:ext cx="11633200" cy="5420784"/>
          </a:xfrm>
          <a:prstGeom prst="rect">
            <a:avLst/>
          </a:prstGeom>
        </p:spPr>
        <p:txBody>
          <a:bodyPr/>
          <a:lstStyle>
            <a:lvl1pPr>
              <a:buClr>
                <a:srgbClr val="19212F"/>
              </a:buCl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34" y="90879"/>
            <a:ext cx="2422016" cy="6099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484" y="103381"/>
            <a:ext cx="2375663" cy="58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54648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3563" y="-9451"/>
            <a:ext cx="11552092" cy="6886805"/>
            <a:chOff x="-3563" y="-9451"/>
            <a:chExt cx="11552092" cy="6886805"/>
          </a:xfrm>
          <a:solidFill>
            <a:schemeClr val="bg1">
              <a:lumMod val="95000"/>
            </a:schemeClr>
          </a:solidFill>
        </p:grpSpPr>
        <p:sp>
          <p:nvSpPr>
            <p:cNvPr id="6" name="Shape 26"/>
            <p:cNvSpPr/>
            <p:nvPr/>
          </p:nvSpPr>
          <p:spPr>
            <a:xfrm>
              <a:off x="-3563" y="-9451"/>
              <a:ext cx="4703563" cy="688680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  <p:sp>
          <p:nvSpPr>
            <p:cNvPr id="7" name="Shape 27"/>
            <p:cNvSpPr/>
            <p:nvPr/>
          </p:nvSpPr>
          <p:spPr>
            <a:xfrm rot="10800000" flipH="1">
              <a:off x="4690529" y="-9451"/>
              <a:ext cx="6858000" cy="68580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" name="Shape 24"/>
          <p:cNvSpPr/>
          <p:nvPr/>
        </p:nvSpPr>
        <p:spPr>
          <a:xfrm>
            <a:off x="7596285" y="3514025"/>
            <a:ext cx="1185600" cy="395200"/>
          </a:xfrm>
          <a:prstGeom prst="triangle">
            <a:avLst>
              <a:gd name="adj" fmla="val 32425"/>
            </a:avLst>
          </a:prstGeom>
          <a:solidFill>
            <a:srgbClr val="352E1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914332"/>
            <a:endParaRPr sz="1800" dirty="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-1" y="3899768"/>
            <a:ext cx="8785449" cy="2703024"/>
            <a:chOff x="-2" y="3899768"/>
            <a:chExt cx="8785449" cy="2703024"/>
          </a:xfrm>
          <a:solidFill>
            <a:srgbClr val="2384AF"/>
          </a:solidFill>
        </p:grpSpPr>
        <p:sp>
          <p:nvSpPr>
            <p:cNvPr id="9" name="Shape 29"/>
            <p:cNvSpPr/>
            <p:nvPr userDrawn="1"/>
          </p:nvSpPr>
          <p:spPr>
            <a:xfrm rot="10800000" flipH="1">
              <a:off x="-2" y="3899768"/>
              <a:ext cx="6085589" cy="270296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0" name="Shape 30"/>
            <p:cNvSpPr/>
            <p:nvPr userDrawn="1"/>
          </p:nvSpPr>
          <p:spPr>
            <a:xfrm rot="10800000" flipH="1">
              <a:off x="6082481" y="3899826"/>
              <a:ext cx="2702966" cy="2702966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1" name="Shape 33"/>
          <p:cNvGrpSpPr/>
          <p:nvPr/>
        </p:nvGrpSpPr>
        <p:grpSpPr>
          <a:xfrm flipH="1">
            <a:off x="9475267" y="6242102"/>
            <a:ext cx="2721116" cy="630413"/>
            <a:chOff x="1297957" y="330078"/>
            <a:chExt cx="5169293" cy="1197896"/>
          </a:xfrm>
          <a:solidFill>
            <a:schemeClr val="bg1">
              <a:lumMod val="95000"/>
            </a:schemeClr>
          </a:solidFill>
        </p:grpSpPr>
        <p:sp>
          <p:nvSpPr>
            <p:cNvPr id="12" name="Shape 34"/>
            <p:cNvSpPr/>
            <p:nvPr/>
          </p:nvSpPr>
          <p:spPr>
            <a:xfrm>
              <a:off x="1297957" y="330083"/>
              <a:ext cx="3476700" cy="1197891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  <p:sp>
          <p:nvSpPr>
            <p:cNvPr id="13" name="Shape 35"/>
            <p:cNvSpPr/>
            <p:nvPr/>
          </p:nvSpPr>
          <p:spPr>
            <a:xfrm>
              <a:off x="4767749" y="330078"/>
              <a:ext cx="1699501" cy="1197896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</p:grpSp>
      <p:grpSp>
        <p:nvGrpSpPr>
          <p:cNvPr id="14" name="Shape 36"/>
          <p:cNvGrpSpPr/>
          <p:nvPr/>
        </p:nvGrpSpPr>
        <p:grpSpPr>
          <a:xfrm flipH="1">
            <a:off x="9266415" y="6459607"/>
            <a:ext cx="2933151" cy="406084"/>
            <a:chOff x="-5827153" y="330075"/>
            <a:chExt cx="12276019" cy="1699569"/>
          </a:xfrm>
          <a:solidFill>
            <a:srgbClr val="2384AF"/>
          </a:solidFill>
        </p:grpSpPr>
        <p:sp>
          <p:nvSpPr>
            <p:cNvPr id="15" name="Shape 37"/>
            <p:cNvSpPr/>
            <p:nvPr/>
          </p:nvSpPr>
          <p:spPr>
            <a:xfrm>
              <a:off x="-5827153" y="330144"/>
              <a:ext cx="10612200" cy="1699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  <p:sp>
          <p:nvSpPr>
            <p:cNvPr id="16" name="Shape 38"/>
            <p:cNvSpPr/>
            <p:nvPr/>
          </p:nvSpPr>
          <p:spPr>
            <a:xfrm>
              <a:off x="4749366" y="330075"/>
              <a:ext cx="1699500" cy="1699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</p:grpSp>
      <p:sp>
        <p:nvSpPr>
          <p:cNvPr id="19" name="Google Shape;163;p10"/>
          <p:cNvSpPr txBox="1">
            <a:spLocks noGrp="1"/>
          </p:cNvSpPr>
          <p:nvPr>
            <p:ph type="sldNum" idx="4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867" b="1">
                <a:solidFill>
                  <a:schemeClr val="bg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FE59A5-F4B4-47F3-8C4B-BD6C0C97D865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  <a14:imgEffect>
                      <a14:brightnessContrast bright="-40000" contras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16" y="4722052"/>
            <a:ext cx="256560" cy="256560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 rot="13500000">
            <a:off x="261401" y="4490239"/>
            <a:ext cx="720190" cy="72019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FFFF"/>
              </a:solidFill>
              <a:latin typeface="Roboto Condensed" pitchFamily="2" charset="0"/>
              <a:ea typeface="Roboto Condensed" pitchFamily="2" charset="0"/>
              <a:sym typeface="Calibri" panose="020F0502020204030204" pitchFamily="34" charset="0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1105388" y="4563076"/>
            <a:ext cx="4853864" cy="54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No.01, 3rd cross Basappa Layout, Gavipuram </a:t>
            </a:r>
            <a:r>
              <a:rPr lang="en-US" sz="1467" b="1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Extension, </a:t>
            </a:r>
            <a:r>
              <a:rPr lang="en-US" sz="1467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Kempegowda Nagar, Bengaluru, Karnataka 560019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08" y="5871318"/>
            <a:ext cx="279908" cy="279908"/>
          </a:xfrm>
          <a:prstGeom prst="rect">
            <a:avLst/>
          </a:prstGeom>
        </p:spPr>
      </p:pic>
      <p:sp>
        <p:nvSpPr>
          <p:cNvPr id="33" name="Oval 32"/>
          <p:cNvSpPr/>
          <p:nvPr/>
        </p:nvSpPr>
        <p:spPr>
          <a:xfrm rot="13500000">
            <a:off x="253368" y="5651177"/>
            <a:ext cx="720191" cy="72019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Roboto Condensed" pitchFamily="2" charset="0"/>
              <a:ea typeface="Roboto Condensed" pitchFamily="2" charset="0"/>
              <a:sym typeface="Calibri" panose="020F050202020403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  <a:lum bright="-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169" y="5830869"/>
            <a:ext cx="365618" cy="360807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 rot="13500000">
            <a:off x="3953882" y="5651177"/>
            <a:ext cx="720191" cy="72019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Roboto Condensed" pitchFamily="2" charset="0"/>
              <a:ea typeface="Roboto Condensed" pitchFamily="2" charset="0"/>
              <a:sym typeface="Calibri" panose="020F0502020204030204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884774" y="2415355"/>
            <a:ext cx="2422457" cy="2027295"/>
            <a:chOff x="3663578" y="1811515"/>
            <a:chExt cx="1816844" cy="1520471"/>
          </a:xfrm>
        </p:grpSpPr>
        <p:sp>
          <p:nvSpPr>
            <p:cNvPr id="21" name="TextBox 20"/>
            <p:cNvSpPr txBox="1"/>
            <p:nvPr/>
          </p:nvSpPr>
          <p:spPr>
            <a:xfrm>
              <a:off x="3663578" y="1811515"/>
              <a:ext cx="1816844" cy="5309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000" b="1" dirty="0">
                  <a:solidFill>
                    <a:schemeClr val="tx1"/>
                  </a:solidFill>
                  <a:latin typeface="Roboto Condensed" pitchFamily="2" charset="0"/>
                  <a:ea typeface="Roboto Condensed" pitchFamily="2" charset="0"/>
                  <a:cs typeface="Calibri" panose="020F0502020204030204" pitchFamily="34" charset="0"/>
                  <a:sym typeface="Calibri" panose="020F0502020204030204" pitchFamily="34" charset="0"/>
                </a:rPr>
                <a:t>Contact Us</a:t>
              </a:r>
            </a:p>
          </p:txBody>
        </p:sp>
        <p:grpSp>
          <p:nvGrpSpPr>
            <p:cNvPr id="5" name="Group 4"/>
            <p:cNvGrpSpPr/>
            <p:nvPr userDrawn="1"/>
          </p:nvGrpSpPr>
          <p:grpSpPr>
            <a:xfrm>
              <a:off x="4097490" y="2382966"/>
              <a:ext cx="949020" cy="949020"/>
              <a:chOff x="4097490" y="2382966"/>
              <a:chExt cx="949020" cy="949020"/>
            </a:xfrm>
          </p:grpSpPr>
          <p:sp>
            <p:nvSpPr>
              <p:cNvPr id="24" name="Teardrop 23"/>
              <p:cNvSpPr/>
              <p:nvPr/>
            </p:nvSpPr>
            <p:spPr>
              <a:xfrm rot="8070752">
                <a:off x="4097490" y="2382966"/>
                <a:ext cx="949020" cy="949020"/>
              </a:xfrm>
              <a:prstGeom prst="teardrop">
                <a:avLst/>
              </a:prstGeom>
              <a:solidFill>
                <a:srgbClr val="2384AF"/>
              </a:solidFill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rgbClr val="FFFFFF"/>
                  </a:solidFill>
                  <a:latin typeface="Roboto Condensed" pitchFamily="2" charset="0"/>
                  <a:ea typeface="Roboto Condensed" pitchFamily="2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" name="Oval Callout 1"/>
              <p:cNvSpPr/>
              <p:nvPr userDrawn="1"/>
            </p:nvSpPr>
            <p:spPr>
              <a:xfrm>
                <a:off x="4408634" y="2816251"/>
                <a:ext cx="330935" cy="231336"/>
              </a:xfrm>
              <a:prstGeom prst="wedgeEllipseCallout">
                <a:avLst>
                  <a:gd name="adj1" fmla="val -37264"/>
                  <a:gd name="adj2" fmla="val 55542"/>
                </a:avLst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51" dirty="0">
                  <a:latin typeface="Roboto Condensed" pitchFamily="2" charset="0"/>
                </a:endParaRPr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51C262FE-2B35-40C2-9E59-B7F449550376}"/>
              </a:ext>
            </a:extLst>
          </p:cNvPr>
          <p:cNvSpPr/>
          <p:nvPr userDrawn="1"/>
        </p:nvSpPr>
        <p:spPr>
          <a:xfrm>
            <a:off x="1026920" y="5626455"/>
            <a:ext cx="2710095" cy="769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b="1" u="none" kern="1200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sagar.g@testyantra.com</a:t>
            </a:r>
          </a:p>
          <a:p>
            <a:r>
              <a:rPr lang="en-US" sz="1467" b="1" u="none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gurupreetham.c@testyantra.com</a:t>
            </a:r>
          </a:p>
          <a:p>
            <a:r>
              <a:rPr lang="en-US" sz="1467" b="1" u="none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praveen.d@testyantra.com</a:t>
            </a:r>
            <a:endParaRPr lang="en-US" sz="1467" b="1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6475CF-1BB0-4BF3-B63E-3730F03491F8}"/>
              </a:ext>
            </a:extLst>
          </p:cNvPr>
          <p:cNvSpPr/>
          <p:nvPr userDrawn="1"/>
        </p:nvSpPr>
        <p:spPr>
          <a:xfrm>
            <a:off x="4718863" y="5855709"/>
            <a:ext cx="2740572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www.testyantra.com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9" y="-195"/>
            <a:ext cx="4840795" cy="121906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876" y="5500471"/>
            <a:ext cx="2807260" cy="69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1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 dirty="0"/>
          </a:p>
        </p:txBody>
      </p:sp>
      <p:sp>
        <p:nvSpPr>
          <p:cNvPr id="5" name="Google Shape;163;p10"/>
          <p:cNvSpPr txBox="1">
            <a:spLocks noGrp="1"/>
          </p:cNvSpPr>
          <p:nvPr>
            <p:ph type="sldNum" idx="4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867" b="1">
                <a:solidFill>
                  <a:schemeClr val="bg1"/>
                </a:solidFill>
                <a:latin typeface="Roboto Condensed" pitchFamily="2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FE59A5-F4B4-47F3-8C4B-BD6C0C97D86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4830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609570" marR="0" lvl="0" indent="-50797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Wingdings" panose="05000000000000000000" pitchFamily="2" charset="2"/>
        <a:buChar char="§"/>
        <a:defRPr sz="1867" b="0" i="0" u="none" strike="noStrike" cap="none">
          <a:solidFill>
            <a:srgbClr val="000000"/>
          </a:solidFill>
          <a:latin typeface="Roboto Condensed" pitchFamily="2" charset="0"/>
          <a:ea typeface="Roboto Condensed" pitchFamily="2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sql/sql-arithmetic-operators.htm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sql/sql-comparison-operators.htm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8000" dirty="0" smtClean="0"/>
              <a:t/>
            </a:r>
            <a:br>
              <a:rPr lang="en-IN" sz="8000" dirty="0" smtClean="0"/>
            </a:br>
            <a:r>
              <a:rPr lang="en-IN" sz="8000" dirty="0" smtClean="0">
                <a:solidFill>
                  <a:schemeClr val="bg1"/>
                </a:solidFill>
              </a:rPr>
              <a:t>SQL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11241511" y="6461580"/>
            <a:ext cx="806636" cy="415777"/>
          </a:xfrm>
        </p:spPr>
        <p:txBody>
          <a:bodyPr/>
          <a:lstStyle/>
          <a:p>
            <a:fld id="{A5FE59A5-F4B4-47F3-8C4B-BD6C0C97D865}" type="slidenum">
              <a:rPr lang="en-IN" smtClean="0"/>
              <a:t>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195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</p:spPr>
        <p:txBody>
          <a:bodyPr/>
          <a:lstStyle/>
          <a:p>
            <a:r>
              <a:rPr lang="en-US" sz="4000" dirty="0"/>
              <a:t>Constraints</a:t>
            </a:r>
            <a:endParaRPr lang="en-IN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9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612173"/>
            <a:ext cx="11633200" cy="6265184"/>
          </a:xfrm>
        </p:spPr>
        <p:txBody>
          <a:bodyPr/>
          <a:lstStyle/>
          <a:p>
            <a:pPr>
              <a:defRPr/>
            </a:pP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101596" indent="0">
              <a:buNone/>
              <a:defRPr/>
            </a:pPr>
            <a:r>
              <a:rPr lang="en-US" sz="2200" b="1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5</a:t>
            </a:r>
            <a:r>
              <a:rPr lang="en-US" sz="2200" b="1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  CHECK :</a:t>
            </a:r>
            <a:endParaRPr lang="en-US" sz="2200" b="1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>
              <a:defRPr/>
            </a:pP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This constraints is used to restrict the value of a column between a range</a:t>
            </a: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</a:t>
            </a:r>
            <a:endParaRPr lang="en-US" sz="22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Its like a condition checking before saving data into a column</a:t>
            </a: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</a:t>
            </a:r>
            <a:endParaRPr lang="en-US" sz="22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It can be applied Table level as well as Column level</a:t>
            </a: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</a:t>
            </a:r>
          </a:p>
          <a:p>
            <a:pPr marL="342900" indent="-342900">
              <a:defRPr/>
            </a:pPr>
            <a:endParaRPr lang="en-US" sz="22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0" indent="0">
              <a:buNone/>
              <a:defRPr/>
            </a:pPr>
            <a:r>
              <a:rPr lang="en-US" sz="2200" b="1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6.Default:</a:t>
            </a:r>
          </a:p>
          <a:p>
            <a:pPr marL="0" indent="0">
              <a:buNone/>
              <a:defRPr/>
            </a:pPr>
            <a:endParaRPr lang="en-US" sz="2200" b="1" dirty="0" smtClean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r>
              <a:rPr lang="en-US" dirty="0" smtClean="0"/>
              <a:t>The DEFAULT constraint is used to provide a default value for a column.</a:t>
            </a:r>
          </a:p>
          <a:p>
            <a:r>
              <a:rPr lang="en-US" dirty="0" smtClean="0"/>
              <a:t>The default value will be added to all new records IF no other value is specified</a:t>
            </a:r>
          </a:p>
          <a:p>
            <a:pPr marL="0" indent="0">
              <a:buNone/>
              <a:defRPr/>
            </a:pPr>
            <a:endParaRPr lang="en-US" sz="22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>
              <a:defRPr/>
            </a:pPr>
            <a:endParaRPr lang="en-IN" sz="2200" dirty="0">
              <a:solidFill>
                <a:srgbClr val="00B0F0"/>
              </a:solidFill>
            </a:endParaRP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7033394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</p:spPr>
        <p:txBody>
          <a:bodyPr/>
          <a:lstStyle/>
          <a:p>
            <a:r>
              <a:rPr lang="en-US" sz="4000" dirty="0"/>
              <a:t>DATA TYPES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10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pPr marL="101596" indent="0">
              <a:buNone/>
            </a:pPr>
            <a:endParaRPr lang="en-US" sz="2400" b="1" dirty="0" smtClean="0"/>
          </a:p>
          <a:p>
            <a:pPr marL="101596" indent="0">
              <a:buNone/>
            </a:pPr>
            <a:endParaRPr lang="en-US" sz="2400" b="1" dirty="0" smtClean="0"/>
          </a:p>
          <a:p>
            <a:pPr algn="just"/>
            <a:r>
              <a:rPr lang="en-US" dirty="0"/>
              <a:t>SQL Data Types define the type of value that can be stored in a table column. </a:t>
            </a:r>
            <a:endParaRPr lang="en-US" sz="2400" dirty="0"/>
          </a:p>
          <a:p>
            <a:pPr marL="342900" indent="-342900" algn="just">
              <a:lnSpc>
                <a:spcPct val="200000"/>
              </a:lnSpc>
            </a:pPr>
            <a:r>
              <a:rPr lang="en-US" alt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Data type selection is usually dictated by nature of data and by intended use.</a:t>
            </a:r>
          </a:p>
          <a:p>
            <a:pPr marL="342900" indent="-342900" algn="just">
              <a:lnSpc>
                <a:spcPct val="200000"/>
              </a:lnSpc>
            </a:pPr>
            <a:r>
              <a:rPr lang="en-US" alt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Pay close attention to expected use of attributes for sorting and data retrieval purposes</a:t>
            </a:r>
            <a:r>
              <a:rPr lang="en-US" alt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</a:t>
            </a:r>
          </a:p>
          <a:p>
            <a:pPr marL="101596" indent="0">
              <a:buNone/>
            </a:pPr>
            <a:endParaRPr lang="en-US" dirty="0" smtClean="0"/>
          </a:p>
          <a:p>
            <a:pPr marL="101596" indent="0">
              <a:buNone/>
            </a:pPr>
            <a:r>
              <a:rPr lang="en-US" dirty="0" smtClean="0"/>
              <a:t>SQL uses </a:t>
            </a:r>
            <a:r>
              <a:rPr lang="en-US" dirty="0"/>
              <a:t>many different data types broken into three categories </a:t>
            </a:r>
            <a:r>
              <a:rPr lang="en-US" dirty="0" smtClean="0"/>
              <a:t>−</a:t>
            </a:r>
          </a:p>
          <a:p>
            <a:pPr marL="101596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Numeric</a:t>
            </a:r>
          </a:p>
          <a:p>
            <a:pPr>
              <a:buFont typeface="+mj-lt"/>
              <a:buAutoNum type="arabicPeriod"/>
            </a:pPr>
            <a:r>
              <a:rPr lang="en-US" dirty="0"/>
              <a:t>Date and Time</a:t>
            </a:r>
          </a:p>
          <a:p>
            <a:pPr>
              <a:buFont typeface="+mj-lt"/>
              <a:buAutoNum type="arabicPeriod"/>
            </a:pPr>
            <a:r>
              <a:rPr lang="en-US" dirty="0"/>
              <a:t>String Types.</a:t>
            </a:r>
          </a:p>
          <a:p>
            <a:pPr marL="342900" indent="-342900" algn="just"/>
            <a:endParaRPr lang="en-IN" altLang="en-US" sz="2200" dirty="0">
              <a:solidFill>
                <a:srgbClr val="00B0F0"/>
              </a:solidFill>
              <a:latin typeface="Roboto Condensed"/>
            </a:endParaRPr>
          </a:p>
          <a:p>
            <a:endParaRPr lang="en-IN" sz="22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4757967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47948"/>
            <a:ext cx="6730423" cy="553998"/>
          </a:xfrm>
        </p:spPr>
        <p:txBody>
          <a:bodyPr/>
          <a:lstStyle/>
          <a:p>
            <a:r>
              <a:rPr lang="en-US" sz="3600" dirty="0" smtClean="0"/>
              <a:t>NUMERIC </a:t>
            </a:r>
            <a:r>
              <a:rPr lang="en-US" sz="3600" dirty="0"/>
              <a:t>DATA TYPES</a:t>
            </a:r>
            <a:endParaRPr lang="en-IN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11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612174"/>
            <a:ext cx="12048147" cy="6139146"/>
          </a:xfrm>
        </p:spPr>
        <p:txBody>
          <a:bodyPr/>
          <a:lstStyle/>
          <a:p>
            <a:pPr marL="101596" indent="0">
              <a:buNone/>
            </a:pPr>
            <a:endParaRPr lang="en-US" sz="2400" dirty="0"/>
          </a:p>
          <a:p>
            <a:endParaRPr lang="en-US" sz="2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44928" y="1126674"/>
          <a:ext cx="11446329" cy="5334903"/>
        </p:xfrm>
        <a:graphic>
          <a:graphicData uri="http://schemas.openxmlformats.org/drawingml/2006/table">
            <a:tbl>
              <a:tblPr/>
              <a:tblGrid>
                <a:gridCol w="3815443">
                  <a:extLst>
                    <a:ext uri="{9D8B030D-6E8A-4147-A177-3AD203B41FA5}">
                      <a16:colId xmlns:a16="http://schemas.microsoft.com/office/drawing/2014/main" val="2383230401"/>
                    </a:ext>
                  </a:extLst>
                </a:gridCol>
                <a:gridCol w="3815443">
                  <a:extLst>
                    <a:ext uri="{9D8B030D-6E8A-4147-A177-3AD203B41FA5}">
                      <a16:colId xmlns:a16="http://schemas.microsoft.com/office/drawing/2014/main" val="4010068552"/>
                    </a:ext>
                  </a:extLst>
                </a:gridCol>
                <a:gridCol w="3815443">
                  <a:extLst>
                    <a:ext uri="{9D8B030D-6E8A-4147-A177-3AD203B41FA5}">
                      <a16:colId xmlns:a16="http://schemas.microsoft.com/office/drawing/2014/main" val="2128779211"/>
                    </a:ext>
                  </a:extLst>
                </a:gridCol>
              </a:tblGrid>
              <a:tr h="476748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 b="0" cap="all" dirty="0">
                          <a:solidFill>
                            <a:srgbClr val="FFFFFF"/>
                          </a:solidFill>
                          <a:effectLst/>
                          <a:latin typeface="Roboto Condensed"/>
                        </a:rPr>
                        <a:t>Datatype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ADE4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 b="0" cap="all">
                          <a:solidFill>
                            <a:srgbClr val="FFFFFF"/>
                          </a:solidFill>
                          <a:effectLst/>
                          <a:latin typeface="Roboto Condensed"/>
                        </a:rPr>
                        <a:t>From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ADE4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 b="0" cap="all">
                          <a:solidFill>
                            <a:srgbClr val="FFFFFF"/>
                          </a:solidFill>
                          <a:effectLst/>
                          <a:latin typeface="Roboto Condensed"/>
                        </a:rPr>
                        <a:t>To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769448"/>
                  </a:ext>
                </a:extLst>
              </a:tr>
              <a:tr h="476748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bit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0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1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303730"/>
                  </a:ext>
                </a:extLst>
              </a:tr>
              <a:tr h="476748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 dirty="0" err="1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tinyint</a:t>
                      </a:r>
                      <a:endParaRPr lang="en-IN" sz="2000" dirty="0">
                        <a:solidFill>
                          <a:srgbClr val="444444"/>
                        </a:solidFill>
                        <a:effectLst/>
                        <a:latin typeface="Roboto Condensed"/>
                      </a:endParaRP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0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255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489835"/>
                  </a:ext>
                </a:extLst>
              </a:tr>
              <a:tr h="476748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 dirty="0" err="1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smallint</a:t>
                      </a:r>
                      <a:endParaRPr lang="en-IN" sz="2000" dirty="0">
                        <a:solidFill>
                          <a:srgbClr val="444444"/>
                        </a:solidFill>
                        <a:effectLst/>
                        <a:latin typeface="Roboto Condensed"/>
                      </a:endParaRP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-32,768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32,767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677707"/>
                  </a:ext>
                </a:extLst>
              </a:tr>
              <a:tr h="476748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 dirty="0" err="1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int</a:t>
                      </a:r>
                      <a:endParaRPr lang="en-IN" sz="2000" dirty="0">
                        <a:solidFill>
                          <a:srgbClr val="444444"/>
                        </a:solidFill>
                        <a:effectLst/>
                        <a:latin typeface="Roboto Condensed"/>
                      </a:endParaRP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-2,147,483,648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2,147,483,647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117105"/>
                  </a:ext>
                </a:extLst>
              </a:tr>
              <a:tr h="1044171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 dirty="0" err="1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bigint</a:t>
                      </a:r>
                      <a:endParaRPr lang="en-IN" sz="2000" dirty="0">
                        <a:solidFill>
                          <a:srgbClr val="444444"/>
                        </a:solidFill>
                        <a:effectLst/>
                        <a:latin typeface="Roboto Condensed"/>
                      </a:endParaRP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-9,223,372,036,854,775,808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9,223,372,036,854,775,807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784762"/>
                  </a:ext>
                </a:extLst>
              </a:tr>
              <a:tr h="476748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decimal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-10^38 +1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10^38 -1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371120"/>
                  </a:ext>
                </a:extLst>
              </a:tr>
              <a:tr h="476748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numeric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-10^38 +1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10^38 -1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016502"/>
                  </a:ext>
                </a:extLst>
              </a:tr>
              <a:tr h="476748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float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-1.79E + 308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1.79E + 308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522755"/>
                  </a:ext>
                </a:extLst>
              </a:tr>
              <a:tr h="476748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real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-3.40E + 38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3.40E + 38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109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983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47947"/>
            <a:ext cx="6730423" cy="553998"/>
          </a:xfrm>
        </p:spPr>
        <p:txBody>
          <a:bodyPr/>
          <a:lstStyle/>
          <a:p>
            <a:r>
              <a:rPr lang="en-US" sz="3500" dirty="0"/>
              <a:t>DATE AND TIME DATA TYPES</a:t>
            </a:r>
            <a:endParaRPr lang="en-IN" sz="35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12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01596" indent="0">
              <a:buNone/>
            </a:pPr>
            <a:endParaRPr lang="en-IN" sz="24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667954-451D-4E9A-9BD2-8CB5098DD61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6813" y="1578452"/>
          <a:ext cx="10604697" cy="4228649"/>
        </p:xfrm>
        <a:graphic>
          <a:graphicData uri="http://schemas.openxmlformats.org/drawingml/2006/table">
            <a:tbl>
              <a:tblPr/>
              <a:tblGrid>
                <a:gridCol w="4771897">
                  <a:extLst>
                    <a:ext uri="{9D8B030D-6E8A-4147-A177-3AD203B41FA5}">
                      <a16:colId xmlns:a16="http://schemas.microsoft.com/office/drawing/2014/main" val="3352805437"/>
                    </a:ext>
                  </a:extLst>
                </a:gridCol>
                <a:gridCol w="5832800">
                  <a:extLst>
                    <a:ext uri="{9D8B030D-6E8A-4147-A177-3AD203B41FA5}">
                      <a16:colId xmlns:a16="http://schemas.microsoft.com/office/drawing/2014/main" val="2502678754"/>
                    </a:ext>
                  </a:extLst>
                </a:gridCol>
              </a:tblGrid>
              <a:tr h="366322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b="0" cap="all" dirty="0" err="1">
                          <a:solidFill>
                            <a:srgbClr val="FFFFFF"/>
                          </a:solidFill>
                          <a:effectLst/>
                          <a:latin typeface="Roboto Condensed"/>
                        </a:rPr>
                        <a:t>Datatype</a:t>
                      </a:r>
                      <a:endParaRPr lang="en-IN" b="0" cap="all" dirty="0">
                        <a:solidFill>
                          <a:srgbClr val="FFFFFF"/>
                        </a:solidFill>
                        <a:effectLst/>
                        <a:latin typeface="Roboto Condensed"/>
                      </a:endParaRPr>
                    </a:p>
                  </a:txBody>
                  <a:tcPr marL="47623" marR="47623" marT="95250" marB="9525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D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b="0" cap="all" dirty="0">
                          <a:solidFill>
                            <a:srgbClr val="FFFFFF"/>
                          </a:solidFill>
                          <a:effectLst/>
                          <a:latin typeface="Roboto Condensed"/>
                        </a:rPr>
                        <a:t>Description</a:t>
                      </a:r>
                    </a:p>
                  </a:txBody>
                  <a:tcPr marL="47623" marR="47623" marT="95250" marB="9525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351326"/>
                  </a:ext>
                </a:extLst>
              </a:tr>
              <a:tr h="571346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DATE</a:t>
                      </a:r>
                    </a:p>
                  </a:txBody>
                  <a:tcPr marL="47623" marR="47623" marT="95250" marB="9525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Stores date in the format YYYY-MM-DD</a:t>
                      </a:r>
                    </a:p>
                  </a:txBody>
                  <a:tcPr marL="47623" marR="47623" marT="95250" marB="9525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790136"/>
                  </a:ext>
                </a:extLst>
              </a:tr>
              <a:tr h="571346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TIME</a:t>
                      </a:r>
                    </a:p>
                  </a:txBody>
                  <a:tcPr marL="47623" marR="47623" marT="95250" marB="9525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Stores time in the format HH:MI:SS</a:t>
                      </a:r>
                    </a:p>
                  </a:txBody>
                  <a:tcPr marL="47623" marR="47623" marT="95250" marB="9525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539419"/>
                  </a:ext>
                </a:extLst>
              </a:tr>
              <a:tr h="783391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DATETIME</a:t>
                      </a:r>
                    </a:p>
                  </a:txBody>
                  <a:tcPr marL="47623" marR="47623" marT="95250" marB="9525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Stores date and time information in the format YYYY-MM-DD HH:MI:SS</a:t>
                      </a:r>
                    </a:p>
                  </a:txBody>
                  <a:tcPr marL="47623" marR="47623" marT="95250" marB="9525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749332"/>
                  </a:ext>
                </a:extLst>
              </a:tr>
              <a:tr h="783391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TIMESTAMP</a:t>
                      </a:r>
                    </a:p>
                  </a:txBody>
                  <a:tcPr marL="47623" marR="47623" marT="95250" marB="9525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Stores number of seconds passed since the Unix epoch (‘1970-01-01 00:00:00’ UTC)</a:t>
                      </a:r>
                    </a:p>
                  </a:txBody>
                  <a:tcPr marL="47623" marR="47623" marT="95250" marB="9525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087687"/>
                  </a:ext>
                </a:extLst>
              </a:tr>
              <a:tr h="995438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YEAR</a:t>
                      </a:r>
                    </a:p>
                  </a:txBody>
                  <a:tcPr marL="47623" marR="47623" marT="95250" marB="9525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Stores year in 2 digit or 4 digit format. Range 1901 to 2155 in 4-digit format. Range 70 to 69, representing 1970 to 2069.</a:t>
                      </a:r>
                    </a:p>
                  </a:txBody>
                  <a:tcPr marL="47623" marR="47623" marT="95250" marB="9525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638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9707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</p:spPr>
        <p:txBody>
          <a:bodyPr/>
          <a:lstStyle/>
          <a:p>
            <a:r>
              <a:rPr lang="en-US" sz="4000" dirty="0"/>
              <a:t> STRING DATA TYPES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13</a:t>
            </a:fld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59B3CA-A0DA-438B-B6A5-4AC3D3E7D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126079"/>
              </p:ext>
            </p:extLst>
          </p:nvPr>
        </p:nvGraphicFramePr>
        <p:xfrm>
          <a:off x="638825" y="1197428"/>
          <a:ext cx="10602686" cy="4411329"/>
        </p:xfrm>
        <a:graphic>
          <a:graphicData uri="http://schemas.openxmlformats.org/drawingml/2006/table">
            <a:tbl>
              <a:tblPr/>
              <a:tblGrid>
                <a:gridCol w="5301343">
                  <a:extLst>
                    <a:ext uri="{9D8B030D-6E8A-4147-A177-3AD203B41FA5}">
                      <a16:colId xmlns:a16="http://schemas.microsoft.com/office/drawing/2014/main" val="3609701031"/>
                    </a:ext>
                  </a:extLst>
                </a:gridCol>
                <a:gridCol w="5301343">
                  <a:extLst>
                    <a:ext uri="{9D8B030D-6E8A-4147-A177-3AD203B41FA5}">
                      <a16:colId xmlns:a16="http://schemas.microsoft.com/office/drawing/2014/main" val="3624792548"/>
                    </a:ext>
                  </a:extLst>
                </a:gridCol>
              </a:tblGrid>
              <a:tr h="516489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1800" b="0" cap="all" dirty="0">
                          <a:solidFill>
                            <a:srgbClr val="FFFFFF"/>
                          </a:solidFill>
                          <a:effectLst/>
                          <a:latin typeface="Roboto Condensed"/>
                        </a:rPr>
                        <a:t>Datatype</a:t>
                      </a:r>
                    </a:p>
                  </a:txBody>
                  <a:tcPr marL="47621" marR="47621" marT="95258" marB="95258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D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1800" b="0" cap="all" dirty="0">
                          <a:solidFill>
                            <a:srgbClr val="FFFFFF"/>
                          </a:solidFill>
                          <a:effectLst/>
                          <a:latin typeface="Roboto Condensed"/>
                        </a:rPr>
                        <a:t>Description</a:t>
                      </a:r>
                    </a:p>
                  </a:txBody>
                  <a:tcPr marL="47621" marR="47621" marT="95258" marB="95258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088371"/>
                  </a:ext>
                </a:extLst>
              </a:tr>
              <a:tr h="821303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18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CHAR</a:t>
                      </a:r>
                    </a:p>
                  </a:txBody>
                  <a:tcPr marL="47621" marR="47621" marT="95258" marB="95258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Fixed length with maximum length of 8,000 characters</a:t>
                      </a:r>
                    </a:p>
                  </a:txBody>
                  <a:tcPr marL="47621" marR="47621" marT="95258" marB="95258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813986"/>
                  </a:ext>
                </a:extLst>
              </a:tr>
              <a:tr h="1126117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18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VARCHAR</a:t>
                      </a:r>
                    </a:p>
                  </a:txBody>
                  <a:tcPr marL="47621" marR="47621" marT="95258" marB="95258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Variable length storage with maximum length of 8,000 characters</a:t>
                      </a:r>
                    </a:p>
                  </a:txBody>
                  <a:tcPr marL="47621" marR="47621" marT="95258" marB="95258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662204"/>
                  </a:ext>
                </a:extLst>
              </a:tr>
              <a:tr h="1126117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18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VARCHAR(max)</a:t>
                      </a:r>
                    </a:p>
                  </a:txBody>
                  <a:tcPr marL="47621" marR="47621" marT="95258" marB="95258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Variable length storage with provided max characters, not supported in MySQL</a:t>
                      </a:r>
                    </a:p>
                  </a:txBody>
                  <a:tcPr marL="47621" marR="47621" marT="95258" marB="95258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662014"/>
                  </a:ext>
                </a:extLst>
              </a:tr>
              <a:tr h="821303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18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TEXT</a:t>
                      </a:r>
                    </a:p>
                  </a:txBody>
                  <a:tcPr marL="47621" marR="47621" marT="95258" marB="95258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Variable length storage with maximum size of 2GB data</a:t>
                      </a:r>
                    </a:p>
                  </a:txBody>
                  <a:tcPr marL="47621" marR="47621" marT="95258" marB="95258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474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98934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47947"/>
            <a:ext cx="6730423" cy="553998"/>
          </a:xfrm>
        </p:spPr>
        <p:txBody>
          <a:bodyPr/>
          <a:lstStyle/>
          <a:p>
            <a:r>
              <a:rPr lang="en-US" sz="3600" dirty="0"/>
              <a:t>Miscellaneous Data Types</a:t>
            </a:r>
            <a:endParaRPr lang="en-IN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14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pPr marL="101596" indent="0">
              <a:buNone/>
            </a:pPr>
            <a:r>
              <a:rPr lang="en-US" sz="2400" b="1" dirty="0" smtClean="0"/>
              <a:t> </a:t>
            </a:r>
          </a:p>
          <a:p>
            <a:endParaRPr lang="en-US" sz="2400" b="1" dirty="0" smtClean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431E0D-DE76-4791-9ADA-3A3811411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457411"/>
              </p:ext>
            </p:extLst>
          </p:nvPr>
        </p:nvGraphicFramePr>
        <p:xfrm>
          <a:off x="977537" y="1293704"/>
          <a:ext cx="9629503" cy="5105401"/>
        </p:xfrm>
        <a:graphic>
          <a:graphicData uri="http://schemas.openxmlformats.org/drawingml/2006/table">
            <a:tbl>
              <a:tblPr/>
              <a:tblGrid>
                <a:gridCol w="5038530">
                  <a:extLst>
                    <a:ext uri="{9D8B030D-6E8A-4147-A177-3AD203B41FA5}">
                      <a16:colId xmlns:a16="http://schemas.microsoft.com/office/drawing/2014/main" val="2319579420"/>
                    </a:ext>
                  </a:extLst>
                </a:gridCol>
                <a:gridCol w="4590973">
                  <a:extLst>
                    <a:ext uri="{9D8B030D-6E8A-4147-A177-3AD203B41FA5}">
                      <a16:colId xmlns:a16="http://schemas.microsoft.com/office/drawing/2014/main" val="3192313418"/>
                    </a:ext>
                  </a:extLst>
                </a:gridCol>
              </a:tblGrid>
              <a:tr h="913283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2000" b="0" cap="all" dirty="0" err="1">
                          <a:solidFill>
                            <a:srgbClr val="FFFFFF"/>
                          </a:solidFill>
                          <a:effectLst/>
                          <a:latin typeface="Roboto Condensed"/>
                        </a:rPr>
                        <a:t>Datatype</a:t>
                      </a:r>
                      <a:endParaRPr lang="en-IN" sz="2000" b="0" cap="all" dirty="0">
                        <a:solidFill>
                          <a:srgbClr val="FFFFFF"/>
                        </a:solidFill>
                        <a:effectLst/>
                        <a:latin typeface="Roboto Condensed"/>
                      </a:endParaRPr>
                    </a:p>
                  </a:txBody>
                  <a:tcPr marL="47625" marR="47625" marT="95257" marB="95257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D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2000" b="0" cap="all" dirty="0">
                          <a:solidFill>
                            <a:srgbClr val="FFFFFF"/>
                          </a:solidFill>
                          <a:effectLst/>
                          <a:latin typeface="Roboto Condensed"/>
                        </a:rPr>
                        <a:t>Description</a:t>
                      </a:r>
                    </a:p>
                  </a:txBody>
                  <a:tcPr marL="47625" marR="47625" marT="95257" marB="95257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865322"/>
                  </a:ext>
                </a:extLst>
              </a:tr>
              <a:tr h="1452269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20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CLOB</a:t>
                      </a:r>
                    </a:p>
                  </a:txBody>
                  <a:tcPr marL="47625" marR="47625" marT="95257" marB="95257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20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Character large </a:t>
                      </a:r>
                      <a:r>
                        <a:rPr lang="en-US" sz="2000" dirty="0" err="1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objets</a:t>
                      </a:r>
                      <a:r>
                        <a:rPr lang="en-US" sz="20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 that can hold up to 2GB</a:t>
                      </a:r>
                    </a:p>
                  </a:txBody>
                  <a:tcPr marL="47625" marR="47625" marT="95257" marB="95257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525372"/>
                  </a:ext>
                </a:extLst>
              </a:tr>
              <a:tr h="913283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20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BLOB</a:t>
                      </a:r>
                    </a:p>
                  </a:txBody>
                  <a:tcPr marL="47625" marR="47625" marT="95257" marB="95257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For binary large objects</a:t>
                      </a:r>
                    </a:p>
                  </a:txBody>
                  <a:tcPr marL="47625" marR="47625" marT="95257" marB="95257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805552"/>
                  </a:ext>
                </a:extLst>
              </a:tr>
              <a:tr h="913283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XML</a:t>
                      </a:r>
                    </a:p>
                  </a:txBody>
                  <a:tcPr marL="47625" marR="47625" marT="95257" marB="95257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for storing xml data</a:t>
                      </a:r>
                    </a:p>
                  </a:txBody>
                  <a:tcPr marL="47625" marR="47625" marT="95257" marB="95257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645283"/>
                  </a:ext>
                </a:extLst>
              </a:tr>
              <a:tr h="913283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20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JSON</a:t>
                      </a:r>
                    </a:p>
                  </a:txBody>
                  <a:tcPr marL="47625" marR="47625" marT="95257" marB="95257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20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for storing JSON data</a:t>
                      </a:r>
                    </a:p>
                  </a:txBody>
                  <a:tcPr marL="47625" marR="47625" marT="95257" marB="95257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324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5764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730423" cy="1190006"/>
          </a:xfrm>
        </p:spPr>
        <p:txBody>
          <a:bodyPr/>
          <a:lstStyle/>
          <a:p>
            <a:r>
              <a:rPr lang="en-US" sz="4000" dirty="0"/>
              <a:t>MYSQL </a:t>
            </a:r>
            <a:r>
              <a:rPr lang="en-US" sz="4000" dirty="0" smtClean="0"/>
              <a:t> </a:t>
            </a:r>
            <a:r>
              <a:rPr lang="en-US" sz="4000" dirty="0"/>
              <a:t/>
            </a:r>
            <a:br>
              <a:rPr lang="en-US" sz="4000" dirty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15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endParaRPr lang="en-US" sz="2400" b="1" dirty="0">
              <a:latin typeface="Roboto Condensed"/>
            </a:endParaRPr>
          </a:p>
          <a:p>
            <a:pPr marL="101596" indent="0">
              <a:buNone/>
            </a:pP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MySQL- </a:t>
            </a: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is a Relational database management system</a:t>
            </a:r>
            <a:r>
              <a:rPr 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defRPr/>
            </a:pPr>
            <a:endParaRPr lang="en-US" sz="2000" dirty="0" smtClean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It is a open source software</a:t>
            </a:r>
            <a:r>
              <a:rPr 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defRPr/>
            </a:pP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Provides multiuser access</a:t>
            </a:r>
            <a:r>
              <a:rPr 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defRPr/>
            </a:pP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Supports-multi storage </a:t>
            </a:r>
            <a:r>
              <a:rPr 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engines</a:t>
            </a:r>
          </a:p>
          <a:p>
            <a:pPr marL="342900" indent="-342900">
              <a:lnSpc>
                <a:spcPct val="150000"/>
              </a:lnSpc>
              <a:defRPr/>
            </a:pP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Works on many platforms.</a:t>
            </a:r>
          </a:p>
          <a:p>
            <a:pPr marL="342900" indent="-342900">
              <a:defRPr/>
            </a:pPr>
            <a:endParaRPr lang="en-IN" sz="2000" dirty="0">
              <a:solidFill>
                <a:srgbClr val="00B0F0"/>
              </a:solidFill>
              <a:latin typeface="Roboto Condensed"/>
            </a:endParaRPr>
          </a:p>
          <a:p>
            <a:endParaRPr lang="en-IN" sz="2000" b="1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8766476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</p:spPr>
        <p:txBody>
          <a:bodyPr/>
          <a:lstStyle/>
          <a:p>
            <a:r>
              <a:rPr lang="en-US" sz="4000" dirty="0"/>
              <a:t>Features Of MySQL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16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endParaRPr lang="en-US" sz="2000" b="1" dirty="0">
              <a:latin typeface="Roboto Condensed"/>
            </a:endParaRPr>
          </a:p>
          <a:p>
            <a:pPr marL="342900" indent="-342900">
              <a:defRPr/>
            </a:pPr>
            <a:r>
              <a:rPr lang="en-US" sz="2000" dirty="0">
                <a:latin typeface="Roboto Condensed"/>
                <a:ea typeface="Cambria" pitchFamily="18" charset="0"/>
              </a:rPr>
              <a:t>Ease of Management</a:t>
            </a:r>
          </a:p>
          <a:p>
            <a:pPr>
              <a:defRPr/>
            </a:pPr>
            <a:endParaRPr lang="en-US" sz="2000" dirty="0"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000" dirty="0">
                <a:latin typeface="Roboto Condensed"/>
                <a:ea typeface="Cambria" pitchFamily="18" charset="0"/>
              </a:rPr>
              <a:t>Robust Transactional Support</a:t>
            </a:r>
          </a:p>
          <a:p>
            <a:pPr>
              <a:defRPr/>
            </a:pPr>
            <a:endParaRPr lang="en-US" sz="2000" dirty="0"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000" dirty="0">
                <a:latin typeface="Roboto Condensed"/>
                <a:ea typeface="Cambria" pitchFamily="18" charset="0"/>
              </a:rPr>
              <a:t>Comprehensive Application Development</a:t>
            </a:r>
          </a:p>
          <a:p>
            <a:pPr>
              <a:defRPr/>
            </a:pPr>
            <a:endParaRPr lang="en-US" sz="2000" dirty="0"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000" dirty="0">
                <a:latin typeface="Roboto Condensed"/>
                <a:ea typeface="Cambria" pitchFamily="18" charset="0"/>
              </a:rPr>
              <a:t>High Performance</a:t>
            </a:r>
          </a:p>
          <a:p>
            <a:pPr>
              <a:defRPr/>
            </a:pPr>
            <a:endParaRPr lang="en-US" sz="2000" dirty="0"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000" dirty="0">
                <a:latin typeface="Roboto Condensed"/>
                <a:ea typeface="Cambria" pitchFamily="18" charset="0"/>
              </a:rPr>
              <a:t>Low total cost of ownership</a:t>
            </a:r>
          </a:p>
          <a:p>
            <a:endParaRPr lang="en-US" sz="2000" dirty="0">
              <a:latin typeface="Roboto Condensed"/>
            </a:endParaRPr>
          </a:p>
          <a:p>
            <a:pPr marL="342900" indent="-342900">
              <a:defRPr/>
            </a:pPr>
            <a:r>
              <a:rPr lang="en-US" sz="2000" dirty="0">
                <a:latin typeface="Roboto Condensed"/>
                <a:ea typeface="Cambria" pitchFamily="18" charset="0"/>
              </a:rPr>
              <a:t>Open Source and 24 * 7 support</a:t>
            </a:r>
          </a:p>
          <a:p>
            <a:pPr>
              <a:defRPr/>
            </a:pPr>
            <a:endParaRPr lang="en-US" sz="2000" dirty="0"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000" dirty="0">
                <a:latin typeface="Roboto Condensed"/>
                <a:ea typeface="Cambria" pitchFamily="18" charset="0"/>
              </a:rPr>
              <a:t>Secure Data protection</a:t>
            </a:r>
          </a:p>
          <a:p>
            <a:pPr marL="342900" indent="-342900">
              <a:defRPr/>
            </a:pPr>
            <a:endParaRPr lang="en-US" sz="2000" dirty="0"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000" dirty="0">
                <a:latin typeface="Roboto Condensed"/>
                <a:ea typeface="Cambria" pitchFamily="18" charset="0"/>
              </a:rPr>
              <a:t>High Availability</a:t>
            </a:r>
          </a:p>
          <a:p>
            <a:pPr marL="342900" indent="-342900">
              <a:defRPr/>
            </a:pPr>
            <a:endParaRPr lang="en-US" sz="2000" dirty="0"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000" dirty="0">
                <a:latin typeface="Roboto Condensed"/>
                <a:ea typeface="Cambria" pitchFamily="18" charset="0"/>
              </a:rPr>
              <a:t>Scalability and Flexibility</a:t>
            </a:r>
            <a:endParaRPr lang="en-IN" sz="2000" dirty="0">
              <a:latin typeface="Roboto Condensed"/>
              <a:ea typeface="Cambria" pitchFamily="18" charset="0"/>
            </a:endParaRPr>
          </a:p>
          <a:p>
            <a:endParaRPr lang="en-US" sz="2000" dirty="0">
              <a:latin typeface="Roboto Condensed"/>
            </a:endParaRPr>
          </a:p>
          <a:p>
            <a:endParaRPr lang="en-US" sz="2000" b="1" dirty="0" smtClean="0">
              <a:latin typeface="Roboto Condensed"/>
            </a:endParaRPr>
          </a:p>
          <a:p>
            <a:pPr marL="101596" indent="0">
              <a:buNone/>
            </a:pPr>
            <a:endParaRPr lang="en-IN" sz="2000" b="1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6171216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-36611"/>
            <a:ext cx="6730423" cy="1190006"/>
          </a:xfrm>
        </p:spPr>
        <p:txBody>
          <a:bodyPr/>
          <a:lstStyle/>
          <a:p>
            <a:r>
              <a:rPr lang="en-US" sz="4000" dirty="0"/>
              <a:t>INTRODUCTION </a:t>
            </a:r>
            <a:br>
              <a:rPr lang="en-US" sz="4000" dirty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17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5956685"/>
          </a:xfrm>
        </p:spPr>
        <p:txBody>
          <a:bodyPr/>
          <a:lstStyle/>
          <a:p>
            <a:endParaRPr lang="en-US" sz="2000" dirty="0">
              <a:latin typeface="Roboto Condensed"/>
            </a:endParaRPr>
          </a:p>
          <a:p>
            <a:pPr marL="342900" indent="-342900">
              <a:defRPr/>
            </a:pP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SQL-Structured Query Language</a:t>
            </a:r>
          </a:p>
          <a:p>
            <a:pPr>
              <a:defRPr/>
            </a:pP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A Standardized programming language which is used for storing and managing data in  databases</a:t>
            </a:r>
            <a:r>
              <a:rPr 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SQL was the first commercial language introduced for E.F </a:t>
            </a:r>
            <a:r>
              <a:rPr lang="en-US" sz="2000" dirty="0" err="1">
                <a:solidFill>
                  <a:schemeClr val="tx1"/>
                </a:solidFill>
                <a:latin typeface="Roboto Condensed"/>
                <a:ea typeface="Cambria" pitchFamily="18" charset="0"/>
              </a:rPr>
              <a:t>Codd's</a:t>
            </a: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Relational</a:t>
            </a: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 model of database.</a:t>
            </a:r>
          </a:p>
          <a:p>
            <a:pPr>
              <a:defRPr/>
            </a:pP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With SQL ,you can modify databases , add , update or delete rows of data , retrieve subsets of information from a database  and ,any more .</a:t>
            </a:r>
          </a:p>
          <a:p>
            <a:pPr>
              <a:defRPr/>
            </a:pP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Relational Databases like MySQL Databases, Oracle , </a:t>
            </a:r>
            <a:r>
              <a:rPr lang="en-US" sz="2000" dirty="0" err="1">
                <a:solidFill>
                  <a:schemeClr val="tx1"/>
                </a:solidFill>
                <a:latin typeface="Roboto Condensed"/>
                <a:ea typeface="Cambria" pitchFamily="18" charset="0"/>
              </a:rPr>
              <a:t>Ms</a:t>
            </a: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 SQL Server , Sybase etc. use SQL.</a:t>
            </a:r>
          </a:p>
          <a:p>
            <a:pPr>
              <a:defRPr/>
            </a:pP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Queries and other SQL operations are written as statements</a:t>
            </a:r>
            <a:r>
              <a:rPr 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101596" indent="0"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    Example : select , insert , add, update ,delete , create ,alter , truncate</a:t>
            </a:r>
            <a:endParaRPr lang="en-IN" sz="20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047188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</p:spPr>
        <p:txBody>
          <a:bodyPr/>
          <a:lstStyle/>
          <a:p>
            <a:r>
              <a:rPr lang="en-US" dirty="0" smtClean="0"/>
              <a:t>SQL </a:t>
            </a:r>
            <a:r>
              <a:rPr lang="en-US" sz="4000" dirty="0"/>
              <a:t>Statement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18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3"/>
            <a:ext cx="11633200" cy="5887412"/>
          </a:xfrm>
        </p:spPr>
        <p:txBody>
          <a:bodyPr/>
          <a:lstStyle/>
          <a:p>
            <a:endParaRPr lang="en-US" sz="2000" dirty="0">
              <a:latin typeface="Roboto Condensed"/>
            </a:endParaRPr>
          </a:p>
          <a:p>
            <a:pPr marL="101596" indent="0">
              <a:lnSpc>
                <a:spcPct val="150000"/>
              </a:lnSpc>
              <a:buNone/>
              <a:defRPr/>
            </a:pPr>
            <a:r>
              <a:rPr lang="en-US" sz="2200" b="1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There are  </a:t>
            </a:r>
            <a:r>
              <a:rPr lang="en-US" sz="2200" b="1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five SQL Statement :</a:t>
            </a:r>
            <a:endParaRPr lang="en-US" sz="2200" b="1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Data </a:t>
            </a: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Definition Language.(DDL</a:t>
            </a:r>
            <a:r>
              <a:rPr 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)</a:t>
            </a: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Data Manipulation Language.(DML</a:t>
            </a:r>
            <a:r>
              <a:rPr 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)</a:t>
            </a: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Data Control Language.(DCL</a:t>
            </a:r>
            <a:r>
              <a:rPr 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)</a:t>
            </a: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Transactional Control Language.(TCL</a:t>
            </a:r>
            <a:r>
              <a:rPr 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)</a:t>
            </a: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Data Query Language.(DQL)</a:t>
            </a:r>
            <a:endParaRPr lang="en-US" sz="2000" dirty="0">
              <a:solidFill>
                <a:schemeClr val="tx1"/>
              </a:solidFill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138342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DBMS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1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" y="788276"/>
            <a:ext cx="12048144" cy="6069723"/>
          </a:xfrm>
        </p:spPr>
        <p:txBody>
          <a:bodyPr/>
          <a:lstStyle/>
          <a:p>
            <a:r>
              <a:rPr lang="en-US" sz="2400" b="1" dirty="0" smtClean="0">
                <a:latin typeface="Roboto Condensed"/>
              </a:rPr>
              <a:t>Introduction :</a:t>
            </a:r>
          </a:p>
          <a:p>
            <a:endParaRPr lang="en-US" sz="2400" dirty="0">
              <a:latin typeface="Roboto Condensed"/>
            </a:endParaRPr>
          </a:p>
          <a:p>
            <a:pPr marL="342900" indent="-342900">
              <a:defRPr/>
            </a:pPr>
            <a:r>
              <a:rPr lang="en-US" alt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What </a:t>
            </a:r>
            <a:r>
              <a:rPr lang="en-US" alt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is Data</a:t>
            </a:r>
            <a:r>
              <a:rPr lang="en-US" alt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?</a:t>
            </a:r>
          </a:p>
          <a:p>
            <a:pPr marL="342900" indent="-342900">
              <a:defRPr/>
            </a:pPr>
            <a:endParaRPr lang="en-US" alt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alt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Data is distinct piece of information or collection of facts related to any entity. </a:t>
            </a:r>
            <a:endParaRPr lang="en-US" altLang="en-US" sz="2000" dirty="0" smtClean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0" indent="0">
              <a:buNone/>
              <a:defRPr/>
            </a:pPr>
            <a:r>
              <a:rPr lang="en-US" alt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          example-Employee </a:t>
            </a:r>
            <a:r>
              <a:rPr lang="en-US" alt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or any object</a:t>
            </a:r>
            <a:r>
              <a:rPr lang="en-US" alt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</a:t>
            </a:r>
          </a:p>
          <a:p>
            <a:pPr marL="0" indent="0">
              <a:buNone/>
              <a:defRPr/>
            </a:pPr>
            <a:endParaRPr lang="en-US" alt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alt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What is Database</a:t>
            </a:r>
            <a:r>
              <a:rPr lang="en-US" alt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?</a:t>
            </a:r>
          </a:p>
          <a:p>
            <a:pPr marL="342900" indent="-342900">
              <a:defRPr/>
            </a:pPr>
            <a:endParaRPr lang="en-US" alt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alt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Consider a Database as a Container where an all the data is stored . the database is basically a systematic collection of the data which suppose to storage and manipulation of the data that you stored.</a:t>
            </a:r>
          </a:p>
          <a:p>
            <a:pPr marL="342900" indent="-342900">
              <a:defRPr/>
            </a:pPr>
            <a:r>
              <a:rPr lang="en-US" alt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What  is Database and </a:t>
            </a:r>
            <a:r>
              <a:rPr lang="en-US" alt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DBMS?</a:t>
            </a:r>
          </a:p>
          <a:p>
            <a:pPr marL="0" indent="0">
              <a:buNone/>
              <a:defRPr/>
            </a:pPr>
            <a:endParaRPr lang="en-US" altLang="en-US" sz="2000" dirty="0" smtClean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alt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Collection </a:t>
            </a:r>
            <a:r>
              <a:rPr lang="en-US" alt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of programs which enables users to access database</a:t>
            </a:r>
            <a:r>
              <a:rPr lang="en-US" alt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, </a:t>
            </a:r>
            <a:r>
              <a:rPr lang="en-US" alt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manipulate data and represent data</a:t>
            </a:r>
            <a:r>
              <a:rPr lang="en-US" alt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alt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  </a:t>
            </a:r>
            <a:r>
              <a:rPr lang="en-US" alt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A technology to store and retrieve data with utmost efficiency along with appropriate security measures.</a:t>
            </a:r>
          </a:p>
          <a:p>
            <a:endParaRPr lang="en-IN" sz="20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4416046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19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5657247"/>
          </a:xfrm>
        </p:spPr>
        <p:txBody>
          <a:bodyPr/>
          <a:lstStyle/>
          <a:p>
            <a:pPr marL="558796" indent="-457200">
              <a:buAutoNum type="arabicPeriod"/>
            </a:pPr>
            <a:endParaRPr lang="en-US" sz="2400" b="1" dirty="0" smtClean="0">
              <a:latin typeface="Roboto Condensed"/>
            </a:endParaRPr>
          </a:p>
          <a:p>
            <a:pPr marL="558796" indent="-457200">
              <a:buAutoNum type="arabicPeriod"/>
            </a:pPr>
            <a:endParaRPr lang="en-US" sz="2400" b="1" dirty="0">
              <a:latin typeface="Roboto Condensed"/>
            </a:endParaRPr>
          </a:p>
          <a:p>
            <a:pPr marL="558796" indent="-457200">
              <a:buAutoNum type="arabicPeriod"/>
            </a:pPr>
            <a:r>
              <a:rPr lang="en-US" sz="2400" b="1" dirty="0" smtClean="0">
                <a:latin typeface="Roboto Condensed"/>
              </a:rPr>
              <a:t> Data Definition Language:</a:t>
            </a:r>
          </a:p>
          <a:p>
            <a:pPr marL="101596" indent="0">
              <a:buNone/>
            </a:pPr>
            <a:endParaRPr lang="en-US" sz="2400" b="1" dirty="0">
              <a:latin typeface="Roboto Condensed"/>
            </a:endParaRPr>
          </a:p>
          <a:p>
            <a:pPr marL="101596" indent="0">
              <a:buNone/>
            </a:pPr>
            <a:endParaRPr lang="en-US" dirty="0">
              <a:latin typeface="Roboto Condensed"/>
            </a:endParaRPr>
          </a:p>
          <a:p>
            <a:pPr marL="342900" indent="-342900">
              <a:defRPr/>
            </a:pP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Data Definition Language consist of statement used to define the database schema.</a:t>
            </a:r>
          </a:p>
          <a:p>
            <a:pPr marL="342900" indent="-342900">
              <a:defRPr/>
            </a:pPr>
            <a:endParaRPr lang="en-US" sz="2200" dirty="0" smtClean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>
              <a:defRPr/>
            </a:pPr>
            <a:endParaRPr lang="en-US" sz="2200" dirty="0" smtClean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DDL includes statements Like – Create , Drop, Alter, Truncate, Rename.</a:t>
            </a:r>
            <a:endParaRPr lang="en-IN" sz="22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" y="37720"/>
            <a:ext cx="6730423" cy="574453"/>
          </a:xfrm>
        </p:spPr>
        <p:txBody>
          <a:bodyPr/>
          <a:lstStyle/>
          <a:p>
            <a:r>
              <a:rPr lang="en-US" dirty="0"/>
              <a:t>SQL </a:t>
            </a:r>
            <a:r>
              <a:rPr lang="en-US" sz="3600" dirty="0"/>
              <a:t>Statement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17595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730423" cy="615553"/>
          </a:xfrm>
        </p:spPr>
        <p:txBody>
          <a:bodyPr/>
          <a:lstStyle/>
          <a:p>
            <a:r>
              <a:rPr lang="en-US" dirty="0"/>
              <a:t>SQL </a:t>
            </a:r>
            <a:r>
              <a:rPr lang="en-US" sz="4000" dirty="0"/>
              <a:t>Statement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20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pPr marL="558796" indent="-457200">
              <a:buAutoNum type="arabicPeriod" startAt="2"/>
            </a:pPr>
            <a:endParaRPr lang="en-US" sz="2400" b="1" dirty="0" smtClean="0">
              <a:latin typeface="Roboto Condensed"/>
            </a:endParaRPr>
          </a:p>
          <a:p>
            <a:pPr marL="558796" indent="-457200">
              <a:buAutoNum type="arabicPeriod" startAt="2"/>
            </a:pPr>
            <a:endParaRPr lang="en-US" sz="2400" b="1" dirty="0" smtClean="0">
              <a:latin typeface="Roboto Condensed"/>
            </a:endParaRPr>
          </a:p>
          <a:p>
            <a:pPr marL="558796" indent="-457200">
              <a:buAutoNum type="arabicPeriod" startAt="2"/>
            </a:pPr>
            <a:r>
              <a:rPr lang="en-US" sz="2400" b="1" dirty="0" smtClean="0">
                <a:latin typeface="Roboto Condensed"/>
              </a:rPr>
              <a:t>Data Manipulation Language :</a:t>
            </a:r>
          </a:p>
          <a:p>
            <a:pPr marL="101596" indent="0">
              <a:buNone/>
            </a:pPr>
            <a:endParaRPr lang="en-US" sz="2400" b="1" dirty="0" smtClean="0">
              <a:latin typeface="Roboto Condensed"/>
            </a:endParaRPr>
          </a:p>
          <a:p>
            <a:pPr marL="558796" indent="-457200">
              <a:buAutoNum type="arabicPeriod" startAt="2"/>
            </a:pPr>
            <a:endParaRPr lang="en-US" dirty="0" smtClean="0">
              <a:latin typeface="Roboto Condensed"/>
            </a:endParaRPr>
          </a:p>
          <a:p>
            <a:pPr marL="342900" indent="-342900">
              <a:defRPr/>
            </a:pP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The SQL Statement that deals with the manipulation of data present in database </a:t>
            </a:r>
          </a:p>
          <a:p>
            <a:pPr marL="342900" indent="-342900">
              <a:defRPr/>
            </a:pPr>
            <a:endParaRPr lang="en-US" sz="2200" dirty="0" smtClean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DML includes statements like –    Insert, Update, Delete</a:t>
            </a:r>
            <a:endParaRPr lang="en-IN" sz="2200" dirty="0" smtClean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endParaRPr lang="en-IN" sz="22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65076094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</p:spPr>
        <p:txBody>
          <a:bodyPr/>
          <a:lstStyle/>
          <a:p>
            <a:r>
              <a:rPr lang="en-US" dirty="0"/>
              <a:t>SQL </a:t>
            </a:r>
            <a:r>
              <a:rPr lang="en-US" sz="4000" dirty="0"/>
              <a:t>Statement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21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pPr marL="101596" indent="0">
              <a:buNone/>
            </a:pPr>
            <a:r>
              <a:rPr lang="en-US" sz="2400" b="1" dirty="0" smtClean="0"/>
              <a:t>3.    Data Control Language…</a:t>
            </a:r>
          </a:p>
          <a:p>
            <a:endParaRPr lang="en-US" sz="2400" b="1" dirty="0"/>
          </a:p>
          <a:p>
            <a:endParaRPr lang="en-US" sz="2400" b="1" dirty="0"/>
          </a:p>
          <a:p>
            <a:pPr marL="342900" indent="-342900">
              <a:defRPr/>
            </a:pP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DCL Commands mainly deals with the rights , permissions and other controls of other database system</a:t>
            </a: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</a:t>
            </a:r>
          </a:p>
          <a:p>
            <a:pPr marL="0" indent="0">
              <a:buNone/>
              <a:defRPr/>
            </a:pPr>
            <a:endParaRPr lang="en-US" sz="22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DCL includes statements </a:t>
            </a: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like - </a:t>
            </a: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Grant and Invoke.           </a:t>
            </a:r>
            <a:endParaRPr lang="en-IN" sz="22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5590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22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3"/>
            <a:ext cx="11633200" cy="5928976"/>
          </a:xfrm>
        </p:spPr>
        <p:txBody>
          <a:bodyPr/>
          <a:lstStyle/>
          <a:p>
            <a:pPr marL="558796" indent="-457200">
              <a:buAutoNum type="arabicPeriod" startAt="4"/>
            </a:pPr>
            <a:endParaRPr lang="en-US" sz="2400" b="1" dirty="0" smtClean="0">
              <a:latin typeface="Roboto Condensed"/>
            </a:endParaRPr>
          </a:p>
          <a:p>
            <a:pPr marL="558796" indent="-457200">
              <a:buAutoNum type="arabicPeriod" startAt="4"/>
            </a:pPr>
            <a:endParaRPr lang="en-US" sz="2400" b="1" dirty="0">
              <a:latin typeface="Roboto Condensed"/>
            </a:endParaRPr>
          </a:p>
          <a:p>
            <a:pPr marL="558796" indent="-457200">
              <a:buAutoNum type="arabicPeriod" startAt="4"/>
            </a:pPr>
            <a:r>
              <a:rPr lang="en-US" sz="2400" b="1" dirty="0" smtClean="0">
                <a:latin typeface="Roboto Condensed"/>
              </a:rPr>
              <a:t>Transaction Control Language:</a:t>
            </a:r>
          </a:p>
          <a:p>
            <a:pPr marL="558796" indent="-457200">
              <a:buAutoNum type="arabicPeriod" startAt="4"/>
            </a:pPr>
            <a:endParaRPr lang="en-US" sz="2400" b="1" dirty="0" smtClean="0">
              <a:latin typeface="Roboto Condensed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Transaction Control Language(TCL) commands are used to manage transactions in the database.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These are used to manage the changes made to the data in a table by DML statements.</a:t>
            </a:r>
          </a:p>
          <a:p>
            <a:endParaRPr lang="en-US" sz="2000" dirty="0">
              <a:latin typeface="Roboto Condensed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The DDL changes cannot be undone as they are implicitly saved.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r>
              <a:rPr lang="en-US" sz="2000" dirty="0">
                <a:latin typeface="Roboto Condensed"/>
              </a:rPr>
              <a:t>Various commands in TCL are</a:t>
            </a:r>
            <a:r>
              <a:rPr lang="en-US" sz="2000" dirty="0" smtClean="0">
                <a:latin typeface="Roboto Condensed"/>
              </a:rPr>
              <a:t>:</a:t>
            </a:r>
          </a:p>
          <a:p>
            <a:endParaRPr lang="en-US" sz="20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Roboto Condensed"/>
              </a:rPr>
              <a:t>Commit</a:t>
            </a: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Roboto Condensed"/>
              </a:rPr>
              <a:t>Rollback</a:t>
            </a: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2000" dirty="0" err="1">
                <a:latin typeface="Roboto Condensed"/>
              </a:rPr>
              <a:t>savepoint</a:t>
            </a:r>
            <a:endParaRPr lang="en-US" sz="2000" dirty="0">
              <a:latin typeface="Roboto Condensed"/>
            </a:endParaRPr>
          </a:p>
          <a:p>
            <a:pPr marL="101596" indent="0">
              <a:buNone/>
              <a:defRPr/>
            </a:pPr>
            <a:r>
              <a:rPr lang="en-US" sz="2000" dirty="0" smtClean="0">
                <a:latin typeface="Roboto Condensed"/>
                <a:ea typeface="Cambria" pitchFamily="18" charset="0"/>
              </a:rPr>
              <a:t>.</a:t>
            </a:r>
            <a:endParaRPr lang="en-IN" sz="2000" dirty="0">
              <a:latin typeface="Roboto Condensed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1075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23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3"/>
            <a:ext cx="11633200" cy="6073024"/>
          </a:xfrm>
        </p:spPr>
        <p:txBody>
          <a:bodyPr/>
          <a:lstStyle/>
          <a:p>
            <a:pPr marL="558796" indent="-457200">
              <a:buAutoNum type="arabicPeriod" startAt="5"/>
            </a:pPr>
            <a:r>
              <a:rPr lang="en-US" sz="2400" b="1" dirty="0" smtClean="0">
                <a:latin typeface="Roboto Condensed"/>
              </a:rPr>
              <a:t>Data Query Language :</a:t>
            </a:r>
          </a:p>
          <a:p>
            <a:pPr marL="101596" indent="0">
              <a:buNone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The SQL Statements used to retrieve the data from database is known as Data Query Language (DQL).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Only one command to retrieve the data from database is:</a:t>
            </a:r>
          </a:p>
          <a:p>
            <a:endParaRPr lang="en-US" sz="2000" dirty="0">
              <a:latin typeface="Roboto Condensed"/>
            </a:endParaRPr>
          </a:p>
          <a:p>
            <a:pPr marL="1714466" lvl="3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Roboto Condensed"/>
              </a:rPr>
              <a:t> Select</a:t>
            </a:r>
          </a:p>
          <a:p>
            <a:pPr lvl="3"/>
            <a:endParaRPr lang="en-US" sz="2000" dirty="0">
              <a:latin typeface="Roboto Condensed"/>
            </a:endParaRPr>
          </a:p>
          <a:p>
            <a:pPr marL="342900" lvl="3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With the help of select we can perform retrieval from the table in the three different ways:</a:t>
            </a:r>
          </a:p>
          <a:p>
            <a:pPr marL="0" lvl="3"/>
            <a:endParaRPr lang="en-US" sz="20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§"/>
            </a:pPr>
            <a:r>
              <a:rPr lang="en-US" sz="2000" dirty="0">
                <a:latin typeface="Roboto Condensed"/>
              </a:rPr>
              <a:t>Projection</a:t>
            </a:r>
          </a:p>
          <a:p>
            <a:pPr marL="1828766" lvl="3" indent="-457200">
              <a:buFont typeface="Wingdings" panose="05000000000000000000" pitchFamily="2" charset="2"/>
              <a:buChar char="§"/>
            </a:pPr>
            <a:r>
              <a:rPr lang="en-US" sz="2000" dirty="0">
                <a:latin typeface="Roboto Condensed"/>
              </a:rPr>
              <a:t>Selection</a:t>
            </a:r>
          </a:p>
          <a:p>
            <a:pPr marL="1828766" lvl="3" indent="-457200">
              <a:buFont typeface="Wingdings" panose="05000000000000000000" pitchFamily="2" charset="2"/>
              <a:buChar char="§"/>
            </a:pPr>
            <a:r>
              <a:rPr lang="en-US" sz="2000" dirty="0">
                <a:latin typeface="Roboto Condensed"/>
              </a:rPr>
              <a:t>Joins</a:t>
            </a:r>
          </a:p>
          <a:p>
            <a:pPr marL="342900" lvl="3" indent="-342900">
              <a:buFont typeface="Wingdings" panose="05000000000000000000" pitchFamily="2" charset="2"/>
              <a:buChar char="§"/>
            </a:pPr>
            <a:endParaRPr lang="en-US" sz="20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8853690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24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CREATING DATABASE :</a:t>
            </a:r>
          </a:p>
          <a:p>
            <a:endParaRPr lang="en-US" sz="2400" b="1" dirty="0"/>
          </a:p>
          <a:p>
            <a:endParaRPr lang="en-US" sz="2400" b="1" dirty="0"/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Roboto Condensed"/>
              </a:rPr>
              <a:t>Following two tasks must be completed:</a:t>
            </a:r>
          </a:p>
          <a:p>
            <a:pPr>
              <a:lnSpc>
                <a:spcPct val="90000"/>
              </a:lnSpc>
            </a:pPr>
            <a:endParaRPr lang="en-US" altLang="en-US" sz="2000" dirty="0">
              <a:solidFill>
                <a:schemeClr val="tx1"/>
              </a:solidFill>
              <a:latin typeface="Roboto Condensed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>
                <a:latin typeface="Roboto Condensed"/>
              </a:rPr>
              <a:t>Create database structure </a:t>
            </a:r>
            <a:endParaRPr lang="en-US" altLang="en-US" sz="2000" dirty="0" smtClean="0">
              <a:latin typeface="Roboto Condensed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en-US" sz="2000" dirty="0">
              <a:latin typeface="Roboto Condensed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en-US" sz="2000" dirty="0">
              <a:latin typeface="Roboto Condensed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>
                <a:latin typeface="Roboto Condensed"/>
              </a:rPr>
              <a:t>Create tables that will hold end-user data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en-US" sz="2000" dirty="0">
              <a:solidFill>
                <a:srgbClr val="00B0F0"/>
              </a:solidFill>
              <a:latin typeface="Roboto Condensed"/>
            </a:endParaRPr>
          </a:p>
          <a:p>
            <a:pPr marL="101596" indent="0">
              <a:buNone/>
            </a:pPr>
            <a:endParaRPr lang="en-IN" sz="2000" b="1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6393396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 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25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r>
              <a:rPr lang="en-US" sz="2400" b="1" dirty="0" smtClean="0">
                <a:latin typeface="Roboto Condensed"/>
              </a:rPr>
              <a:t>SELECT STATEMENT : </a:t>
            </a:r>
          </a:p>
          <a:p>
            <a:endParaRPr lang="en-US" sz="2400" b="1" dirty="0" smtClean="0">
              <a:latin typeface="Roboto Condensed"/>
            </a:endParaRPr>
          </a:p>
          <a:p>
            <a:pPr marL="101596" indent="0">
              <a:buNone/>
            </a:pPr>
            <a:endParaRPr lang="en-US" sz="32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The SELECT statement is used to select data from a database.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The data returned is stored in a result table, called the result-set.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r>
              <a:rPr lang="en-US" sz="2000" dirty="0">
                <a:latin typeface="Roboto Condensed"/>
              </a:rPr>
              <a:t>SELECT Syntax :</a:t>
            </a:r>
          </a:p>
          <a:p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SELECT column1, column2, ......  FROM </a:t>
            </a:r>
            <a:r>
              <a:rPr lang="en-US" sz="2000" dirty="0" err="1">
                <a:latin typeface="Roboto Condensed"/>
              </a:rPr>
              <a:t>table_name</a:t>
            </a:r>
            <a:r>
              <a:rPr lang="en-US" sz="2000" dirty="0">
                <a:latin typeface="Roboto Condensed"/>
              </a:rPr>
              <a:t> ; </a:t>
            </a:r>
          </a:p>
          <a:p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OR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SELECT  * FROM TABLE_NAME ;</a:t>
            </a:r>
          </a:p>
          <a:p>
            <a:endParaRPr lang="en-US" sz="20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9310102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26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5956685"/>
          </a:xfrm>
        </p:spPr>
        <p:txBody>
          <a:bodyPr/>
          <a:lstStyle/>
          <a:p>
            <a:endParaRPr lang="en-US" sz="2400" b="1" dirty="0" smtClean="0">
              <a:latin typeface="Roboto Condensed"/>
            </a:endParaRPr>
          </a:p>
          <a:p>
            <a:r>
              <a:rPr lang="en-US" sz="2400" b="1" dirty="0" smtClean="0">
                <a:latin typeface="Roboto Condensed"/>
              </a:rPr>
              <a:t>SELECT DISTINCT STATEMENT :</a:t>
            </a:r>
          </a:p>
          <a:p>
            <a:endParaRPr lang="en-US" sz="2400" b="1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The SELECT DISTINCT statement is used to return only distinct (different) values.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Inside a table, a column often contains many duplicate values; and sometimes you only want to list the different (distinct) values.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r>
              <a:rPr lang="en-US" sz="2000" dirty="0">
                <a:latin typeface="Roboto Condensed"/>
              </a:rPr>
              <a:t>SELECT DISTINCT Syntax :</a:t>
            </a:r>
          </a:p>
          <a:p>
            <a:endParaRPr lang="en-US" sz="2000" dirty="0">
              <a:latin typeface="Roboto Condensed"/>
            </a:endParaRPr>
          </a:p>
          <a:p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  <a:cs typeface="Arial" panose="020B0604020202020204" pitchFamily="34" charset="0"/>
              </a:rPr>
              <a:t>SELECT DISTINCT column1, column2, …….FROM </a:t>
            </a:r>
            <a:r>
              <a:rPr lang="en-US" sz="2000" dirty="0" err="1">
                <a:latin typeface="Roboto Condensed"/>
                <a:cs typeface="Arial" panose="020B0604020202020204" pitchFamily="34" charset="0"/>
              </a:rPr>
              <a:t>table_name</a:t>
            </a:r>
            <a:r>
              <a:rPr lang="en-US" sz="2000" dirty="0">
                <a:latin typeface="Roboto Condensed"/>
              </a:rPr>
              <a:t>;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Example:  1]     SELECT DISTINCT Country FROM Customers; 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    2]    SELECT COUNT(DISTINCT Country) FROM </a:t>
            </a:r>
            <a:r>
              <a:rPr lang="en-US" sz="2000" dirty="0" smtClean="0">
                <a:latin typeface="Roboto Condensed"/>
              </a:rPr>
              <a:t>Customers;</a:t>
            </a:r>
            <a:endParaRPr lang="en-IN" sz="2000" b="1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3767993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27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endParaRPr lang="en-US" sz="2400" b="1" dirty="0" smtClean="0">
              <a:latin typeface="Roboto Condensed"/>
            </a:endParaRPr>
          </a:p>
          <a:p>
            <a:r>
              <a:rPr lang="en-US" sz="2400" b="1" dirty="0" smtClean="0">
                <a:latin typeface="Roboto Condensed"/>
              </a:rPr>
              <a:t>WHERE CLAUSE:</a:t>
            </a:r>
          </a:p>
          <a:p>
            <a:endParaRPr lang="en-US" sz="2000" b="1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The WHERE clause is used to filter records.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The WHERE clause is used to extract only those records that fulfill a specified condition.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WHERE Syntax :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SELECT column1, column2, ...FROM </a:t>
            </a:r>
            <a:r>
              <a:rPr lang="en-US" sz="2000" dirty="0" err="1">
                <a:latin typeface="Roboto Condensed"/>
              </a:rPr>
              <a:t>table_name</a:t>
            </a:r>
            <a:r>
              <a:rPr lang="en-US" sz="2000" dirty="0">
                <a:latin typeface="Roboto Condensed"/>
              </a:rPr>
              <a:t/>
            </a:r>
            <a:br>
              <a:rPr lang="en-US" sz="2000" dirty="0">
                <a:latin typeface="Roboto Condensed"/>
              </a:rPr>
            </a:br>
            <a:r>
              <a:rPr lang="en-US" sz="2000" dirty="0">
                <a:latin typeface="Roboto Condensed"/>
              </a:rPr>
              <a:t>WHERE condition; </a:t>
            </a:r>
          </a:p>
          <a:p>
            <a:endParaRPr lang="en-US" sz="2000" dirty="0">
              <a:latin typeface="Roboto Condensed"/>
            </a:endParaRPr>
          </a:p>
          <a:p>
            <a:r>
              <a:rPr lang="en-US" sz="2000" dirty="0">
                <a:latin typeface="Roboto Condensed"/>
              </a:rPr>
              <a:t>Example : SELECT * FROM Customers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/>
            </a:r>
            <a:br>
              <a:rPr lang="en-US" sz="2000" dirty="0">
                <a:latin typeface="Roboto Condensed"/>
              </a:rPr>
            </a:br>
            <a:r>
              <a:rPr lang="en-US" sz="2000" dirty="0">
                <a:latin typeface="Roboto Condensed"/>
              </a:rPr>
              <a:t>          WHERE Country =  'Mexico‘ ; </a:t>
            </a:r>
            <a:endParaRPr lang="en-IN" sz="20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00121336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28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880930" cy="6073025"/>
          </a:xfrm>
        </p:spPr>
        <p:txBody>
          <a:bodyPr/>
          <a:lstStyle/>
          <a:p>
            <a:r>
              <a:rPr lang="en-US" sz="2400" b="1" dirty="0" smtClean="0">
                <a:latin typeface="Roboto Condensed"/>
              </a:rPr>
              <a:t>ALIAS</a:t>
            </a:r>
            <a:r>
              <a:rPr lang="en-US" sz="2800" dirty="0" smtClean="0">
                <a:latin typeface="Arial(body)"/>
              </a:rPr>
              <a:t>  </a:t>
            </a:r>
            <a:r>
              <a:rPr lang="en-US" sz="2800" dirty="0">
                <a:latin typeface="Arial(body)"/>
              </a:rPr>
              <a:t>:</a:t>
            </a:r>
          </a:p>
          <a:p>
            <a:endParaRPr lang="en-US" sz="2800" dirty="0">
              <a:latin typeface="Arial(body)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Roboto Condensed"/>
              </a:rPr>
              <a:t>SQL aliases are used to give a table, or a column in a table, a temporary name.</a:t>
            </a:r>
          </a:p>
          <a:p>
            <a:pPr marL="101596" indent="0">
              <a:buNone/>
            </a:pPr>
            <a:endParaRPr lang="en-US" sz="24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Roboto Condensed"/>
              </a:rPr>
              <a:t>Aliases are often used to make column names more readable.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Alias Column Syntax: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Roboto Condensed"/>
              </a:rPr>
              <a:t> SELECT </a:t>
            </a:r>
            <a:r>
              <a:rPr lang="en-US" sz="2000" dirty="0" err="1">
                <a:latin typeface="Roboto Condensed"/>
              </a:rPr>
              <a:t>column_name</a:t>
            </a:r>
            <a:r>
              <a:rPr lang="en-US" sz="2000" dirty="0">
                <a:latin typeface="Roboto Condensed"/>
              </a:rPr>
              <a:t> AS </a:t>
            </a:r>
            <a:r>
              <a:rPr lang="en-US" sz="2000" dirty="0" err="1">
                <a:latin typeface="Roboto Condensed"/>
              </a:rPr>
              <a:t>alias_name</a:t>
            </a:r>
            <a:r>
              <a:rPr lang="en-US" sz="2000" dirty="0">
                <a:latin typeface="Roboto Condensed"/>
              </a:rPr>
              <a:t> FROM </a:t>
            </a:r>
            <a:r>
              <a:rPr lang="en-US" sz="2000" dirty="0" err="1">
                <a:latin typeface="Roboto Condensed"/>
              </a:rPr>
              <a:t>table_name</a:t>
            </a:r>
            <a:r>
              <a:rPr lang="en-US" sz="2000" dirty="0">
                <a:latin typeface="Roboto Condensed"/>
              </a:rPr>
              <a:t>;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Alias Table Syntax</a:t>
            </a:r>
          </a:p>
          <a:p>
            <a:endParaRPr lang="en-US" sz="2000" dirty="0">
              <a:latin typeface="Roboto Condensed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Roboto Condensed"/>
              </a:rPr>
              <a:t>SELECT </a:t>
            </a:r>
            <a:r>
              <a:rPr lang="en-US" sz="2000" dirty="0" err="1">
                <a:latin typeface="Roboto Condensed"/>
              </a:rPr>
              <a:t>column_name</a:t>
            </a:r>
            <a:r>
              <a:rPr lang="en-US" sz="2000" dirty="0">
                <a:latin typeface="Roboto Condensed"/>
              </a:rPr>
              <a:t>(s) FROM </a:t>
            </a:r>
            <a:r>
              <a:rPr lang="en-US" sz="2000" dirty="0" err="1">
                <a:latin typeface="Roboto Condensed"/>
              </a:rPr>
              <a:t>table_name</a:t>
            </a:r>
            <a:r>
              <a:rPr lang="en-US" sz="2000" dirty="0">
                <a:latin typeface="Roboto Condensed"/>
              </a:rPr>
              <a:t> AS </a:t>
            </a:r>
            <a:r>
              <a:rPr lang="en-US" sz="2000" dirty="0" err="1">
                <a:latin typeface="Roboto Condensed"/>
              </a:rPr>
              <a:t>alias_name</a:t>
            </a:r>
            <a:r>
              <a:rPr lang="en-US" sz="2000" dirty="0">
                <a:latin typeface="Roboto Condensed"/>
              </a:rPr>
              <a:t>; 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Example :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Roboto Condensed"/>
              </a:rPr>
              <a:t>SELECT </a:t>
            </a:r>
            <a:r>
              <a:rPr lang="en-US" sz="2000" dirty="0" err="1">
                <a:latin typeface="Roboto Condensed"/>
              </a:rPr>
              <a:t>CustomerID</a:t>
            </a:r>
            <a:r>
              <a:rPr lang="en-US" sz="2000" dirty="0">
                <a:latin typeface="Roboto Condensed"/>
              </a:rPr>
              <a:t> AS ID, </a:t>
            </a:r>
            <a:r>
              <a:rPr lang="en-US" sz="2000" dirty="0" err="1">
                <a:latin typeface="Roboto Condensed"/>
              </a:rPr>
              <a:t>CustomerName</a:t>
            </a:r>
            <a:r>
              <a:rPr lang="en-US" sz="2000" dirty="0">
                <a:latin typeface="Roboto Condensed"/>
              </a:rPr>
              <a:t> AS Customer FROM Customers;</a:t>
            </a:r>
            <a:endParaRPr lang="en-IN" sz="2000" b="1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061240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DBMS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2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pPr marL="101596" indent="0">
              <a:buNone/>
            </a:pPr>
            <a:endParaRPr lang="en-US" sz="2200" b="1" dirty="0">
              <a:latin typeface="Roboto Condensed"/>
            </a:endParaRPr>
          </a:p>
          <a:p>
            <a:pPr marL="342900" indent="-342900">
              <a:defRPr/>
            </a:pPr>
            <a:r>
              <a:rPr lang="en-US" sz="2200" b="1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Hierarchical DBMS </a:t>
            </a:r>
            <a:r>
              <a:rPr lang="en-US" sz="2200" b="1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:</a:t>
            </a:r>
          </a:p>
          <a:p>
            <a:pPr marL="342900" indent="-342900">
              <a:defRPr/>
            </a:pP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It </a:t>
            </a: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has a style of “parent-child ” relationship to storing data</a:t>
            </a: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endParaRPr lang="en-US" sz="22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 It </a:t>
            </a: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has a structure like tree with nodes</a:t>
            </a: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endParaRPr lang="en-US" sz="22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 Example </a:t>
            </a: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:Windows Registry used in Window-XP</a:t>
            </a:r>
          </a:p>
          <a:p>
            <a:pPr>
              <a:defRPr/>
            </a:pP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>
              <a:defRPr/>
            </a:pP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200" b="1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Network </a:t>
            </a:r>
            <a:r>
              <a:rPr lang="en-US" sz="2200" b="1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DBMS</a:t>
            </a:r>
          </a:p>
          <a:p>
            <a:pPr marL="342900" indent="-342900">
              <a:defRPr/>
            </a:pP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Supports many to many relations.</a:t>
            </a:r>
          </a:p>
          <a:p>
            <a:pPr marL="0" indent="0">
              <a:buNone/>
              <a:defRPr/>
            </a:pPr>
            <a:endParaRPr lang="en-US" sz="2200" dirty="0" smtClean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Usually results in complex database structures.</a:t>
            </a: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endParaRPr lang="en-US" sz="2200" dirty="0" smtClean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Example : </a:t>
            </a:r>
            <a:r>
              <a:rPr lang="en-US" sz="2200" dirty="0" err="1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Rdm</a:t>
            </a: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 server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2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9256487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29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r>
              <a:rPr lang="en-US" sz="2400" b="1" dirty="0" smtClean="0">
                <a:latin typeface="Roboto Condensed"/>
              </a:rPr>
              <a:t>OPERATORS :</a:t>
            </a:r>
          </a:p>
          <a:p>
            <a:endParaRPr lang="en-US" sz="2400" b="1" dirty="0">
              <a:latin typeface="Roboto Condensed"/>
            </a:endParaRPr>
          </a:p>
          <a:p>
            <a:endParaRPr lang="en-US" sz="2000" b="1" dirty="0" smtClean="0">
              <a:latin typeface="Roboto Condensed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An operators is reserved word or a character used primarily in an SQL statement’s 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Operators are used to specify conditions in an SQL statement’s and serves as conjunctions for multiple  conditions in a statements.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 marL="0" indent="0">
              <a:buNone/>
            </a:pPr>
            <a:r>
              <a:rPr lang="en-US" sz="2000" dirty="0">
                <a:latin typeface="Roboto Condensed"/>
              </a:rPr>
              <a:t>Operators are :</a:t>
            </a:r>
          </a:p>
          <a:p>
            <a:endParaRPr lang="en-US" sz="20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§"/>
            </a:pPr>
            <a:r>
              <a:rPr lang="en-US" sz="2000" dirty="0">
                <a:latin typeface="Roboto Condensed"/>
              </a:rPr>
              <a:t>Arithmetic </a:t>
            </a:r>
            <a:r>
              <a:rPr lang="en-US" sz="2000" dirty="0" smtClean="0">
                <a:latin typeface="Roboto Condensed"/>
              </a:rPr>
              <a:t>Operators</a:t>
            </a:r>
          </a:p>
          <a:p>
            <a:pPr marL="1828766" lvl="3" indent="-457200">
              <a:buFont typeface="Wingdings" panose="05000000000000000000" pitchFamily="2" charset="2"/>
              <a:buChar char="§"/>
            </a:pPr>
            <a:endParaRPr lang="en-US" sz="20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§"/>
            </a:pPr>
            <a:r>
              <a:rPr lang="en-US" sz="2000" dirty="0">
                <a:latin typeface="Roboto Condensed"/>
              </a:rPr>
              <a:t>Comparison </a:t>
            </a:r>
            <a:r>
              <a:rPr lang="en-US" sz="2000" dirty="0" smtClean="0">
                <a:latin typeface="Roboto Condensed"/>
              </a:rPr>
              <a:t>Operators</a:t>
            </a:r>
          </a:p>
          <a:p>
            <a:pPr marL="1371566" lvl="3"/>
            <a:endParaRPr lang="en-US" sz="20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§"/>
            </a:pPr>
            <a:r>
              <a:rPr lang="en-US" sz="2000" dirty="0">
                <a:latin typeface="Roboto Condensed"/>
              </a:rPr>
              <a:t>Logical </a:t>
            </a:r>
            <a:r>
              <a:rPr lang="en-US" sz="2000" dirty="0" smtClean="0">
                <a:latin typeface="Roboto Condensed"/>
              </a:rPr>
              <a:t>Operators</a:t>
            </a:r>
          </a:p>
          <a:p>
            <a:pPr marL="1828766" lvl="3" indent="-457200">
              <a:buFont typeface="Wingdings" panose="05000000000000000000" pitchFamily="2" charset="2"/>
              <a:buChar char="§"/>
            </a:pPr>
            <a:endParaRPr lang="en-US" sz="20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§"/>
            </a:pPr>
            <a:r>
              <a:rPr lang="en-US" sz="2000" dirty="0">
                <a:latin typeface="Roboto Condensed"/>
              </a:rPr>
              <a:t>Special Operators</a:t>
            </a:r>
          </a:p>
        </p:txBody>
      </p:sp>
    </p:spTree>
    <p:extLst>
      <p:ext uri="{BB962C8B-B14F-4D97-AF65-F5344CB8AC3E}">
        <p14:creationId xmlns:p14="http://schemas.microsoft.com/office/powerpoint/2010/main" val="3767296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30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5890381"/>
          </a:xfrm>
        </p:spPr>
        <p:txBody>
          <a:bodyPr/>
          <a:lstStyle/>
          <a:p>
            <a:r>
              <a:rPr lang="en-US" sz="2400" b="1" dirty="0" smtClean="0"/>
              <a:t>ARITHMETIC OPERATORS :</a:t>
            </a:r>
            <a:endParaRPr lang="en-IN" sz="2400" b="1" dirty="0"/>
          </a:p>
        </p:txBody>
      </p:sp>
      <p:sp>
        <p:nvSpPr>
          <p:cNvPr id="10" name="Slide Number Placeholder 2"/>
          <p:cNvSpPr txBox="1">
            <a:spLocks/>
          </p:cNvSpPr>
          <p:nvPr/>
        </p:nvSpPr>
        <p:spPr>
          <a:xfrm>
            <a:off x="11241510" y="6461580"/>
            <a:ext cx="815117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lvl="0" algn="ctr" defTabSz="914377" rtl="0" eaLnBrk="1" latinLnBrk="0" hangingPunct="1">
              <a:buNone/>
              <a:defRPr sz="1867" b="1" kern="1200">
                <a:solidFill>
                  <a:schemeClr val="bg1"/>
                </a:solidFill>
                <a:latin typeface="Roboto Condensed" pitchFamily="2" charset="0"/>
                <a:ea typeface="+mn-ea"/>
                <a:cs typeface="+mn-cs"/>
              </a:defRPr>
            </a:lvl1pPr>
            <a:lvl2pPr marL="457189" lvl="1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lvl="2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lvl="3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lvl="4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lvl="5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lvl="6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lvl="7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lvl="8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FE59A5-F4B4-47F3-8C4B-BD6C0C97D865}" type="slidenum">
              <a:rPr lang="en-IN" smtClean="0"/>
              <a:pPr/>
              <a:t>30</a:t>
            </a:fld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7A416B-1E89-994D-80E5-9D1F52D600CA}"/>
              </a:ext>
            </a:extLst>
          </p:cNvPr>
          <p:cNvSpPr txBox="1"/>
          <p:nvPr/>
        </p:nvSpPr>
        <p:spPr>
          <a:xfrm>
            <a:off x="418011" y="1210593"/>
            <a:ext cx="114841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endParaRPr lang="en-US" sz="3200" dirty="0" smtClean="0"/>
          </a:p>
          <a:p>
            <a:pPr lvl="3"/>
            <a:endParaRPr lang="en-US" sz="3200" dirty="0"/>
          </a:p>
          <a:p>
            <a:pPr lvl="3"/>
            <a:r>
              <a:rPr lang="en-US" sz="3200" dirty="0" smtClean="0"/>
              <a:t>:</a:t>
            </a:r>
            <a:endParaRPr lang="en-US" sz="3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129844"/>
              </p:ext>
            </p:extLst>
          </p:nvPr>
        </p:nvGraphicFramePr>
        <p:xfrm>
          <a:off x="166257" y="1210594"/>
          <a:ext cx="11881890" cy="5647408"/>
        </p:xfrm>
        <a:graphic>
          <a:graphicData uri="http://schemas.openxmlformats.org/drawingml/2006/table">
            <a:tbl>
              <a:tblPr/>
              <a:tblGrid>
                <a:gridCol w="1188188">
                  <a:extLst>
                    <a:ext uri="{9D8B030D-6E8A-4147-A177-3AD203B41FA5}">
                      <a16:colId xmlns:a16="http://schemas.microsoft.com/office/drawing/2014/main" val="1775825090"/>
                    </a:ext>
                  </a:extLst>
                </a:gridCol>
                <a:gridCol w="5346851">
                  <a:extLst>
                    <a:ext uri="{9D8B030D-6E8A-4147-A177-3AD203B41FA5}">
                      <a16:colId xmlns:a16="http://schemas.microsoft.com/office/drawing/2014/main" val="676743929"/>
                    </a:ext>
                  </a:extLst>
                </a:gridCol>
                <a:gridCol w="5346851">
                  <a:extLst>
                    <a:ext uri="{9D8B030D-6E8A-4147-A177-3AD203B41FA5}">
                      <a16:colId xmlns:a16="http://schemas.microsoft.com/office/drawing/2014/main" val="2081008998"/>
                    </a:ext>
                  </a:extLst>
                </a:gridCol>
              </a:tblGrid>
              <a:tr h="579458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Roboto Condensed"/>
                        </a:rPr>
                        <a:t>Operator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Roboto Condensed"/>
                        </a:rPr>
                        <a:t>Description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Roboto Condensed"/>
                        </a:rPr>
                        <a:t>Example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521900"/>
                  </a:ext>
                </a:extLst>
              </a:tr>
              <a:tr h="1013590">
                <a:tc>
                  <a:txBody>
                    <a:bodyPr/>
                    <a:lstStyle/>
                    <a:p>
                      <a:r>
                        <a:rPr lang="en-IN" sz="1800">
                          <a:latin typeface="Roboto Condensed"/>
                        </a:rPr>
                        <a:t>+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 Condensed"/>
                        </a:rPr>
                        <a:t>Addition - Adds values on either side of </a:t>
                      </a:r>
                      <a:r>
                        <a:rPr lang="en-US" sz="1800" dirty="0" smtClean="0">
                          <a:latin typeface="Roboto Condensed"/>
                        </a:rPr>
                        <a:t>the </a:t>
                      </a:r>
                      <a:r>
                        <a:rPr lang="en-US" sz="1800" dirty="0">
                          <a:latin typeface="Roboto Condensed"/>
                        </a:rPr>
                        <a:t>operator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 Condensed"/>
                        </a:rPr>
                        <a:t>a + b will give 30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388683"/>
                  </a:ext>
                </a:extLst>
              </a:tr>
              <a:tr h="101359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Roboto Condensed"/>
                        </a:rPr>
                        <a:t>-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 Condensed"/>
                        </a:rPr>
                        <a:t>Subtraction - Subtracts right hand operand from left hand operand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Roboto Condensed"/>
                        </a:rPr>
                        <a:t>a - b will give -10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05336"/>
                  </a:ext>
                </a:extLst>
              </a:tr>
              <a:tr h="1013590">
                <a:tc>
                  <a:txBody>
                    <a:bodyPr/>
                    <a:lstStyle/>
                    <a:p>
                      <a:r>
                        <a:rPr lang="en-IN" sz="1800">
                          <a:latin typeface="Roboto Condensed"/>
                        </a:rPr>
                        <a:t>*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 Condensed"/>
                        </a:rPr>
                        <a:t>Multiplication - Multiplies values on either side of the operator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 Condensed"/>
                        </a:rPr>
                        <a:t>a * b will give 200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194539"/>
                  </a:ext>
                </a:extLst>
              </a:tr>
              <a:tr h="1013590">
                <a:tc>
                  <a:txBody>
                    <a:bodyPr/>
                    <a:lstStyle/>
                    <a:p>
                      <a:r>
                        <a:rPr lang="en-IN" sz="1800">
                          <a:latin typeface="Roboto Condensed"/>
                        </a:rPr>
                        <a:t>/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 Condensed"/>
                        </a:rPr>
                        <a:t>Division - Divides left hand operand by right hand operand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Roboto Condensed"/>
                        </a:rPr>
                        <a:t>b / a will give 2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955800"/>
                  </a:ext>
                </a:extLst>
              </a:tr>
              <a:tr h="101359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Roboto Condensed"/>
                        </a:rPr>
                        <a:t>%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 Condensed"/>
                        </a:rPr>
                        <a:t>Modulus - Divides left hand operand by right hand operand and returns remainder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 Condensed"/>
                        </a:rPr>
                        <a:t>b % a will give 0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147579"/>
                  </a:ext>
                </a:extLst>
              </a:tr>
            </a:tbl>
          </a:graphicData>
        </a:graphic>
      </p:graphicFrame>
      <p:sp>
        <p:nvSpPr>
          <p:cNvPr id="14" name="Rectangle 2">
            <a:hlinkClick r:id="rId2"/>
          </p:cNvPr>
          <p:cNvSpPr>
            <a:spLocks noChangeArrowheads="1"/>
          </p:cNvSpPr>
          <p:nvPr/>
        </p:nvSpPr>
        <p:spPr bwMode="auto">
          <a:xfrm>
            <a:off x="838200" y="2151063"/>
            <a:ext cx="1264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13280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31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3"/>
            <a:ext cx="11633200" cy="6073024"/>
          </a:xfrm>
        </p:spPr>
        <p:txBody>
          <a:bodyPr/>
          <a:lstStyle/>
          <a:p>
            <a:pPr marL="101596" indent="0">
              <a:buNone/>
            </a:pPr>
            <a:r>
              <a:rPr lang="en-US" sz="2000" b="1" dirty="0" smtClean="0"/>
              <a:t>COMPARISION OPERATORS :</a:t>
            </a:r>
            <a:endParaRPr lang="en-IN" sz="2000" b="1" dirty="0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12627857" y="6785843"/>
            <a:ext cx="800023" cy="3787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lvl="0" algn="ctr" defTabSz="914377" rtl="0" eaLnBrk="1" latinLnBrk="0" hangingPunct="1">
              <a:buNone/>
              <a:defRPr sz="1867" b="1" kern="1200">
                <a:solidFill>
                  <a:schemeClr val="bg1"/>
                </a:solidFill>
                <a:latin typeface="Roboto Condensed" pitchFamily="2" charset="0"/>
                <a:ea typeface="+mn-ea"/>
                <a:cs typeface="+mn-cs"/>
              </a:defRPr>
            </a:lvl1pPr>
            <a:lvl2pPr marL="457189" lvl="1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lvl="2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lvl="3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lvl="4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lvl="5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lvl="6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lvl="7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lvl="8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FE59A5-F4B4-47F3-8C4B-BD6C0C97D865}" type="slidenum">
              <a:rPr lang="en-IN" smtClean="0"/>
              <a:pPr/>
              <a:t>31</a:t>
            </a:fld>
            <a:endParaRPr lang="en-IN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553564" y="1574430"/>
            <a:ext cx="11537820" cy="493791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70" marR="0" lvl="0" indent="-50797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12F"/>
              </a:buClr>
              <a:buFont typeface="Wingdings" panose="05000000000000000000" pitchFamily="2" charset="2"/>
              <a:buChar char="§"/>
              <a:defRPr sz="2133" b="0" i="0" u="none" strike="noStrike" cap="none">
                <a:solidFill>
                  <a:srgbClr val="000000"/>
                </a:solidFill>
                <a:latin typeface="Roboto Condensed" pitchFamily="2" charset="0"/>
                <a:ea typeface="Roboto Condensed" pitchFamily="2" charset="0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1596" indent="0" defTabSz="914400">
              <a:buFont typeface="Wingdings" panose="05000000000000000000" pitchFamily="2" charset="2"/>
              <a:buNone/>
            </a:pPr>
            <a:endParaRPr lang="en-US" sz="3600" kern="0" smtClean="0">
              <a:latin typeface="Arial(body)"/>
            </a:endParaRPr>
          </a:p>
          <a:p>
            <a:pPr marL="0" lvl="3" defTabSz="914400"/>
            <a:endParaRPr lang="en-US" sz="3200" kern="0" smtClean="0"/>
          </a:p>
          <a:p>
            <a:pPr defTabSz="914400"/>
            <a:endParaRPr lang="en-IN" kern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856874"/>
              </p:ext>
            </p:extLst>
          </p:nvPr>
        </p:nvGraphicFramePr>
        <p:xfrm>
          <a:off x="167216" y="1224641"/>
          <a:ext cx="12024783" cy="5561202"/>
        </p:xfrm>
        <a:graphic>
          <a:graphicData uri="http://schemas.openxmlformats.org/drawingml/2006/table">
            <a:tbl>
              <a:tblPr/>
              <a:tblGrid>
                <a:gridCol w="1202477">
                  <a:extLst>
                    <a:ext uri="{9D8B030D-6E8A-4147-A177-3AD203B41FA5}">
                      <a16:colId xmlns:a16="http://schemas.microsoft.com/office/drawing/2014/main" val="1999929641"/>
                    </a:ext>
                  </a:extLst>
                </a:gridCol>
                <a:gridCol w="5411153">
                  <a:extLst>
                    <a:ext uri="{9D8B030D-6E8A-4147-A177-3AD203B41FA5}">
                      <a16:colId xmlns:a16="http://schemas.microsoft.com/office/drawing/2014/main" val="3805430613"/>
                    </a:ext>
                  </a:extLst>
                </a:gridCol>
                <a:gridCol w="5411153">
                  <a:extLst>
                    <a:ext uri="{9D8B030D-6E8A-4147-A177-3AD203B41FA5}">
                      <a16:colId xmlns:a16="http://schemas.microsoft.com/office/drawing/2014/main" val="1804881610"/>
                    </a:ext>
                  </a:extLst>
                </a:gridCol>
              </a:tblGrid>
              <a:tr h="294030">
                <a:tc>
                  <a:txBody>
                    <a:bodyPr/>
                    <a:lstStyle/>
                    <a:p>
                      <a:r>
                        <a:rPr lang="en-IN" sz="1600" b="1" dirty="0"/>
                        <a:t>Operator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Roboto Condensed"/>
                        </a:rPr>
                        <a:t>Description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Roboto Condensed"/>
                        </a:rPr>
                        <a:t>Example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55766"/>
                  </a:ext>
                </a:extLst>
              </a:tr>
              <a:tr h="479256">
                <a:tc>
                  <a:txBody>
                    <a:bodyPr/>
                    <a:lstStyle/>
                    <a:p>
                      <a:r>
                        <a:rPr lang="en-IN" sz="1400"/>
                        <a:t>=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 Condensed"/>
                        </a:rPr>
                        <a:t>Checks if the value of two operands are equal or not, if yes then condition becomes true.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 Condensed"/>
                        </a:rPr>
                        <a:t>(a = b) is not true. 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396637"/>
                  </a:ext>
                </a:extLst>
              </a:tr>
              <a:tr h="479256">
                <a:tc>
                  <a:txBody>
                    <a:bodyPr/>
                    <a:lstStyle/>
                    <a:p>
                      <a:r>
                        <a:rPr lang="en-IN" sz="1400"/>
                        <a:t>!=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 Condensed"/>
                        </a:rPr>
                        <a:t>Checks if the value of two operands are equal or not, if values are not equal then condition becomes true.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Roboto Condensed"/>
                        </a:rPr>
                        <a:t>(a != b) is true. 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966710"/>
                  </a:ext>
                </a:extLst>
              </a:tr>
              <a:tr h="479256">
                <a:tc>
                  <a:txBody>
                    <a:bodyPr/>
                    <a:lstStyle/>
                    <a:p>
                      <a:r>
                        <a:rPr lang="en-IN" sz="1400"/>
                        <a:t>&lt;&gt;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 Condensed"/>
                        </a:rPr>
                        <a:t>Checks if the value of two operands are equal or not, if values are not equal then condition becomes true.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Roboto Condensed"/>
                        </a:rPr>
                        <a:t>(a &lt;&gt; b) is true. 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720227"/>
                  </a:ext>
                </a:extLst>
              </a:tr>
              <a:tr h="638234">
                <a:tc>
                  <a:txBody>
                    <a:bodyPr/>
                    <a:lstStyle/>
                    <a:p>
                      <a:r>
                        <a:rPr lang="en-IN" sz="1400"/>
                        <a:t>&gt;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 Condensed"/>
                        </a:rPr>
                        <a:t>Checks if the value of left operand is greater than the value of right operand, if yes then condition becomes true.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 Condensed"/>
                        </a:rPr>
                        <a:t>(a &gt; b) is not true. 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463623"/>
                  </a:ext>
                </a:extLst>
              </a:tr>
              <a:tr h="638234">
                <a:tc>
                  <a:txBody>
                    <a:bodyPr/>
                    <a:lstStyle/>
                    <a:p>
                      <a:r>
                        <a:rPr lang="en-IN" sz="1400"/>
                        <a:t>&lt;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 Condensed"/>
                        </a:rPr>
                        <a:t>Checks if the value of left operand is less than the value of right operand, if yes then condition becomes true.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Roboto Condensed"/>
                        </a:rPr>
                        <a:t>(a &lt; b) is true. 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426881"/>
                  </a:ext>
                </a:extLst>
              </a:tr>
              <a:tr h="638234">
                <a:tc>
                  <a:txBody>
                    <a:bodyPr/>
                    <a:lstStyle/>
                    <a:p>
                      <a:r>
                        <a:rPr lang="en-IN" sz="1400"/>
                        <a:t>&gt;=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 Condensed"/>
                        </a:rPr>
                        <a:t>Checks if the value of left operand is greater than or equal to the value of right operand, if yes then condition becomes true.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 Condensed"/>
                        </a:rPr>
                        <a:t>(a &gt;= b) is not true. 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242182"/>
                  </a:ext>
                </a:extLst>
              </a:tr>
              <a:tr h="638234">
                <a:tc>
                  <a:txBody>
                    <a:bodyPr/>
                    <a:lstStyle/>
                    <a:p>
                      <a:r>
                        <a:rPr lang="en-IN" sz="1400"/>
                        <a:t>&lt;=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 Condensed"/>
                        </a:rPr>
                        <a:t>Checks if the value of left operand is less than or equal to the value of right operand, if yes then condition becomes true.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Roboto Condensed"/>
                        </a:rPr>
                        <a:t>(a &lt;= b) is true. 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891909"/>
                  </a:ext>
                </a:extLst>
              </a:tr>
              <a:tr h="638234">
                <a:tc>
                  <a:txBody>
                    <a:bodyPr/>
                    <a:lstStyle/>
                    <a:p>
                      <a:r>
                        <a:rPr lang="en-IN" sz="1400"/>
                        <a:t>!&lt;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 Condensed"/>
                        </a:rPr>
                        <a:t>Checks if the value of left operand is not less than the value of right operand, if yes then condition becomes true.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Roboto Condensed"/>
                        </a:rPr>
                        <a:t>(a !&lt; b) is false. 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054959"/>
                  </a:ext>
                </a:extLst>
              </a:tr>
              <a:tr h="638234">
                <a:tc>
                  <a:txBody>
                    <a:bodyPr/>
                    <a:lstStyle/>
                    <a:p>
                      <a:r>
                        <a:rPr lang="en-IN" sz="1400" dirty="0"/>
                        <a:t>!&gt;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 Condensed"/>
                        </a:rPr>
                        <a:t>Checks if the value of left operand is not greater than the value of right operand, if yes then condition becomes true.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Roboto Condensed"/>
                        </a:rPr>
                        <a:t>(a !&gt; b) is true. 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01709"/>
                  </a:ext>
                </a:extLst>
              </a:tr>
            </a:tbl>
          </a:graphicData>
        </a:graphic>
      </p:graphicFrame>
      <p:sp>
        <p:nvSpPr>
          <p:cNvPr id="9" name="Rectangle 1">
            <a:hlinkClick r:id="rId2"/>
          </p:cNvPr>
          <p:cNvSpPr>
            <a:spLocks noChangeArrowheads="1"/>
          </p:cNvSpPr>
          <p:nvPr/>
        </p:nvSpPr>
        <p:spPr bwMode="auto">
          <a:xfrm>
            <a:off x="-860581" y="2153578"/>
            <a:ext cx="14380638" cy="416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31398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32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3"/>
            <a:ext cx="11633200" cy="5928976"/>
          </a:xfrm>
        </p:spPr>
        <p:txBody>
          <a:bodyPr/>
          <a:lstStyle/>
          <a:p>
            <a:r>
              <a:rPr lang="en-US" sz="2400" b="1" dirty="0" smtClean="0">
                <a:latin typeface="Roboto Condensed"/>
              </a:rPr>
              <a:t>LOGICAL OPERATORS :</a:t>
            </a:r>
            <a:endParaRPr lang="en-IN" sz="2400" b="1" dirty="0">
              <a:latin typeface="Roboto Condensed"/>
            </a:endParaRPr>
          </a:p>
          <a:p>
            <a:endParaRPr lang="en-IN" sz="2400" dirty="0">
              <a:latin typeface="Roboto Condensed"/>
            </a:endParaRPr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11241511" y="6496281"/>
            <a:ext cx="773002" cy="1905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lvl="0" algn="ctr" defTabSz="914377" rtl="0" eaLnBrk="1" latinLnBrk="0" hangingPunct="1">
              <a:buNone/>
              <a:defRPr sz="1867" b="1" kern="1200">
                <a:solidFill>
                  <a:schemeClr val="bg1"/>
                </a:solidFill>
                <a:latin typeface="Roboto Condensed" pitchFamily="2" charset="0"/>
                <a:ea typeface="+mn-ea"/>
                <a:cs typeface="+mn-cs"/>
              </a:defRPr>
            </a:lvl1pPr>
            <a:lvl2pPr marL="457189" lvl="1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lvl="2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lvl="3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lvl="4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lvl="5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lvl="6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lvl="7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lvl="8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FE59A5-F4B4-47F3-8C4B-BD6C0C97D865}" type="slidenum">
              <a:rPr lang="en-IN" smtClean="0"/>
              <a:pPr/>
              <a:t>32</a:t>
            </a:fld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70062"/>
              </p:ext>
            </p:extLst>
          </p:nvPr>
        </p:nvGraphicFramePr>
        <p:xfrm>
          <a:off x="884903" y="1780237"/>
          <a:ext cx="9489267" cy="3576744"/>
        </p:xfrm>
        <a:graphic>
          <a:graphicData uri="http://schemas.openxmlformats.org/drawingml/2006/table">
            <a:tbl>
              <a:tblPr/>
              <a:tblGrid>
                <a:gridCol w="1849269">
                  <a:extLst>
                    <a:ext uri="{9D8B030D-6E8A-4147-A177-3AD203B41FA5}">
                      <a16:colId xmlns:a16="http://schemas.microsoft.com/office/drawing/2014/main" val="1277645322"/>
                    </a:ext>
                  </a:extLst>
                </a:gridCol>
                <a:gridCol w="7639998">
                  <a:extLst>
                    <a:ext uri="{9D8B030D-6E8A-4147-A177-3AD203B41FA5}">
                      <a16:colId xmlns:a16="http://schemas.microsoft.com/office/drawing/2014/main" val="1415912952"/>
                    </a:ext>
                  </a:extLst>
                </a:gridCol>
              </a:tblGrid>
              <a:tr h="292841"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Roboto Condensed"/>
                        </a:rPr>
                        <a:t>Operator</a:t>
                      </a:r>
                    </a:p>
                  </a:txBody>
                  <a:tcPr marL="27993" marR="27993" marT="27993" marB="279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Roboto Condensed"/>
                        </a:rPr>
                        <a:t>Description</a:t>
                      </a:r>
                    </a:p>
                  </a:txBody>
                  <a:tcPr marL="27993" marR="27993" marT="27993" marB="279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881073"/>
                  </a:ext>
                </a:extLst>
              </a:tr>
              <a:tr h="526670"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latin typeface="Roboto Condensed"/>
                        </a:rPr>
                        <a:t>AND</a:t>
                      </a:r>
                    </a:p>
                  </a:txBody>
                  <a:tcPr marL="27993" marR="27993" marT="27993" marB="279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Roboto Condensed"/>
                        </a:rPr>
                        <a:t>The AND operator allows the existence of multiple conditions in an SQL statement's WHERE clause</a:t>
                      </a:r>
                      <a:r>
                        <a:rPr lang="en-US" sz="2000" dirty="0" smtClean="0">
                          <a:latin typeface="Roboto Condensed"/>
                        </a:rPr>
                        <a:t>.</a:t>
                      </a:r>
                    </a:p>
                    <a:p>
                      <a:endParaRPr lang="en-US" sz="2000" dirty="0">
                        <a:latin typeface="Roboto Condensed"/>
                      </a:endParaRPr>
                    </a:p>
                  </a:txBody>
                  <a:tcPr marL="27993" marR="27993" marT="27993" marB="279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724441"/>
                  </a:ext>
                </a:extLst>
              </a:tr>
              <a:tr h="988755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Roboto Condensed"/>
                        </a:rPr>
                        <a:t>NOT</a:t>
                      </a:r>
                    </a:p>
                  </a:txBody>
                  <a:tcPr marL="27993" marR="27993" marT="27993" marB="279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 smtClean="0">
                        <a:latin typeface="Roboto Condensed"/>
                      </a:endParaRPr>
                    </a:p>
                    <a:p>
                      <a:r>
                        <a:rPr lang="en-US" sz="2000" dirty="0" smtClean="0">
                          <a:latin typeface="Roboto Condensed"/>
                        </a:rPr>
                        <a:t>The </a:t>
                      </a:r>
                      <a:r>
                        <a:rPr lang="en-US" sz="2000" dirty="0">
                          <a:latin typeface="Roboto Condensed"/>
                        </a:rPr>
                        <a:t>NOT operator reverses the meaning of the logical operator with which it is used. </a:t>
                      </a:r>
                      <a:r>
                        <a:rPr lang="en-US" sz="2000" dirty="0" err="1">
                          <a:latin typeface="Roboto Condensed"/>
                        </a:rPr>
                        <a:t>Eg</a:t>
                      </a:r>
                      <a:r>
                        <a:rPr lang="en-US" sz="2000" dirty="0">
                          <a:latin typeface="Roboto Condensed"/>
                        </a:rPr>
                        <a:t>. NOT EXISTS, NOT BETWEEN, NOT IN etc. </a:t>
                      </a:r>
                      <a:r>
                        <a:rPr lang="en-US" sz="2000" b="1" dirty="0">
                          <a:latin typeface="Roboto Condensed"/>
                        </a:rPr>
                        <a:t>This is negate operator</a:t>
                      </a:r>
                      <a:r>
                        <a:rPr lang="en-US" sz="2000" b="1" dirty="0" smtClean="0">
                          <a:latin typeface="Roboto Condensed"/>
                        </a:rPr>
                        <a:t>.</a:t>
                      </a:r>
                    </a:p>
                    <a:p>
                      <a:endParaRPr lang="en-US" sz="2000" dirty="0">
                        <a:latin typeface="Roboto Condensed"/>
                      </a:endParaRPr>
                    </a:p>
                  </a:txBody>
                  <a:tcPr marL="27993" marR="27993" marT="27993" marB="279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2226483"/>
                  </a:ext>
                </a:extLst>
              </a:tr>
              <a:tr h="362296">
                <a:tc>
                  <a:txBody>
                    <a:bodyPr/>
                    <a:lstStyle/>
                    <a:p>
                      <a:r>
                        <a:rPr lang="en-IN" sz="2000">
                          <a:latin typeface="Roboto Condensed"/>
                        </a:rPr>
                        <a:t>OR</a:t>
                      </a:r>
                    </a:p>
                  </a:txBody>
                  <a:tcPr marL="27993" marR="27993" marT="27993" marB="279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Roboto Condensed"/>
                        </a:rPr>
                        <a:t>The OR operator is used to combine multiple conditions in an SQL statement's WHERE clause.</a:t>
                      </a:r>
                    </a:p>
                  </a:txBody>
                  <a:tcPr marL="27993" marR="27993" marT="27993" marB="279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618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3574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33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smtClean="0">
                <a:latin typeface="Roboto Condensed"/>
              </a:rPr>
              <a:t>SPECIAL OPERATORS :</a:t>
            </a:r>
          </a:p>
          <a:p>
            <a:endParaRPr lang="en-US" sz="2400" b="1" dirty="0">
              <a:latin typeface="Roboto Condensed"/>
            </a:endParaRPr>
          </a:p>
          <a:p>
            <a:endParaRPr lang="en-US" sz="2400" b="1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>
                <a:latin typeface="Roboto Condensed"/>
              </a:rPr>
              <a:t>Not IN</a:t>
            </a:r>
            <a:r>
              <a:rPr lang="en-US" sz="2000" dirty="0">
                <a:latin typeface="Roboto Condensed"/>
              </a:rPr>
              <a:t> –  it is used for not evaluating multiple values.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u="sng" dirty="0">
                <a:latin typeface="Roboto Condensed"/>
              </a:rPr>
              <a:t>Syntax :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SELECT * FROM </a:t>
            </a:r>
            <a:r>
              <a:rPr lang="en-US" sz="2000" dirty="0" err="1">
                <a:latin typeface="Roboto Condensed"/>
              </a:rPr>
              <a:t>table_name</a:t>
            </a:r>
            <a:r>
              <a:rPr lang="en-US" sz="2000" dirty="0">
                <a:latin typeface="Roboto Condensed"/>
              </a:rPr>
              <a:t> WHERE </a:t>
            </a:r>
            <a:r>
              <a:rPr lang="en-US" sz="2000" dirty="0" err="1">
                <a:latin typeface="Roboto Condensed"/>
              </a:rPr>
              <a:t>column_name</a:t>
            </a:r>
            <a:r>
              <a:rPr lang="en-US" sz="2000" dirty="0">
                <a:latin typeface="Roboto Condensed"/>
              </a:rPr>
              <a:t> NOT IN(list of values); </a:t>
            </a:r>
          </a:p>
          <a:p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>
                <a:latin typeface="Roboto Condensed"/>
              </a:rPr>
              <a:t>Not BETWEEN</a:t>
            </a:r>
            <a:r>
              <a:rPr lang="en-US" sz="2000" dirty="0">
                <a:latin typeface="Roboto Condensed"/>
              </a:rPr>
              <a:t>  – it is used for  not searching based on range of values. </a:t>
            </a:r>
            <a:endParaRPr lang="en-IN" sz="2000" dirty="0">
              <a:latin typeface="Roboto Condensed"/>
            </a:endParaRP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u="sng" dirty="0">
                <a:latin typeface="Roboto Condensed"/>
              </a:rPr>
              <a:t>Syntax </a:t>
            </a:r>
            <a:r>
              <a:rPr lang="en-US" sz="2000" dirty="0">
                <a:latin typeface="Roboto Condensed"/>
              </a:rPr>
              <a:t>: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SELECT * FROM </a:t>
            </a:r>
            <a:r>
              <a:rPr lang="en-US" sz="2000" dirty="0" err="1">
                <a:latin typeface="Roboto Condensed"/>
              </a:rPr>
              <a:t>table_name</a:t>
            </a:r>
            <a:r>
              <a:rPr lang="en-US" sz="2000" dirty="0">
                <a:latin typeface="Roboto Condensed"/>
              </a:rPr>
              <a:t> WHERE </a:t>
            </a:r>
            <a:r>
              <a:rPr lang="en-US" sz="2000" dirty="0" err="1">
                <a:latin typeface="Roboto Condensed"/>
              </a:rPr>
              <a:t>column_name</a:t>
            </a:r>
            <a:r>
              <a:rPr lang="en-US" sz="2000" dirty="0">
                <a:latin typeface="Roboto Condensed"/>
              </a:rPr>
              <a:t> NOT Between  values1 AND vaues2 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</a:t>
            </a:r>
            <a:endParaRPr lang="en-IN" sz="20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2275142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34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" y="612172"/>
            <a:ext cx="12191996" cy="6744591"/>
          </a:xfrm>
        </p:spPr>
        <p:txBody>
          <a:bodyPr/>
          <a:lstStyle/>
          <a:p>
            <a:endParaRPr lang="en-US" sz="2000" b="1" dirty="0" smtClean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 smtClean="0">
                <a:latin typeface="Roboto Condensed"/>
              </a:rPr>
              <a:t>IS</a:t>
            </a:r>
            <a:r>
              <a:rPr lang="en-US" sz="2000" dirty="0" smtClean="0">
                <a:latin typeface="Roboto Condensed"/>
              </a:rPr>
              <a:t> </a:t>
            </a:r>
            <a:r>
              <a:rPr lang="en-US" sz="2000" dirty="0">
                <a:latin typeface="Roboto Condensed"/>
              </a:rPr>
              <a:t>–  it is used to check for null values.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Syntax :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SELECT * FROM </a:t>
            </a:r>
            <a:r>
              <a:rPr lang="en-US" sz="2000" dirty="0" err="1">
                <a:latin typeface="Roboto Condensed"/>
              </a:rPr>
              <a:t>table_name</a:t>
            </a:r>
            <a:r>
              <a:rPr lang="en-US" sz="2000" dirty="0">
                <a:latin typeface="Roboto Condensed"/>
              </a:rPr>
              <a:t> WHERE </a:t>
            </a:r>
            <a:r>
              <a:rPr lang="en-US" sz="2000" dirty="0" err="1">
                <a:latin typeface="Roboto Condensed"/>
              </a:rPr>
              <a:t>column_name</a:t>
            </a:r>
            <a:r>
              <a:rPr lang="en-US" sz="2000" dirty="0">
                <a:latin typeface="Roboto Condensed"/>
              </a:rPr>
              <a:t> IS NULL; 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>
                <a:latin typeface="Roboto Condensed"/>
              </a:rPr>
              <a:t>LIKE</a:t>
            </a:r>
            <a:r>
              <a:rPr lang="en-US" sz="2000" dirty="0">
                <a:latin typeface="Roboto Condensed"/>
              </a:rPr>
              <a:t> – used for pattern matching</a:t>
            </a:r>
            <a:endParaRPr lang="en-IN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 </a:t>
            </a:r>
            <a:endParaRPr lang="en-IN" sz="2000" dirty="0">
              <a:latin typeface="Roboto Condensed"/>
            </a:endParaRPr>
          </a:p>
          <a:p>
            <a:r>
              <a:rPr lang="en-US" sz="2000" b="1" dirty="0">
                <a:latin typeface="Roboto Condensed"/>
              </a:rPr>
              <a:t>% (percentage) - </a:t>
            </a:r>
            <a:r>
              <a:rPr lang="en-US" sz="2000" dirty="0">
                <a:latin typeface="Roboto Condensed"/>
              </a:rPr>
              <a:t>matches 0 or ‘n’ characters</a:t>
            </a:r>
            <a:endParaRPr lang="en-IN" sz="2000" dirty="0">
              <a:latin typeface="Roboto Condensed"/>
            </a:endParaRPr>
          </a:p>
          <a:p>
            <a:r>
              <a:rPr lang="en-US" sz="2000" b="1" dirty="0">
                <a:latin typeface="Roboto Condensed"/>
              </a:rPr>
              <a:t>_ (underscore)</a:t>
            </a:r>
            <a:r>
              <a:rPr lang="en-US" sz="2000" dirty="0">
                <a:latin typeface="Roboto Condensed"/>
              </a:rPr>
              <a:t> - matches exactly one character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Syntax :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SELECT * FROM </a:t>
            </a:r>
            <a:r>
              <a:rPr lang="en-US" sz="2000" dirty="0" err="1">
                <a:latin typeface="Roboto Condensed"/>
              </a:rPr>
              <a:t>table_name</a:t>
            </a:r>
            <a:r>
              <a:rPr lang="en-US" sz="2000" dirty="0">
                <a:latin typeface="Roboto Condensed"/>
              </a:rPr>
              <a:t> WHERE </a:t>
            </a:r>
            <a:r>
              <a:rPr lang="en-US" sz="2000" dirty="0" err="1">
                <a:latin typeface="Roboto Condensed"/>
              </a:rPr>
              <a:t>column_name</a:t>
            </a:r>
            <a:r>
              <a:rPr lang="en-US" sz="2000" dirty="0">
                <a:latin typeface="Roboto Condensed"/>
              </a:rPr>
              <a:t> Like ‘%/_’; </a:t>
            </a:r>
          </a:p>
          <a:p>
            <a:pPr marL="101596" indent="0">
              <a:buNone/>
            </a:pPr>
            <a:endParaRPr lang="en-IN" sz="2000" dirty="0">
              <a:latin typeface="Roboto Condensed"/>
            </a:endParaRPr>
          </a:p>
          <a:p>
            <a:pPr marL="101596" indent="0">
              <a:buNone/>
            </a:pPr>
            <a:r>
              <a:rPr lang="en-IN" sz="2000" dirty="0">
                <a:latin typeface="Roboto Condensed"/>
              </a:rPr>
              <a:t>  </a:t>
            </a:r>
          </a:p>
          <a:p>
            <a:pPr marL="101596" indent="0">
              <a:buNone/>
            </a:pPr>
            <a:r>
              <a:rPr lang="en-IN" sz="2000" dirty="0">
                <a:latin typeface="Roboto Condensed"/>
              </a:rPr>
              <a:t>  </a:t>
            </a:r>
          </a:p>
          <a:p>
            <a:pPr marL="101596" indent="0">
              <a:buNone/>
            </a:pPr>
            <a:endParaRPr lang="en-IN" sz="2000" dirty="0">
              <a:latin typeface="Roboto Condensed"/>
            </a:endParaRPr>
          </a:p>
          <a:p>
            <a:pPr marL="101596" indent="0">
              <a:buNone/>
            </a:pPr>
            <a:endParaRPr lang="en-IN" sz="2000" dirty="0">
              <a:latin typeface="Roboto Condensed"/>
            </a:endParaRPr>
          </a:p>
          <a:p>
            <a:endParaRPr lang="en-IN" sz="20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191637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35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pPr marL="101596" indent="0">
              <a:buNone/>
            </a:pPr>
            <a:r>
              <a:rPr lang="en-US" sz="2400" b="1" dirty="0" smtClean="0">
                <a:latin typeface="Roboto Condensed"/>
              </a:rPr>
              <a:t>FUNCTIONS :</a:t>
            </a:r>
          </a:p>
          <a:p>
            <a:pPr marL="101596" indent="0">
              <a:buNone/>
            </a:pPr>
            <a:endParaRPr lang="en-US" sz="2400" b="1" dirty="0">
              <a:latin typeface="Roboto Condensed"/>
            </a:endParaRPr>
          </a:p>
          <a:p>
            <a:pPr marL="101596" indent="0">
              <a:buNone/>
            </a:pPr>
            <a:endParaRPr lang="en-US" sz="2400" b="1" dirty="0" smtClean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Roboto Condensed"/>
              </a:rPr>
              <a:t>Functions is a block of code which is use to perform a specific task.</a:t>
            </a:r>
          </a:p>
          <a:p>
            <a:pPr marL="101596" indent="0">
              <a:buNone/>
            </a:pPr>
            <a:endParaRPr lang="en-US" sz="36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Roboto Condensed"/>
              </a:rPr>
              <a:t>For doing operations on data SQL has many built in functions.</a:t>
            </a:r>
          </a:p>
          <a:p>
            <a:pPr marL="101596" indent="0">
              <a:buNone/>
            </a:pPr>
            <a:endParaRPr lang="en-US" sz="24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Roboto Condensed"/>
              </a:rPr>
              <a:t> They are categories and further subcategories.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Roboto Condensed"/>
              </a:rPr>
              <a:t>Aggregate Functions</a:t>
            </a:r>
          </a:p>
          <a:p>
            <a:pPr marL="1828766" lvl="3" indent="-457200">
              <a:buFont typeface="Wingdings" panose="05000000000000000000" pitchFamily="2" charset="2"/>
              <a:buChar char="q"/>
            </a:pPr>
            <a:endParaRPr lang="en-US" sz="24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Roboto Condensed"/>
              </a:rPr>
              <a:t>Scalar Functions</a:t>
            </a: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11245680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36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5901267"/>
          </a:xfrm>
        </p:spPr>
        <p:txBody>
          <a:bodyPr/>
          <a:lstStyle/>
          <a:p>
            <a:r>
              <a:rPr lang="en-US" sz="2400" b="1" dirty="0">
                <a:latin typeface="Roboto Condensed"/>
              </a:rPr>
              <a:t>Aggregate Functions</a:t>
            </a:r>
            <a:r>
              <a:rPr lang="en-US" sz="3600" dirty="0">
                <a:latin typeface="Roboto Condensed"/>
              </a:rPr>
              <a:t>:</a:t>
            </a:r>
          </a:p>
          <a:p>
            <a:endParaRPr lang="en-US" sz="36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Roboto Condensed"/>
              </a:rPr>
              <a:t>AVG()- Returns Average Value.</a:t>
            </a:r>
          </a:p>
          <a:p>
            <a:pPr marL="1371566" lvl="3"/>
            <a:endParaRPr lang="en-US" sz="20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Roboto Condensed"/>
              </a:rPr>
              <a:t>COUNT()- It counts the number of rows.</a:t>
            </a:r>
          </a:p>
          <a:p>
            <a:pPr marL="1828766" lvl="3" indent="-457200">
              <a:buFont typeface="Wingdings" panose="05000000000000000000" pitchFamily="2" charset="2"/>
              <a:buChar char="q"/>
            </a:pPr>
            <a:endParaRPr lang="en-US" sz="20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Roboto Condensed"/>
              </a:rPr>
              <a:t>MAX()-Returns maximum value of the selected column.</a:t>
            </a:r>
          </a:p>
          <a:p>
            <a:pPr marL="1828766" lvl="3" indent="-457200"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Roboto Condensed"/>
              </a:rPr>
              <a:t>MIN()-Returns minimum value of the  selected column.</a:t>
            </a:r>
          </a:p>
          <a:p>
            <a:pPr marL="1371566" lvl="3"/>
            <a:endParaRPr lang="en-US" sz="20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Roboto Condensed"/>
              </a:rPr>
              <a:t>SUM()-Returns sum of all the values of the selected column.</a:t>
            </a:r>
          </a:p>
          <a:p>
            <a:pPr marL="1828766" lvl="3" indent="-457200">
              <a:buFont typeface="Wingdings" panose="05000000000000000000" pitchFamily="2" charset="2"/>
              <a:buChar char="q"/>
            </a:pPr>
            <a:endParaRPr lang="en-US" sz="2400" dirty="0">
              <a:latin typeface="Roboto Condensed"/>
            </a:endParaRPr>
          </a:p>
          <a:p>
            <a:pPr marL="101596" indent="0">
              <a:buNone/>
            </a:pPr>
            <a:endParaRPr lang="en-IN" sz="2000" dirty="0">
              <a:latin typeface="Roboto Condensed"/>
            </a:endParaRPr>
          </a:p>
          <a:p>
            <a:endParaRPr lang="en-IN" sz="20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3697553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37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" y="612173"/>
            <a:ext cx="12191996" cy="6744591"/>
          </a:xfrm>
        </p:spPr>
        <p:txBody>
          <a:bodyPr/>
          <a:lstStyle/>
          <a:p>
            <a:endParaRPr lang="en-US" sz="2000" b="1" dirty="0" smtClean="0">
              <a:latin typeface="Roboto Condensed"/>
            </a:endParaRPr>
          </a:p>
          <a:p>
            <a:r>
              <a:rPr lang="en-US" sz="2400" b="1" dirty="0" smtClean="0">
                <a:latin typeface="Roboto Condensed"/>
              </a:rPr>
              <a:t>Scalar </a:t>
            </a:r>
            <a:r>
              <a:rPr lang="en-US" sz="2400" b="1" dirty="0">
                <a:latin typeface="Roboto Condensed"/>
              </a:rPr>
              <a:t>Functions</a:t>
            </a:r>
            <a:r>
              <a:rPr lang="en-US" sz="2000" b="1" dirty="0">
                <a:latin typeface="Roboto Condensed"/>
              </a:rPr>
              <a:t>:</a:t>
            </a:r>
          </a:p>
          <a:p>
            <a:endParaRPr lang="en-US" sz="20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Roboto Condensed"/>
              </a:rPr>
              <a:t>UPPER()- It converts the value of a field to uppercase.</a:t>
            </a:r>
          </a:p>
          <a:p>
            <a:pPr marL="1371566" lvl="3"/>
            <a:endParaRPr lang="en-US" sz="20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Roboto Condensed"/>
              </a:rPr>
              <a:t>LOWER()-It converts the value of a field to lowercase.</a:t>
            </a:r>
          </a:p>
          <a:p>
            <a:pPr marL="1828766" lvl="3" indent="-457200">
              <a:buFont typeface="Wingdings" panose="05000000000000000000" pitchFamily="2" charset="2"/>
              <a:buChar char="q"/>
            </a:pPr>
            <a:endParaRPr lang="en-US" sz="20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Roboto Condensed"/>
              </a:rPr>
              <a:t>LENGTH()-function returns the length of the value in a text field.</a:t>
            </a:r>
          </a:p>
          <a:p>
            <a:pPr marL="1828766" lvl="3" indent="-457200">
              <a:buFont typeface="Wingdings" panose="05000000000000000000" pitchFamily="2" charset="2"/>
              <a:buChar char="q"/>
            </a:pPr>
            <a:endParaRPr lang="en-US" sz="20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Roboto Condensed"/>
              </a:rPr>
              <a:t>CONCAT()- is used to concatenate two strings.</a:t>
            </a:r>
          </a:p>
          <a:p>
            <a:pPr marL="1828766" lvl="3" indent="-457200">
              <a:buFont typeface="Wingdings" panose="05000000000000000000" pitchFamily="2" charset="2"/>
              <a:buChar char="q"/>
            </a:pPr>
            <a:endParaRPr lang="en-US" sz="20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Roboto Condensed"/>
              </a:rPr>
              <a:t>REVERSE()-function is use to reverse a string.</a:t>
            </a:r>
          </a:p>
          <a:p>
            <a:pPr marL="1371566" lvl="3"/>
            <a:r>
              <a:rPr lang="en-US" sz="2000" dirty="0">
                <a:latin typeface="Roboto Condensed"/>
              </a:rPr>
              <a:t/>
            </a:r>
            <a:br>
              <a:rPr lang="en-US" sz="2000" dirty="0">
                <a:latin typeface="Roboto Condensed"/>
              </a:rPr>
            </a:br>
            <a:endParaRPr lang="en-US" sz="2000" dirty="0">
              <a:latin typeface="Roboto Condensed"/>
            </a:endParaRPr>
          </a:p>
          <a:p>
            <a:endParaRPr lang="en-IN" sz="20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855974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38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612174"/>
            <a:ext cx="11880930" cy="6245826"/>
          </a:xfrm>
        </p:spPr>
        <p:txBody>
          <a:bodyPr/>
          <a:lstStyle/>
          <a:p>
            <a:endParaRPr lang="en-US" sz="3200" b="1" dirty="0" smtClean="0">
              <a:latin typeface="Arial(body)"/>
            </a:endParaRPr>
          </a:p>
          <a:p>
            <a:endParaRPr lang="en-US" sz="3200" b="1" dirty="0">
              <a:latin typeface="Arial(body)"/>
            </a:endParaRPr>
          </a:p>
          <a:p>
            <a:r>
              <a:rPr lang="en-US" sz="2400" b="1" dirty="0" smtClean="0">
                <a:latin typeface="Roboto Condensed"/>
              </a:rPr>
              <a:t>Scalar </a:t>
            </a:r>
            <a:r>
              <a:rPr lang="en-US" sz="2400" b="1" dirty="0">
                <a:latin typeface="Roboto Condensed"/>
              </a:rPr>
              <a:t>Functions:</a:t>
            </a:r>
          </a:p>
          <a:p>
            <a:endParaRPr lang="en-US" sz="36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Roboto Condensed"/>
              </a:rPr>
              <a:t>SUBSTR()- It use to extract a string from given string.</a:t>
            </a:r>
          </a:p>
          <a:p>
            <a:pPr marL="1828766" lvl="3" indent="-457200">
              <a:buFont typeface="Wingdings" panose="05000000000000000000" pitchFamily="2" charset="2"/>
              <a:buChar char="q"/>
            </a:pPr>
            <a:endParaRPr lang="en-US" sz="20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Roboto Condensed"/>
              </a:rPr>
              <a:t>It can accept three arguments.</a:t>
            </a:r>
          </a:p>
          <a:p>
            <a:pPr marL="1371566" lvl="3"/>
            <a:endParaRPr lang="en-US" sz="20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                        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</a:t>
            </a:r>
            <a:r>
              <a:rPr lang="en-US" sz="2000" u="sng" dirty="0">
                <a:latin typeface="Roboto Condensed"/>
              </a:rPr>
              <a:t>Syntax :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Roboto Condensed"/>
              </a:rPr>
              <a:t>SELECT </a:t>
            </a:r>
            <a:r>
              <a:rPr lang="en-US" sz="2000" dirty="0" err="1">
                <a:latin typeface="Roboto Condensed"/>
              </a:rPr>
              <a:t>substr</a:t>
            </a:r>
            <a:r>
              <a:rPr lang="en-US" sz="2000" dirty="0">
                <a:latin typeface="Roboto Condensed"/>
              </a:rPr>
              <a:t>(</a:t>
            </a:r>
            <a:r>
              <a:rPr lang="en-US" sz="2000" dirty="0" err="1">
                <a:latin typeface="Roboto Condensed"/>
              </a:rPr>
              <a:t>String,position,length</a:t>
            </a:r>
            <a:r>
              <a:rPr lang="en-US" sz="2000" dirty="0">
                <a:latin typeface="Roboto Condensed"/>
              </a:rPr>
              <a:t>) from </a:t>
            </a:r>
            <a:r>
              <a:rPr lang="en-US" sz="2000" dirty="0" err="1">
                <a:latin typeface="Roboto Condensed"/>
              </a:rPr>
              <a:t>table_name</a:t>
            </a:r>
            <a:r>
              <a:rPr lang="en-US" sz="2000" dirty="0">
                <a:latin typeface="Roboto Condensed"/>
              </a:rPr>
              <a:t>;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371566" lvl="3"/>
            <a:r>
              <a:rPr lang="en-US" sz="2000" dirty="0">
                <a:latin typeface="Roboto Condense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50708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DBMS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3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pPr marL="101596" indent="0">
              <a:buNone/>
              <a:defRPr/>
            </a:pPr>
            <a:endParaRPr lang="en-US" sz="2000" b="1" dirty="0" smtClean="0">
              <a:latin typeface="Roboto Condensed"/>
              <a:ea typeface="Cambria" pitchFamily="18" charset="0"/>
            </a:endParaRPr>
          </a:p>
          <a:p>
            <a:pPr>
              <a:defRPr/>
            </a:pPr>
            <a:endParaRPr lang="en-US" sz="2000" b="1" dirty="0">
              <a:latin typeface="Roboto Condensed"/>
              <a:ea typeface="Cambria" pitchFamily="18" charset="0"/>
            </a:endParaRPr>
          </a:p>
          <a:p>
            <a:pPr>
              <a:defRPr/>
            </a:pPr>
            <a:r>
              <a:rPr lang="en-US" sz="2200" b="1" dirty="0" smtClean="0">
                <a:latin typeface="Roboto Condensed"/>
                <a:ea typeface="Cambria" pitchFamily="18" charset="0"/>
              </a:rPr>
              <a:t>Relational DBMS</a:t>
            </a:r>
          </a:p>
          <a:p>
            <a:pPr>
              <a:defRPr/>
            </a:pPr>
            <a:endParaRPr lang="en-US" sz="2000" b="1" dirty="0">
              <a:latin typeface="Roboto Condensed"/>
              <a:ea typeface="Cambria" pitchFamily="18" charset="0"/>
            </a:endParaRP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sz="2200" dirty="0">
                <a:latin typeface="Roboto Condensed"/>
                <a:ea typeface="Cambria" pitchFamily="18" charset="0"/>
              </a:rPr>
              <a:t>This defines database relationship in the form tables , also known as relations</a:t>
            </a:r>
            <a:r>
              <a:rPr lang="en-US" sz="2200" dirty="0" smtClean="0">
                <a:latin typeface="Roboto Condensed"/>
                <a:ea typeface="Cambria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endParaRPr lang="en-US" sz="2200" dirty="0">
              <a:latin typeface="Roboto Condensed"/>
              <a:ea typeface="Cambria" pitchFamily="18" charset="0"/>
            </a:endParaRP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sz="2200" dirty="0">
                <a:latin typeface="Roboto Condensed"/>
                <a:ea typeface="Cambria" pitchFamily="18" charset="0"/>
              </a:rPr>
              <a:t>Example: MY-SQL .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endParaRPr lang="en-US" sz="2200" dirty="0">
              <a:latin typeface="Roboto Condensed"/>
              <a:ea typeface="Cambria" pitchFamily="18" charset="0"/>
            </a:endParaRPr>
          </a:p>
          <a:p>
            <a:pPr>
              <a:defRPr/>
            </a:pPr>
            <a:r>
              <a:rPr lang="en-US" sz="2200" dirty="0">
                <a:latin typeface="Roboto Condensed"/>
                <a:ea typeface="Cambria" pitchFamily="18" charset="0"/>
              </a:rPr>
              <a:t> </a:t>
            </a:r>
            <a:r>
              <a:rPr lang="en-US" sz="2200" b="1" dirty="0">
                <a:latin typeface="Roboto Condensed"/>
                <a:ea typeface="Cambria" pitchFamily="18" charset="0"/>
              </a:rPr>
              <a:t>Object-Oriented </a:t>
            </a:r>
            <a:r>
              <a:rPr lang="en-US" sz="2200" b="1" dirty="0" smtClean="0">
                <a:latin typeface="Roboto Condensed"/>
                <a:ea typeface="Cambria" pitchFamily="18" charset="0"/>
              </a:rPr>
              <a:t>DBMS</a:t>
            </a:r>
          </a:p>
          <a:p>
            <a:pPr>
              <a:defRPr/>
            </a:pPr>
            <a:endParaRPr lang="en-US" sz="2200" b="1" dirty="0">
              <a:latin typeface="Roboto Condensed"/>
              <a:ea typeface="Cambria" pitchFamily="18" charset="0"/>
            </a:endParaRP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sz="2200" dirty="0" smtClean="0">
                <a:latin typeface="Roboto Condensed"/>
                <a:ea typeface="Cambria" pitchFamily="18" charset="0"/>
              </a:rPr>
              <a:t>Data </a:t>
            </a:r>
            <a:r>
              <a:rPr lang="en-US" sz="2200" dirty="0">
                <a:latin typeface="Roboto Condensed"/>
                <a:ea typeface="Cambria" pitchFamily="18" charset="0"/>
              </a:rPr>
              <a:t>to be stored in the form of objects</a:t>
            </a:r>
            <a:r>
              <a:rPr lang="en-US" sz="2200" dirty="0" smtClean="0">
                <a:latin typeface="Roboto Condensed"/>
                <a:ea typeface="Cambria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endParaRPr lang="en-US" sz="2200" dirty="0">
              <a:latin typeface="Roboto Condensed"/>
              <a:ea typeface="Cambria" pitchFamily="18" charset="0"/>
            </a:endParaRP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sz="2200" dirty="0">
                <a:latin typeface="Roboto Condensed"/>
                <a:ea typeface="Cambria" pitchFamily="18" charset="0"/>
              </a:rPr>
              <a:t>Example: post SQL</a:t>
            </a:r>
            <a:endParaRPr lang="en-US" altLang="en-US" sz="2200" dirty="0">
              <a:latin typeface="Roboto Condensed"/>
              <a:ea typeface="Cambria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IN" sz="2000" b="1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838648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39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" y="612174"/>
            <a:ext cx="12191997" cy="6245826"/>
          </a:xfrm>
        </p:spPr>
        <p:txBody>
          <a:bodyPr/>
          <a:lstStyle/>
          <a:p>
            <a:endParaRPr lang="en-US" sz="3200" b="1" dirty="0" smtClean="0">
              <a:latin typeface="Roboto Condensed"/>
            </a:endParaRPr>
          </a:p>
          <a:p>
            <a:r>
              <a:rPr lang="en-US" sz="2400" b="1" dirty="0" smtClean="0">
                <a:latin typeface="Roboto Condensed"/>
              </a:rPr>
              <a:t>Scalar </a:t>
            </a:r>
            <a:r>
              <a:rPr lang="en-US" sz="2400" b="1" dirty="0">
                <a:latin typeface="Roboto Condensed"/>
              </a:rPr>
              <a:t>Functions:</a:t>
            </a:r>
          </a:p>
          <a:p>
            <a:endParaRPr lang="en-US" sz="24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Roboto Condensed"/>
              </a:rPr>
              <a:t>INSTR()- It used to check whether a substring is present into the given string</a:t>
            </a:r>
          </a:p>
          <a:p>
            <a:pPr marL="1371566" lvl="3"/>
            <a:endParaRPr lang="en-US" sz="2000" dirty="0">
              <a:latin typeface="Roboto Condensed"/>
            </a:endParaRPr>
          </a:p>
          <a:p>
            <a:pPr marL="1371566" lvl="3"/>
            <a:endParaRPr lang="en-US" sz="20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                        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</a:t>
            </a:r>
            <a:r>
              <a:rPr lang="en-US" sz="2000" u="sng" dirty="0">
                <a:latin typeface="Roboto Condensed"/>
              </a:rPr>
              <a:t>Syntax :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Roboto Condensed"/>
              </a:rPr>
              <a:t>SELECT  INSTR(</a:t>
            </a:r>
            <a:r>
              <a:rPr lang="en-US" sz="2000" dirty="0" err="1">
                <a:latin typeface="Roboto Condensed"/>
              </a:rPr>
              <a:t>String,SubString</a:t>
            </a:r>
            <a:r>
              <a:rPr lang="en-US" sz="2000" dirty="0">
                <a:latin typeface="Roboto Condensed"/>
              </a:rPr>
              <a:t>) from </a:t>
            </a:r>
            <a:r>
              <a:rPr lang="en-US" sz="2000" dirty="0" err="1">
                <a:latin typeface="Roboto Condensed"/>
              </a:rPr>
              <a:t>table_name</a:t>
            </a:r>
            <a:r>
              <a:rPr lang="en-US" sz="2000" dirty="0">
                <a:latin typeface="Roboto Condensed"/>
              </a:rPr>
              <a:t>;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endParaRPr lang="en-IN" sz="20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642143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40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880930" cy="5874053"/>
          </a:xfrm>
        </p:spPr>
        <p:txBody>
          <a:bodyPr/>
          <a:lstStyle/>
          <a:p>
            <a:endParaRPr lang="en-US" sz="2000" b="1" dirty="0" smtClean="0">
              <a:latin typeface="Roboto Condensed"/>
            </a:endParaRPr>
          </a:p>
          <a:p>
            <a:r>
              <a:rPr lang="en-US" sz="2400" b="1" dirty="0" smtClean="0">
                <a:latin typeface="Roboto Condensed"/>
              </a:rPr>
              <a:t>ORDER </a:t>
            </a:r>
            <a:r>
              <a:rPr lang="en-US" sz="2400" b="1" dirty="0">
                <a:latin typeface="Roboto Condensed"/>
              </a:rPr>
              <a:t>BY </a:t>
            </a:r>
            <a:r>
              <a:rPr lang="en-US" sz="2000" b="1" dirty="0">
                <a:latin typeface="Roboto Condensed"/>
              </a:rPr>
              <a:t>:</a:t>
            </a:r>
          </a:p>
          <a:p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The ORDER BY keyword is used to sort the result-set in ascending or descending order.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The ORDER BY keyword sorts the records in ascending order by default. To sort the records in descending order, use the DESC keyword.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ORDER BY Syntax :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SELECT column1, column2, ...FROM </a:t>
            </a:r>
            <a:r>
              <a:rPr lang="en-US" sz="2000" dirty="0" err="1">
                <a:latin typeface="Roboto Condensed"/>
              </a:rPr>
              <a:t>table_name</a:t>
            </a:r>
            <a:r>
              <a:rPr lang="en-US" sz="2000" dirty="0">
                <a:latin typeface="Roboto Condensed"/>
              </a:rPr>
              <a:t/>
            </a:r>
            <a:br>
              <a:rPr lang="en-US" sz="2000" dirty="0">
                <a:latin typeface="Roboto Condensed"/>
              </a:rPr>
            </a:br>
            <a:r>
              <a:rPr lang="en-US" sz="2000" dirty="0">
                <a:latin typeface="Roboto Condensed"/>
              </a:rPr>
              <a:t>ORDER BY column1, column2, ... ASC|DESC; 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Example :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SELECT * FROM Employee</a:t>
            </a:r>
            <a:br>
              <a:rPr lang="en-US" sz="2000" dirty="0">
                <a:latin typeface="Roboto Condensed"/>
              </a:rPr>
            </a:br>
            <a:r>
              <a:rPr lang="en-US" sz="2000" dirty="0">
                <a:latin typeface="Roboto Condensed"/>
              </a:rPr>
              <a:t>ORDER BY </a:t>
            </a:r>
            <a:r>
              <a:rPr lang="en-US" sz="2000" dirty="0" err="1">
                <a:latin typeface="Roboto Condensed"/>
              </a:rPr>
              <a:t>Deptno</a:t>
            </a:r>
            <a:r>
              <a:rPr lang="en-US" sz="2000" dirty="0">
                <a:latin typeface="Roboto Condensed"/>
              </a:rPr>
              <a:t> </a:t>
            </a:r>
            <a:r>
              <a:rPr lang="en-US" sz="2000" dirty="0" err="1">
                <a:latin typeface="Roboto Condensed"/>
              </a:rPr>
              <a:t>Desc</a:t>
            </a:r>
            <a:r>
              <a:rPr lang="en-US" sz="2000" dirty="0">
                <a:latin typeface="Roboto Condensed"/>
              </a:rPr>
              <a:t>;; </a:t>
            </a:r>
          </a:p>
        </p:txBody>
      </p:sp>
    </p:spTree>
    <p:extLst>
      <p:ext uri="{BB962C8B-B14F-4D97-AF65-F5344CB8AC3E}">
        <p14:creationId xmlns:p14="http://schemas.microsoft.com/office/powerpoint/2010/main" val="22621018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41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5956685"/>
          </a:xfrm>
        </p:spPr>
        <p:txBody>
          <a:bodyPr/>
          <a:lstStyle/>
          <a:p>
            <a:r>
              <a:rPr lang="en-US" sz="2400" b="1" dirty="0">
                <a:latin typeface="Roboto Condensed"/>
              </a:rPr>
              <a:t>Group By </a:t>
            </a:r>
            <a:r>
              <a:rPr lang="en-US" sz="2000" b="1" dirty="0">
                <a:latin typeface="Roboto Condensed"/>
              </a:rPr>
              <a:t>:</a:t>
            </a:r>
          </a:p>
          <a:p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The GROUP BY statement group rows that have the same values into summary rows.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The GROUP BY statement is often used with aggregate functions (COUNT, MAX, MIN, SUM, AVG) to group the result-set by one or more columns.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GROUP BY Syntax:        </a:t>
            </a:r>
            <a:r>
              <a:rPr lang="en-US" sz="2000" dirty="0" smtClean="0">
                <a:latin typeface="Roboto Condensed"/>
              </a:rPr>
              <a:t>                                       </a:t>
            </a:r>
            <a:r>
              <a:rPr lang="en-US" sz="2000" dirty="0">
                <a:latin typeface="Roboto Condensed"/>
              </a:rPr>
              <a:t>EXAMPLE</a:t>
            </a:r>
            <a:r>
              <a:rPr lang="en-US" sz="2000" dirty="0" smtClean="0">
                <a:latin typeface="Roboto Condensed"/>
              </a:rPr>
              <a:t>: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   SELECT </a:t>
            </a:r>
            <a:r>
              <a:rPr lang="en-US" sz="2000" dirty="0" err="1">
                <a:latin typeface="Roboto Condensed"/>
              </a:rPr>
              <a:t>column_name</a:t>
            </a:r>
            <a:r>
              <a:rPr lang="en-US" sz="2000" dirty="0">
                <a:latin typeface="Roboto Condensed"/>
              </a:rPr>
              <a:t>(s)                   SELECT COUNT(*)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   FROM </a:t>
            </a:r>
            <a:r>
              <a:rPr lang="en-US" sz="2000" dirty="0" err="1">
                <a:latin typeface="Roboto Condensed"/>
              </a:rPr>
              <a:t>table_name</a:t>
            </a:r>
            <a:r>
              <a:rPr lang="en-US" sz="2000" dirty="0">
                <a:latin typeface="Roboto Condensed"/>
              </a:rPr>
              <a:t>                               FROM EMPLOYEE</a:t>
            </a:r>
            <a:br>
              <a:rPr lang="en-US" sz="2000" dirty="0">
                <a:latin typeface="Roboto Condensed"/>
              </a:rPr>
            </a:br>
            <a:r>
              <a:rPr lang="en-US" sz="2000" dirty="0">
                <a:latin typeface="Roboto Condensed"/>
              </a:rPr>
              <a:t>                 WHERE condition                                GROUP BY DEPTNO ; </a:t>
            </a:r>
            <a:br>
              <a:rPr lang="en-US" sz="2000" dirty="0">
                <a:latin typeface="Roboto Condensed"/>
              </a:rPr>
            </a:br>
            <a:r>
              <a:rPr lang="en-US" sz="2000" dirty="0">
                <a:latin typeface="Roboto Condensed"/>
              </a:rPr>
              <a:t>                 GROUP BY </a:t>
            </a:r>
            <a:r>
              <a:rPr lang="en-US" sz="2000" dirty="0" err="1">
                <a:latin typeface="Roboto Condensed"/>
              </a:rPr>
              <a:t>column_name</a:t>
            </a:r>
            <a:r>
              <a:rPr lang="en-US" sz="2000" dirty="0">
                <a:latin typeface="Roboto Condensed"/>
              </a:rPr>
              <a:t>(s);      </a:t>
            </a:r>
            <a:endParaRPr lang="en-IN" sz="2000" dirty="0">
              <a:latin typeface="Roboto Condensed"/>
            </a:endParaRPr>
          </a:p>
          <a:p>
            <a:endParaRPr lang="en-IN" sz="2000" b="1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3836127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42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" y="612174"/>
            <a:ext cx="12191996" cy="6265183"/>
          </a:xfrm>
        </p:spPr>
        <p:txBody>
          <a:bodyPr/>
          <a:lstStyle/>
          <a:p>
            <a:endParaRPr lang="en-US" sz="2000" b="1" dirty="0" smtClean="0">
              <a:latin typeface="Roboto Condensed"/>
            </a:endParaRPr>
          </a:p>
          <a:p>
            <a:endParaRPr lang="en-US" sz="2000" b="1" dirty="0">
              <a:latin typeface="Roboto Condensed"/>
            </a:endParaRPr>
          </a:p>
          <a:p>
            <a:r>
              <a:rPr lang="en-US" sz="2400" b="1" dirty="0" smtClean="0">
                <a:latin typeface="Roboto Condensed"/>
              </a:rPr>
              <a:t>Having</a:t>
            </a:r>
            <a:r>
              <a:rPr lang="en-US" sz="2000" b="1" dirty="0" smtClean="0">
                <a:latin typeface="Roboto Condensed"/>
              </a:rPr>
              <a:t> </a:t>
            </a:r>
            <a:r>
              <a:rPr lang="en-US" sz="2000" b="1" dirty="0">
                <a:latin typeface="Roboto Condensed"/>
              </a:rPr>
              <a:t>: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The HAVING clause is often used with the GROUP BY clause to filter groups based on a specified condition. 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In HAVING clause we can use only use an column ,</a:t>
            </a:r>
            <a:r>
              <a:rPr lang="en-US" sz="2000" dirty="0" err="1">
                <a:latin typeface="Roboto Condensed"/>
              </a:rPr>
              <a:t>i.e.used</a:t>
            </a:r>
            <a:r>
              <a:rPr lang="en-US" sz="2000" dirty="0">
                <a:latin typeface="Roboto Condensed"/>
              </a:rPr>
              <a:t> in group by clause.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b="1" dirty="0">
                <a:latin typeface="Roboto Condensed"/>
              </a:rPr>
              <a:t> Syntax :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SELECT </a:t>
            </a:r>
            <a:r>
              <a:rPr lang="en-US" sz="2000" dirty="0" err="1">
                <a:latin typeface="Roboto Condensed"/>
              </a:rPr>
              <a:t>column_name</a:t>
            </a:r>
            <a:r>
              <a:rPr lang="en-US" sz="2000" dirty="0">
                <a:latin typeface="Roboto Condensed"/>
              </a:rPr>
              <a:t>(s) FROM </a:t>
            </a:r>
            <a:r>
              <a:rPr lang="en-US" sz="2000" dirty="0" err="1">
                <a:latin typeface="Roboto Condensed"/>
              </a:rPr>
              <a:t>table_name</a:t>
            </a:r>
            <a:r>
              <a:rPr lang="en-US" sz="2000" dirty="0">
                <a:latin typeface="Roboto Condensed"/>
              </a:rPr>
              <a:t> WHERE condition GROUP BY </a:t>
            </a:r>
            <a:r>
              <a:rPr lang="en-US" sz="2000" dirty="0" err="1">
                <a:latin typeface="Roboto Condensed"/>
              </a:rPr>
              <a:t>column_name</a:t>
            </a:r>
            <a:r>
              <a:rPr lang="en-US" sz="2000" dirty="0">
                <a:latin typeface="Roboto Condensed"/>
              </a:rPr>
              <a:t>(s)  HAVING condition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endParaRPr lang="en-IN" sz="2000" dirty="0" smtClean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114274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43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" y="612174"/>
            <a:ext cx="12191996" cy="6265184"/>
          </a:xfrm>
        </p:spPr>
        <p:txBody>
          <a:bodyPr/>
          <a:lstStyle/>
          <a:p>
            <a:endParaRPr lang="en-US" sz="2000" b="1" dirty="0" smtClean="0">
              <a:latin typeface="Arial(body)"/>
            </a:endParaRPr>
          </a:p>
          <a:p>
            <a:endParaRPr lang="en-US" sz="2000" b="1" dirty="0">
              <a:latin typeface="Arial(body)"/>
            </a:endParaRPr>
          </a:p>
          <a:p>
            <a:r>
              <a:rPr lang="en-US" sz="2400" b="1" dirty="0" smtClean="0">
                <a:latin typeface="Roboto Condensed"/>
              </a:rPr>
              <a:t>What </a:t>
            </a:r>
            <a:r>
              <a:rPr lang="en-US" sz="2400" b="1" dirty="0">
                <a:latin typeface="Roboto Condensed"/>
              </a:rPr>
              <a:t>is Subqueries ?</a:t>
            </a:r>
          </a:p>
          <a:p>
            <a:endParaRPr lang="en-US" sz="2000" b="1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A Query written inside another query is known as “Subquery”.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Subquery also known as “Inner Query” or “Nested Query”.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Subqueries are an alternate way of returning data from multiple tables.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Subqueries must be enclosed within parentheses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Subqueries can be classified into two categories based on the operators used…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557213" indent="-457200">
              <a:buAutoNum type="arabicPeriod"/>
              <a:tabLst>
                <a:tab pos="442913" algn="l"/>
              </a:tabLst>
            </a:pPr>
            <a:r>
              <a:rPr lang="en-US" sz="2000" dirty="0">
                <a:latin typeface="Roboto Condensed"/>
              </a:rPr>
              <a:t>Single Row Subquery</a:t>
            </a:r>
          </a:p>
          <a:p>
            <a:pPr marL="558796" indent="-457200">
              <a:buAutoNum type="arabicPeriod"/>
              <a:tabLst>
                <a:tab pos="442913" algn="l"/>
              </a:tabLst>
            </a:pPr>
            <a:endParaRPr lang="en-US" sz="2000" dirty="0">
              <a:latin typeface="Roboto Condensed"/>
            </a:endParaRPr>
          </a:p>
          <a:p>
            <a:pPr marL="558796" indent="-457200">
              <a:buAutoNum type="arabicPeriod"/>
              <a:tabLst>
                <a:tab pos="442913" algn="l"/>
              </a:tabLst>
            </a:pPr>
            <a:r>
              <a:rPr lang="en-US" sz="2000" dirty="0">
                <a:latin typeface="Roboto Condensed"/>
              </a:rPr>
              <a:t>Multi-Row Subquery</a:t>
            </a:r>
          </a:p>
          <a:p>
            <a:pPr marL="101596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825357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44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" y="777240"/>
            <a:ext cx="12048144" cy="6080759"/>
          </a:xfrm>
        </p:spPr>
        <p:txBody>
          <a:bodyPr/>
          <a:lstStyle/>
          <a:p>
            <a:r>
              <a:rPr lang="en-US" sz="2400" b="1" dirty="0" smtClean="0"/>
              <a:t>Subqueries…..</a:t>
            </a:r>
          </a:p>
          <a:p>
            <a:endParaRPr lang="en-US" sz="2400" b="1" dirty="0"/>
          </a:p>
          <a:p>
            <a:r>
              <a:rPr lang="en-US" sz="2000" dirty="0">
                <a:latin typeface="Roboto Condensed"/>
              </a:rPr>
              <a:t>Flow of execution in subquery</a:t>
            </a:r>
          </a:p>
          <a:p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Always inner query execute first.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The output of inner query is given as input to the outer queries.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The final output is obtain from the outermost query.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0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2635831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45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endParaRPr lang="en-US" sz="2000" dirty="0" smtClean="0">
              <a:latin typeface="Roboto Condensed"/>
            </a:endParaRPr>
          </a:p>
          <a:p>
            <a:r>
              <a:rPr lang="en-US" sz="2400" b="1" dirty="0">
                <a:latin typeface="Roboto Condensed"/>
              </a:rPr>
              <a:t>Single Row Subquery:</a:t>
            </a:r>
          </a:p>
          <a:p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If the single value operators such as equal to , less than , greater than , less than or equal to ,  greater than or equal to and not equal to (=,&lt; ,&lt;,&gt;=,&lt;=,!=) are used.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We call  it as “single row subquery”.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Single row subquery must and should return a single record.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(The inner query should return only one  row).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b="1" dirty="0">
                <a:latin typeface="Roboto Condensed"/>
              </a:rPr>
              <a:t> Syntax :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SELECT column1, column2, .... FROM table  WHERE column1 </a:t>
            </a:r>
            <a:r>
              <a:rPr lang="en-US" sz="2000" b="1" u="sng" dirty="0">
                <a:latin typeface="Roboto Condensed"/>
              </a:rPr>
              <a:t>operator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(SELECT column  FROM table  WHERE expr1 =value);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0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8109544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46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2800" dirty="0" smtClean="0"/>
          </a:p>
          <a:p>
            <a:r>
              <a:rPr lang="en-US" sz="2400" b="1" dirty="0" err="1" smtClean="0"/>
              <a:t>MultiRow</a:t>
            </a:r>
            <a:r>
              <a:rPr lang="en-US" sz="2400" b="1" dirty="0" smtClean="0"/>
              <a:t> </a:t>
            </a:r>
            <a:r>
              <a:rPr lang="en-US" sz="2400" b="1" dirty="0"/>
              <a:t>Subqueries:</a:t>
            </a:r>
          </a:p>
          <a:p>
            <a:pPr marL="101596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If the operator  such as multi value operator (IN) are used.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We call it as “Multi row subquery”.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Multi row  subquery can return one or more number of rows.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(inner query can return any number of rows).</a:t>
            </a:r>
          </a:p>
          <a:p>
            <a:pPr marL="101596" indent="0">
              <a:buNone/>
            </a:pPr>
            <a:r>
              <a:rPr lang="en-US" sz="2000" b="1" dirty="0">
                <a:latin typeface="Roboto Condensed"/>
              </a:rPr>
              <a:t> </a:t>
            </a:r>
          </a:p>
          <a:p>
            <a:pPr marL="101596" indent="0">
              <a:buNone/>
            </a:pPr>
            <a:r>
              <a:rPr lang="en-US" sz="2000" b="1" dirty="0">
                <a:latin typeface="Roboto Condensed"/>
              </a:rPr>
              <a:t>Syntax :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SELECT column1, column2, .... FROM table WHERE column1 </a:t>
            </a:r>
            <a:r>
              <a:rPr lang="en-US" sz="2000" b="1" u="sng" dirty="0">
                <a:latin typeface="Roboto Condensed"/>
              </a:rPr>
              <a:t>operator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(SELECT column FROM table  WHERE expr1 =value);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98996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47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3"/>
            <a:ext cx="11633200" cy="6073024"/>
          </a:xfrm>
        </p:spPr>
        <p:txBody>
          <a:bodyPr/>
          <a:lstStyle/>
          <a:p>
            <a:r>
              <a:rPr lang="en-US" sz="2400" b="1" dirty="0" smtClean="0">
                <a:latin typeface="Roboto Condensed"/>
              </a:rPr>
              <a:t>JOINS:</a:t>
            </a:r>
          </a:p>
          <a:p>
            <a:pPr marL="101596" indent="0">
              <a:buNone/>
            </a:pPr>
            <a:endParaRPr lang="en-US" sz="2400" b="1" dirty="0" smtClean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Roboto Condensed"/>
              </a:rPr>
              <a:t>Joins </a:t>
            </a:r>
            <a:r>
              <a:rPr lang="en-US" sz="2000" dirty="0">
                <a:latin typeface="Roboto Condensed"/>
              </a:rPr>
              <a:t>is used to fetch the data from two or more tables 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It is used for combining column from two or more tables by using values common column to both the tables.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>
                <a:latin typeface="Roboto Condensed"/>
              </a:rPr>
              <a:t>JOIN </a:t>
            </a:r>
            <a:r>
              <a:rPr lang="en-US" sz="2000" dirty="0">
                <a:latin typeface="Roboto Condensed"/>
              </a:rPr>
              <a:t>keyword is used in SQL queries for joining two or more tables.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Minimum required condition for joining table is , at least number of tables should be two 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r>
              <a:rPr lang="en-US" sz="2000" b="1" dirty="0">
                <a:latin typeface="Roboto Condensed"/>
              </a:rPr>
              <a:t>Types of JOIN </a:t>
            </a:r>
          </a:p>
          <a:p>
            <a:pPr marL="101596" indent="0">
              <a:buNone/>
            </a:pPr>
            <a:endParaRPr lang="en-US" sz="2000" b="1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Following are the types of join that we can use in SQL.</a:t>
            </a:r>
          </a:p>
          <a:p>
            <a:pPr marL="101596" indent="0">
              <a:buNone/>
            </a:pPr>
            <a:endParaRPr lang="en-US" sz="18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1800" dirty="0">
                <a:latin typeface="Roboto Condensed"/>
              </a:rPr>
              <a:t>CROSS JOIN</a:t>
            </a:r>
          </a:p>
          <a:p>
            <a:pPr marL="1828766" lvl="3" indent="-457200">
              <a:buFont typeface="Wingdings" panose="05000000000000000000" pitchFamily="2" charset="2"/>
              <a:buChar char="q"/>
            </a:pPr>
            <a:endParaRPr lang="en-US" sz="18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1800" dirty="0">
                <a:latin typeface="Roboto Condensed"/>
              </a:rPr>
              <a:t>INNER JOIN</a:t>
            </a:r>
          </a:p>
          <a:p>
            <a:pPr marL="1828766" lvl="3" indent="-457200">
              <a:buFont typeface="Wingdings" panose="05000000000000000000" pitchFamily="2" charset="2"/>
              <a:buChar char="q"/>
            </a:pPr>
            <a:endParaRPr lang="en-US" sz="18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1800" dirty="0">
                <a:latin typeface="Roboto Condensed"/>
              </a:rPr>
              <a:t>OUTER JOIN</a:t>
            </a:r>
          </a:p>
          <a:p>
            <a:pPr marL="1828766" lvl="3" indent="-457200">
              <a:buFont typeface="Wingdings" panose="05000000000000000000" pitchFamily="2" charset="2"/>
              <a:buChar char="q"/>
            </a:pPr>
            <a:endParaRPr lang="en-US" sz="1800" dirty="0">
              <a:latin typeface="Roboto Condensed"/>
            </a:endParaRPr>
          </a:p>
          <a:p>
            <a:endParaRPr lang="en-IN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5782912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48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5939367"/>
          </a:xfrm>
        </p:spPr>
        <p:txBody>
          <a:bodyPr/>
          <a:lstStyle/>
          <a:p>
            <a:r>
              <a:rPr lang="en-US" sz="2400" b="1" dirty="0" smtClean="0">
                <a:latin typeface="Roboto Condensed"/>
              </a:rPr>
              <a:t>CROSS JOINS :</a:t>
            </a:r>
          </a:p>
          <a:p>
            <a:endParaRPr lang="en-US" sz="2400" b="1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Roboto Condensed"/>
              </a:rPr>
              <a:t>This </a:t>
            </a:r>
            <a:r>
              <a:rPr lang="en-US" sz="2000" dirty="0">
                <a:latin typeface="Roboto Condensed"/>
              </a:rPr>
              <a:t>type of JOIN returns the Cartesian product of rows from the tables in JOIN.</a:t>
            </a:r>
          </a:p>
          <a:p>
            <a:endParaRPr lang="en-US" sz="2000" dirty="0">
              <a:latin typeface="Roboto Condensed"/>
            </a:endParaRPr>
          </a:p>
          <a:p>
            <a:r>
              <a:rPr lang="en-US" sz="2000" b="1" dirty="0">
                <a:latin typeface="Roboto Condensed"/>
              </a:rPr>
              <a:t>CROSS JOIN Syntax </a:t>
            </a:r>
            <a:r>
              <a:rPr lang="en-US" sz="2000" dirty="0">
                <a:latin typeface="Roboto Condensed"/>
              </a:rPr>
              <a:t>:</a:t>
            </a:r>
          </a:p>
          <a:p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                       SELECT Column- name –list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                       From table-name1 CROSS JOIN table-name1;</a:t>
            </a:r>
          </a:p>
          <a:p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In other words it gives us combinations of each row of first table with all records in second table.</a:t>
            </a:r>
          </a:p>
          <a:p>
            <a:endParaRPr lang="en-US" sz="2000" dirty="0">
              <a:latin typeface="Roboto Condensed"/>
            </a:endParaRPr>
          </a:p>
          <a:p>
            <a:endParaRPr lang="en-US" sz="2000" dirty="0">
              <a:latin typeface="Roboto Condensed"/>
            </a:endParaRPr>
          </a:p>
          <a:p>
            <a:r>
              <a:rPr lang="en-US" sz="2000" dirty="0">
                <a:latin typeface="Roboto Condensed"/>
              </a:rPr>
              <a:t>EXAMPLE: Shows in diagram</a:t>
            </a:r>
          </a:p>
          <a:p>
            <a:endParaRPr lang="en-IN" sz="2000" dirty="0">
              <a:latin typeface="Roboto Condense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770" y="4310743"/>
            <a:ext cx="4359729" cy="235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698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-36611"/>
            <a:ext cx="6730423" cy="1190006"/>
          </a:xfrm>
        </p:spPr>
        <p:txBody>
          <a:bodyPr/>
          <a:lstStyle/>
          <a:p>
            <a:r>
              <a:rPr lang="en-US" sz="4000" dirty="0"/>
              <a:t>Advantages of DBMS </a:t>
            </a:r>
            <a:br>
              <a:rPr lang="en-US" sz="4000" dirty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4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endParaRPr lang="en-US" sz="2400" b="1" dirty="0"/>
          </a:p>
          <a:p>
            <a:pPr>
              <a:lnSpc>
                <a:spcPct val="150000"/>
              </a:lnSpc>
            </a:pPr>
            <a:r>
              <a:rPr lang="en-US" altLang="en-US" sz="2200" dirty="0">
                <a:latin typeface="Roboto Condensed"/>
                <a:ea typeface="Cambria" pitchFamily="18" charset="0"/>
              </a:rPr>
              <a:t>Improved Data </a:t>
            </a:r>
            <a:r>
              <a:rPr lang="en-US" altLang="en-US" sz="2200" dirty="0" smtClean="0">
                <a:latin typeface="Roboto Condensed"/>
                <a:ea typeface="Cambria" pitchFamily="18" charset="0"/>
              </a:rPr>
              <a:t>Sharing</a:t>
            </a:r>
            <a:endParaRPr lang="en-US" altLang="en-US" sz="2200" dirty="0">
              <a:latin typeface="Roboto Condensed"/>
              <a:ea typeface="Cambria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200" dirty="0">
                <a:latin typeface="Roboto Condensed"/>
                <a:ea typeface="Cambria" pitchFamily="18" charset="0"/>
              </a:rPr>
              <a:t>Improved data </a:t>
            </a:r>
            <a:r>
              <a:rPr lang="en-US" altLang="en-US" sz="2200" dirty="0" smtClean="0">
                <a:latin typeface="Roboto Condensed"/>
                <a:ea typeface="Cambria" pitchFamily="18" charset="0"/>
              </a:rPr>
              <a:t>security</a:t>
            </a:r>
            <a:endParaRPr lang="en-US" altLang="en-US" sz="2200" dirty="0">
              <a:latin typeface="Roboto Condensed"/>
              <a:ea typeface="Cambria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200" dirty="0">
                <a:latin typeface="Roboto Condensed"/>
                <a:ea typeface="Cambria" pitchFamily="18" charset="0"/>
              </a:rPr>
              <a:t>Better data </a:t>
            </a:r>
            <a:r>
              <a:rPr lang="en-US" altLang="en-US" sz="2200" dirty="0" smtClean="0">
                <a:latin typeface="Roboto Condensed"/>
                <a:ea typeface="Cambria" pitchFamily="18" charset="0"/>
              </a:rPr>
              <a:t>integration</a:t>
            </a:r>
            <a:endParaRPr lang="en-US" altLang="en-US" sz="2200" dirty="0">
              <a:latin typeface="Roboto Condensed"/>
              <a:ea typeface="Cambria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200" dirty="0">
                <a:latin typeface="Roboto Condensed"/>
                <a:ea typeface="Cambria" pitchFamily="18" charset="0"/>
              </a:rPr>
              <a:t>Minimized data </a:t>
            </a:r>
            <a:r>
              <a:rPr lang="en-US" altLang="en-US" sz="2200" dirty="0" smtClean="0">
                <a:latin typeface="Roboto Condensed"/>
                <a:ea typeface="Cambria" pitchFamily="18" charset="0"/>
              </a:rPr>
              <a:t>inconsistency</a:t>
            </a:r>
            <a:endParaRPr lang="en-US" altLang="en-US" sz="2200" dirty="0">
              <a:latin typeface="Roboto Condensed"/>
              <a:ea typeface="Cambria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200" dirty="0">
                <a:latin typeface="Roboto Condensed"/>
                <a:ea typeface="Cambria" pitchFamily="18" charset="0"/>
              </a:rPr>
              <a:t>Improved data </a:t>
            </a:r>
            <a:r>
              <a:rPr lang="en-US" altLang="en-US" sz="2200" dirty="0" smtClean="0">
                <a:latin typeface="Roboto Condensed"/>
                <a:ea typeface="Cambria" pitchFamily="18" charset="0"/>
              </a:rPr>
              <a:t>access</a:t>
            </a:r>
            <a:endParaRPr lang="en-US" altLang="en-US" sz="2200" dirty="0">
              <a:latin typeface="Roboto Condensed"/>
              <a:ea typeface="Cambria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200" dirty="0">
                <a:latin typeface="Roboto Condensed"/>
                <a:ea typeface="Cambria" pitchFamily="18" charset="0"/>
              </a:rPr>
              <a:t>Improved decision </a:t>
            </a:r>
            <a:r>
              <a:rPr lang="en-US" altLang="en-US" sz="2200" dirty="0" smtClean="0">
                <a:latin typeface="Roboto Condensed"/>
                <a:ea typeface="Cambria" pitchFamily="18" charset="0"/>
              </a:rPr>
              <a:t>making</a:t>
            </a:r>
            <a:endParaRPr lang="en-US" altLang="en-US" sz="2200" dirty="0">
              <a:latin typeface="Roboto Condensed"/>
              <a:ea typeface="Cambria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200" dirty="0">
                <a:latin typeface="Roboto Condensed"/>
                <a:ea typeface="Cambria" pitchFamily="18" charset="0"/>
              </a:rPr>
              <a:t>Increased end user productivity</a:t>
            </a:r>
          </a:p>
        </p:txBody>
      </p:sp>
    </p:spTree>
    <p:extLst>
      <p:ext uri="{BB962C8B-B14F-4D97-AF65-F5344CB8AC3E}">
        <p14:creationId xmlns:p14="http://schemas.microsoft.com/office/powerpoint/2010/main" val="11654197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49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b="1" dirty="0" smtClean="0">
                <a:latin typeface="Roboto Condensed"/>
              </a:rPr>
              <a:t>INNER JOINS :</a:t>
            </a:r>
          </a:p>
          <a:p>
            <a:pPr marL="101596" indent="0">
              <a:buNone/>
            </a:pPr>
            <a:endParaRPr lang="en-US" sz="2000" b="1" dirty="0" smtClean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Roboto Condensed"/>
              </a:rPr>
              <a:t>The inner JOIN is used to return rows from both tables that satisfy the given condition.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Roboto Condensed"/>
              </a:rPr>
              <a:t>This is a simple JOIN in which the result is based on matched data as per the equality condition specified in the SQL query.</a:t>
            </a:r>
          </a:p>
          <a:p>
            <a:endParaRPr lang="en-US" sz="2000" dirty="0" smtClean="0">
              <a:latin typeface="Roboto Condensed"/>
            </a:endParaRPr>
          </a:p>
          <a:p>
            <a:r>
              <a:rPr lang="en-US" sz="2000" b="1" dirty="0" smtClean="0">
                <a:latin typeface="Roboto Condensed"/>
              </a:rPr>
              <a:t>  INNER JOIN Syntax is,</a:t>
            </a:r>
          </a:p>
          <a:p>
            <a:pPr marL="101596" indent="0">
              <a:buNone/>
            </a:pPr>
            <a:r>
              <a:rPr lang="en-US" sz="2000" dirty="0" smtClean="0">
                <a:latin typeface="Roboto Condensed"/>
              </a:rPr>
              <a:t>                                                  Select Column- name _list</a:t>
            </a:r>
          </a:p>
          <a:p>
            <a:pPr marL="101596" indent="0">
              <a:buNone/>
            </a:pPr>
            <a:r>
              <a:rPr lang="en-US" sz="2000" dirty="0" smtClean="0">
                <a:latin typeface="Roboto Condensed"/>
              </a:rPr>
              <a:t>                                                  From table-name1 INNER JOIN table-name2;</a:t>
            </a:r>
          </a:p>
          <a:p>
            <a:pPr marL="101596" indent="0">
              <a:buNone/>
            </a:pPr>
            <a:r>
              <a:rPr lang="en-US" sz="2000" dirty="0" smtClean="0">
                <a:latin typeface="Roboto Condensed"/>
              </a:rPr>
              <a:t>                                                  ON table-name1.column-name=table-name2.column-name;</a:t>
            </a:r>
          </a:p>
          <a:p>
            <a:pPr marL="101596" indent="0">
              <a:buNone/>
            </a:pPr>
            <a:endParaRPr lang="en-US" sz="2000" dirty="0" smtClean="0">
              <a:latin typeface="Roboto Condensed"/>
            </a:endParaRPr>
          </a:p>
          <a:p>
            <a:pPr fontAlgn="base"/>
            <a:r>
              <a:rPr lang="en-US" sz="2000" b="1" dirty="0" smtClean="0">
                <a:latin typeface="Roboto Condensed"/>
              </a:rPr>
              <a:t>Note</a:t>
            </a:r>
            <a:r>
              <a:rPr lang="en-US" sz="2000" dirty="0" smtClean="0">
                <a:latin typeface="Roboto Condensed"/>
              </a:rPr>
              <a:t>: We can also write JOIN instead of INNER JOIN. JOIN is same as INNER JOIN</a:t>
            </a:r>
          </a:p>
          <a:p>
            <a:pPr marL="101596" indent="0" fontAlgn="base">
              <a:buNone/>
            </a:pPr>
            <a:r>
              <a:rPr lang="en-US" sz="2000" dirty="0" smtClean="0">
                <a:latin typeface="Roboto Condensed"/>
              </a:rPr>
              <a:t>.</a:t>
            </a:r>
          </a:p>
          <a:p>
            <a:pPr fontAlgn="base"/>
            <a:r>
              <a:rPr lang="en-US" sz="2000" b="1" dirty="0" smtClean="0">
                <a:latin typeface="Roboto Condensed"/>
              </a:rPr>
              <a:t>EXAMPLE:  </a:t>
            </a:r>
            <a:r>
              <a:rPr lang="en-US" sz="2000" dirty="0" smtClean="0">
                <a:latin typeface="Roboto Condensed"/>
              </a:rPr>
              <a:t>Shows in diagram        </a:t>
            </a:r>
            <a:endParaRPr lang="en-US" sz="2000" b="1" dirty="0" smtClean="0">
              <a:latin typeface="Roboto Condensed"/>
            </a:endParaRPr>
          </a:p>
          <a:p>
            <a:pPr marL="101596" indent="0">
              <a:buNone/>
            </a:pPr>
            <a:endParaRPr lang="en-US" sz="2000" b="1" dirty="0" smtClean="0">
              <a:latin typeface="Roboto Condensed"/>
            </a:endParaRPr>
          </a:p>
          <a:p>
            <a:endParaRPr lang="en-IN" sz="2000" i="1" dirty="0">
              <a:latin typeface="Roboto Condensed"/>
            </a:endParaRPr>
          </a:p>
        </p:txBody>
      </p:sp>
      <p:pic>
        <p:nvPicPr>
          <p:cNvPr id="6" name="Picture 58" descr="http://www.vertabelo.com/_file/blog/sql-joins/sql-joins-venn-diagrams-inner-jo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69" y="4931229"/>
            <a:ext cx="3365212" cy="194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2854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50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smtClean="0">
                <a:latin typeface="Roboto Condensed"/>
              </a:rPr>
              <a:t>OUTER JOIN :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Roboto Condensed"/>
              </a:rPr>
              <a:t>Outer </a:t>
            </a:r>
            <a:r>
              <a:rPr lang="en-US" sz="2000" dirty="0">
                <a:latin typeface="Roboto Condensed"/>
              </a:rPr>
              <a:t>JOIN return all  the records matching from both tables 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It can detect records having no match in joined table.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 It returns </a:t>
            </a:r>
            <a:r>
              <a:rPr lang="en-US" sz="2000" b="1" dirty="0">
                <a:latin typeface="Roboto Condensed"/>
              </a:rPr>
              <a:t>NULL</a:t>
            </a:r>
            <a:r>
              <a:rPr lang="en-US" sz="2000" dirty="0">
                <a:latin typeface="Roboto Condensed"/>
              </a:rPr>
              <a:t> values for records of joined table if no match is found in table.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There are two types of OUTER JOIN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Roboto Condensed"/>
              </a:rPr>
              <a:t>LEFT OUTER JOIN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Roboto Condensed"/>
              </a:rPr>
              <a:t>RIGHT OUTER JOIN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000" dirty="0">
              <a:latin typeface="Roboto Condensed"/>
            </a:endParaRPr>
          </a:p>
          <a:p>
            <a:endParaRPr lang="en-IN" sz="20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8771252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51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8"/>
          </a:xfrm>
        </p:spPr>
        <p:txBody>
          <a:bodyPr/>
          <a:lstStyle/>
          <a:p>
            <a:r>
              <a:rPr lang="en-US" sz="2400" b="1" dirty="0" smtClean="0">
                <a:latin typeface="Roboto Condensed"/>
              </a:rPr>
              <a:t>LEFT OUTER JOIN :</a:t>
            </a:r>
          </a:p>
          <a:p>
            <a:endParaRPr lang="en-US" sz="2400" b="1" dirty="0" smtClean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Roboto Condensed"/>
              </a:rPr>
              <a:t> </a:t>
            </a:r>
            <a:r>
              <a:rPr lang="en-US" dirty="0">
                <a:latin typeface="Roboto Condensed"/>
              </a:rPr>
              <a:t>join returns all the rows of the table on the left side of the join and matching rows for the table on the right side of join.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Roboto Condensed"/>
              </a:rPr>
              <a:t> The rows for which there is no matching row on right side, the result-set will contain </a:t>
            </a:r>
            <a:r>
              <a:rPr lang="en-US" i="1" dirty="0">
                <a:latin typeface="Roboto Condensed"/>
              </a:rPr>
              <a:t>null</a:t>
            </a:r>
            <a:r>
              <a:rPr lang="en-US" dirty="0">
                <a:latin typeface="Roboto Condensed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Roboto Condensed"/>
              </a:rPr>
              <a:t> LEFT JOIN is also known as LEFT OUTER JOIN.</a:t>
            </a:r>
          </a:p>
          <a:p>
            <a:endParaRPr lang="en-US" dirty="0">
              <a:latin typeface="Roboto Condensed"/>
            </a:endParaRPr>
          </a:p>
          <a:p>
            <a:r>
              <a:rPr lang="en-US" b="1" dirty="0">
                <a:latin typeface="Roboto Condensed"/>
              </a:rPr>
              <a:t>Syntax:</a:t>
            </a:r>
          </a:p>
          <a:p>
            <a:endParaRPr lang="en-US" b="1" dirty="0">
              <a:latin typeface="Roboto Condensed"/>
            </a:endParaRPr>
          </a:p>
          <a:p>
            <a:pPr marL="101596" indent="0">
              <a:buNone/>
            </a:pPr>
            <a:r>
              <a:rPr lang="en-US" dirty="0">
                <a:latin typeface="Roboto Condensed"/>
              </a:rPr>
              <a:t>                 </a:t>
            </a:r>
            <a:r>
              <a:rPr lang="en-US" sz="1800" dirty="0">
                <a:latin typeface="Roboto Condensed"/>
              </a:rPr>
              <a:t>SELECT table1.column1,table1.column2,table2.column1,…….</a:t>
            </a:r>
          </a:p>
          <a:p>
            <a:pPr marL="101596" indent="0">
              <a:buNone/>
            </a:pPr>
            <a:r>
              <a:rPr lang="en-US" sz="1800" dirty="0">
                <a:latin typeface="Roboto Condensed"/>
              </a:rPr>
              <a:t>                    FROM table1</a:t>
            </a:r>
          </a:p>
          <a:p>
            <a:pPr marL="101596" indent="0">
              <a:buNone/>
            </a:pPr>
            <a:r>
              <a:rPr lang="en-US" sz="1800" dirty="0">
                <a:latin typeface="Roboto Condensed"/>
              </a:rPr>
              <a:t>                    LEFT JOIN table2</a:t>
            </a:r>
          </a:p>
          <a:p>
            <a:pPr marL="101596" indent="0">
              <a:buNone/>
            </a:pPr>
            <a:r>
              <a:rPr lang="en-US" sz="1800" dirty="0">
                <a:latin typeface="Roboto Condensed"/>
              </a:rPr>
              <a:t>                    ON table1.matching_column = table2.matching_column</a:t>
            </a:r>
            <a:r>
              <a:rPr lang="en-US" dirty="0">
                <a:latin typeface="Roboto Condensed"/>
              </a:rPr>
              <a:t>;</a:t>
            </a:r>
          </a:p>
          <a:p>
            <a:pPr marL="101596" indent="0">
              <a:buNone/>
            </a:pPr>
            <a:endParaRPr lang="en-US" dirty="0">
              <a:latin typeface="Roboto Condensed"/>
            </a:endParaRPr>
          </a:p>
          <a:p>
            <a:r>
              <a:rPr lang="en-US" dirty="0">
                <a:latin typeface="Roboto Condensed"/>
              </a:rPr>
              <a:t>Example:   </a:t>
            </a:r>
            <a:r>
              <a:rPr lang="en-US" sz="2000" dirty="0">
                <a:latin typeface="Roboto Condensed"/>
              </a:rPr>
              <a:t>Shows in diagram</a:t>
            </a:r>
          </a:p>
          <a:p>
            <a:endParaRPr lang="en-US" dirty="0">
              <a:latin typeface="Roboto Condensed"/>
            </a:endParaRPr>
          </a:p>
          <a:p>
            <a:endParaRPr lang="en-US" dirty="0">
              <a:latin typeface="Roboto Condensed"/>
            </a:endParaRPr>
          </a:p>
          <a:p>
            <a:endParaRPr lang="en-IN" dirty="0">
              <a:latin typeface="Roboto Condensed"/>
            </a:endParaRPr>
          </a:p>
          <a:p>
            <a:endParaRPr lang="en-IN" dirty="0">
              <a:latin typeface="Roboto Condensed"/>
            </a:endParaRPr>
          </a:p>
        </p:txBody>
      </p:sp>
      <p:pic>
        <p:nvPicPr>
          <p:cNvPr id="5" name="Picture 5" descr="https://i.stack.imgur.com/VkAT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554361"/>
            <a:ext cx="3362632" cy="218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6773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52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880930" cy="6053667"/>
          </a:xfrm>
        </p:spPr>
        <p:txBody>
          <a:bodyPr/>
          <a:lstStyle/>
          <a:p>
            <a:r>
              <a:rPr lang="en-US" sz="2400" b="1" dirty="0" smtClean="0">
                <a:latin typeface="Roboto Condensed"/>
              </a:rPr>
              <a:t>RIGHT OUTER JOIN :</a:t>
            </a:r>
          </a:p>
          <a:p>
            <a:endParaRPr lang="en-US" sz="2000" b="1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RIGHT JOIN is similar to LEFT JOIN.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This join returns all the rows of the table on the right side of the join and matching rows for the table on the left side of join.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The rows for which there is no matching row on left side, the result-set will contain </a:t>
            </a:r>
            <a:r>
              <a:rPr lang="en-US" sz="2000" i="1" dirty="0">
                <a:latin typeface="Roboto Condensed"/>
              </a:rPr>
              <a:t>null</a:t>
            </a:r>
            <a:r>
              <a:rPr lang="en-US" sz="2000" dirty="0">
                <a:latin typeface="Roboto Condensed"/>
              </a:rPr>
              <a:t>. 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RIGHT JOIN is also known as RIGHT OUTER JOIN.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r>
              <a:rPr lang="en-US" sz="2000" b="1" dirty="0">
                <a:latin typeface="Roboto Condensed"/>
              </a:rPr>
              <a:t>Syntax</a:t>
            </a:r>
            <a:r>
              <a:rPr lang="en-US" sz="2000" b="1" dirty="0" smtClean="0">
                <a:latin typeface="Roboto Condensed"/>
              </a:rPr>
              <a:t>:</a:t>
            </a:r>
            <a:endParaRPr lang="en-US" sz="2000" b="1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      SELECT table1.column1,table1.column2,table2.column1</a:t>
            </a:r>
            <a:r>
              <a:rPr lang="en-US" sz="2000" dirty="0" smtClean="0">
                <a:latin typeface="Roboto Condensed"/>
              </a:rPr>
              <a:t>,…….  </a:t>
            </a: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      FROM table1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      LEFT JOIN table2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      ON table1.matching_column = table2.matching_column;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r>
              <a:rPr lang="en-US" sz="2000" dirty="0">
                <a:latin typeface="Roboto Condensed"/>
              </a:rPr>
              <a:t>Example: Shows in diagram</a:t>
            </a:r>
          </a:p>
          <a:p>
            <a:endParaRPr lang="en-IN" sz="2000" b="1" dirty="0">
              <a:latin typeface="Roboto Condense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229" y="3641271"/>
            <a:ext cx="3440188" cy="252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6076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53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 smtClean="0"/>
              <a:t>VIEWS :</a:t>
            </a:r>
          </a:p>
          <a:p>
            <a:endParaRPr lang="en-US" sz="24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Views in SQL are considered as a virtual table, that can be created on an existing table.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A view is same as table it also contains rows and columns.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A view can either have specific rows based on certain condition or all the rows of a table.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Any operations performed on view will be reflected on the base table.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000" dirty="0">
              <a:latin typeface="Roboto Condensed"/>
            </a:endParaRPr>
          </a:p>
          <a:p>
            <a:endParaRPr lang="en-IN" sz="2000" b="1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2745912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54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5874053"/>
          </a:xfrm>
        </p:spPr>
        <p:txBody>
          <a:bodyPr/>
          <a:lstStyle/>
          <a:p>
            <a:endParaRPr lang="en-US" sz="2400" b="1" dirty="0" smtClean="0">
              <a:latin typeface="Roboto Condensed"/>
            </a:endParaRPr>
          </a:p>
          <a:p>
            <a:endParaRPr lang="en-US" sz="2400" b="1" dirty="0">
              <a:latin typeface="Roboto Condensed"/>
            </a:endParaRPr>
          </a:p>
          <a:p>
            <a:r>
              <a:rPr lang="en-US" sz="2400" b="1" dirty="0" smtClean="0">
                <a:latin typeface="Roboto Condensed"/>
              </a:rPr>
              <a:t>Syntax </a:t>
            </a:r>
            <a:r>
              <a:rPr lang="en-US" sz="2400" b="1" dirty="0">
                <a:latin typeface="Roboto Condensed"/>
              </a:rPr>
              <a:t>to create view in SQL:</a:t>
            </a:r>
          </a:p>
          <a:p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CREATE VIEW </a:t>
            </a:r>
            <a:r>
              <a:rPr lang="en-US" sz="2000" dirty="0" err="1" smtClean="0">
                <a:latin typeface="Roboto Condensed"/>
              </a:rPr>
              <a:t>view_name</a:t>
            </a:r>
            <a:r>
              <a:rPr lang="en-US" sz="2000" dirty="0" smtClean="0">
                <a:latin typeface="Roboto Condensed"/>
              </a:rPr>
              <a:t> </a:t>
            </a:r>
            <a:r>
              <a:rPr lang="en-US" sz="2000" dirty="0">
                <a:latin typeface="Roboto Condensed"/>
              </a:rPr>
              <a:t>AS 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SELECT columns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FROM tables 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[ WHERE conditions];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Here,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 </a:t>
            </a:r>
            <a:r>
              <a:rPr lang="en-US" sz="2000" dirty="0" err="1" smtClean="0">
                <a:latin typeface="Roboto Condensed"/>
              </a:rPr>
              <a:t>view_name</a:t>
            </a:r>
            <a:r>
              <a:rPr lang="en-US" sz="2000" dirty="0" smtClean="0">
                <a:latin typeface="Roboto Condensed"/>
              </a:rPr>
              <a:t> </a:t>
            </a:r>
            <a:r>
              <a:rPr lang="en-US" sz="2000" dirty="0">
                <a:latin typeface="Roboto Condensed"/>
              </a:rPr>
              <a:t>– name of the view that you wish to create.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  WHERE Conditions - Optional</a:t>
            </a:r>
          </a:p>
          <a:p>
            <a:pPr marL="101596" indent="0">
              <a:buNone/>
            </a:pPr>
            <a:endParaRPr lang="en-US" sz="2000" dirty="0">
              <a:latin typeface="Arial(body)"/>
            </a:endParaRPr>
          </a:p>
          <a:p>
            <a:pPr marL="101596" indent="0">
              <a:buNone/>
            </a:pPr>
            <a:endParaRPr lang="en-IN" sz="2000" dirty="0">
              <a:latin typeface="Arial(body)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76442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55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3"/>
            <a:ext cx="11633200" cy="5906710"/>
          </a:xfrm>
        </p:spPr>
        <p:txBody>
          <a:bodyPr/>
          <a:lstStyle/>
          <a:p>
            <a:endParaRPr lang="en-US" sz="2400" b="1" dirty="0" smtClean="0">
              <a:latin typeface="Roboto Condensed"/>
            </a:endParaRPr>
          </a:p>
          <a:p>
            <a:r>
              <a:rPr lang="en-US" sz="2400" b="1" dirty="0" smtClean="0">
                <a:latin typeface="Roboto Condensed"/>
              </a:rPr>
              <a:t>STORED PROCEDURE :</a:t>
            </a:r>
          </a:p>
          <a:p>
            <a:endParaRPr lang="en-US" sz="2000" b="1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A stored procedure is a collection or group of SQL Statements , stored in the database’s data dictionary and called from either a remote program , another stored procedure or the command line.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OR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A stored procedure is a prepared SQL code that you can save, so the code can be reused over and over again.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Stored procedures are commonly called  SP’s.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Stored procedure features and command syntax are specific to the database engine.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>
              <a:latin typeface="Roboto Condensed"/>
            </a:endParaRPr>
          </a:p>
          <a:p>
            <a:pPr marL="101596" indent="0">
              <a:buNone/>
            </a:pPr>
            <a:r>
              <a:rPr lang="en-US" sz="2400" dirty="0">
                <a:latin typeface="Roboto Condensed"/>
              </a:rPr>
              <a:t>                  </a:t>
            </a:r>
          </a:p>
          <a:p>
            <a:endParaRPr lang="en-IN" sz="2400" b="1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735621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56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smtClean="0"/>
              <a:t>STORED PROCEDURE…..</a:t>
            </a:r>
            <a:endParaRPr lang="en-IN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583871" y="1997839"/>
            <a:ext cx="870312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Roboto Condensed"/>
              </a:rPr>
              <a:t>Syntax to Create Stored Procedure </a:t>
            </a:r>
            <a:r>
              <a:rPr lang="en-US" sz="2000" dirty="0">
                <a:latin typeface="Roboto Condensed"/>
              </a:rPr>
              <a:t>: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DELIMITER $$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Create procedure &lt;</a:t>
            </a:r>
            <a:r>
              <a:rPr lang="en-US" sz="2000" dirty="0" err="1">
                <a:latin typeface="Roboto Condensed"/>
              </a:rPr>
              <a:t>procedure_Name</a:t>
            </a:r>
            <a:r>
              <a:rPr lang="en-US" sz="2000" dirty="0">
                <a:latin typeface="Roboto Condensed"/>
              </a:rPr>
              <a:t>&gt;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As 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Begin 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&lt;SQL Statement&gt; ;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End $$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DELIMITER;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72457297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57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3"/>
            <a:ext cx="11880930" cy="5420784"/>
          </a:xfrm>
        </p:spPr>
        <p:txBody>
          <a:bodyPr/>
          <a:lstStyle/>
          <a:p>
            <a:r>
              <a:rPr lang="en-US" sz="2400" b="1" dirty="0"/>
              <a:t>Trigger:</a:t>
            </a:r>
          </a:p>
          <a:p>
            <a:pPr marL="101596" indent="0">
              <a:buNone/>
            </a:pPr>
            <a:endParaRPr lang="en-US" sz="24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Roboto Condensed"/>
              </a:rPr>
              <a:t>A trigger is a  just like stored procedure in database which automatically invokes whenever a special event in the database occurs.</a:t>
            </a:r>
          </a:p>
          <a:p>
            <a:pPr marL="101596" indent="0">
              <a:buNone/>
            </a:pPr>
            <a:endParaRPr lang="en-US" sz="2000" b="1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b="1" dirty="0">
                <a:latin typeface="Roboto Condensed"/>
              </a:rPr>
              <a:t>Syntax: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DELIMITER $$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CREATE TRIGGER &lt;TRIGGER _Name&gt;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BEFORE/AFTER   INSERT/UPDATE/DELETE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ON `&lt;Table Name&gt;`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FOR EACH ROW BEGIN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[</a:t>
            </a:r>
            <a:r>
              <a:rPr lang="en-US" sz="2000" dirty="0" err="1">
                <a:latin typeface="Roboto Condensed"/>
              </a:rPr>
              <a:t>trigger_body</a:t>
            </a:r>
            <a:r>
              <a:rPr lang="en-US" sz="2000" dirty="0">
                <a:latin typeface="Roboto Condensed"/>
              </a:rPr>
              <a:t>]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END$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DELIMITER</a:t>
            </a:r>
            <a:endParaRPr lang="en-IN" sz="20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54887221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58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r>
              <a:rPr lang="en-US" sz="2400" b="1" dirty="0" smtClean="0"/>
              <a:t>Keys in RDBMS :</a:t>
            </a:r>
          </a:p>
          <a:p>
            <a:endParaRPr lang="en-US" sz="24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Key Attribute.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Non Key Attribute.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Prime Key Attribute.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Non Prime Key Attribute.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Composite Key Attribute.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Super Key.</a:t>
            </a:r>
          </a:p>
          <a:p>
            <a:pPr marL="101596" indent="0">
              <a:buNone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Foreign Key.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50491763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</p:spPr>
        <p:txBody>
          <a:bodyPr/>
          <a:lstStyle/>
          <a:p>
            <a:r>
              <a:rPr lang="en-US" sz="4000" dirty="0"/>
              <a:t>Disadvantages of DBMS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5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pPr marL="101596" indent="0">
              <a:buNone/>
            </a:pPr>
            <a:endParaRPr lang="en-IN" sz="2400" b="1" dirty="0" smtClean="0"/>
          </a:p>
          <a:p>
            <a:endParaRPr lang="en-IN" sz="2400" b="1" dirty="0"/>
          </a:p>
          <a:p>
            <a:pPr>
              <a:lnSpc>
                <a:spcPct val="150000"/>
              </a:lnSpc>
            </a:pPr>
            <a:r>
              <a:rPr lang="en-US" altLang="en-US" sz="2200" dirty="0">
                <a:latin typeface="Roboto Condensed"/>
                <a:ea typeface="Cambria" pitchFamily="18" charset="0"/>
              </a:rPr>
              <a:t>Increased </a:t>
            </a:r>
            <a:r>
              <a:rPr lang="en-US" altLang="en-US" sz="2200" dirty="0" smtClean="0">
                <a:latin typeface="Roboto Condensed"/>
                <a:ea typeface="Cambria" pitchFamily="18" charset="0"/>
              </a:rPr>
              <a:t>Costs.</a:t>
            </a:r>
            <a:endParaRPr lang="en-US" altLang="en-US" sz="2200" dirty="0">
              <a:latin typeface="Roboto Condensed"/>
              <a:ea typeface="Cambria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200" dirty="0">
                <a:latin typeface="Roboto Condensed"/>
                <a:ea typeface="Cambria" pitchFamily="18" charset="0"/>
              </a:rPr>
              <a:t>Management </a:t>
            </a:r>
            <a:r>
              <a:rPr lang="en-US" altLang="en-US" sz="2200" dirty="0" smtClean="0">
                <a:latin typeface="Roboto Condensed"/>
                <a:ea typeface="Cambria" pitchFamily="18" charset="0"/>
              </a:rPr>
              <a:t>Complexity.</a:t>
            </a:r>
            <a:endParaRPr lang="en-US" altLang="en-US" sz="2200" dirty="0">
              <a:latin typeface="Roboto Condensed"/>
              <a:ea typeface="Cambria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200" dirty="0">
                <a:latin typeface="Roboto Condensed"/>
                <a:ea typeface="Cambria" pitchFamily="18" charset="0"/>
              </a:rPr>
              <a:t>Maintaining </a:t>
            </a:r>
            <a:r>
              <a:rPr lang="en-US" altLang="en-US" sz="2200" dirty="0" smtClean="0">
                <a:latin typeface="Roboto Condensed"/>
                <a:ea typeface="Cambria" pitchFamily="18" charset="0"/>
              </a:rPr>
              <a:t>Currency.</a:t>
            </a:r>
            <a:endParaRPr lang="en-US" altLang="en-US" sz="2200" dirty="0">
              <a:latin typeface="Roboto Condensed"/>
              <a:ea typeface="Cambria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200" dirty="0">
                <a:latin typeface="Roboto Condensed"/>
                <a:ea typeface="Cambria" pitchFamily="18" charset="0"/>
              </a:rPr>
              <a:t>Frequent </a:t>
            </a:r>
            <a:r>
              <a:rPr lang="en-US" altLang="en-US" sz="2200" dirty="0" smtClean="0">
                <a:latin typeface="Roboto Condensed"/>
                <a:ea typeface="Cambria" pitchFamily="18" charset="0"/>
              </a:rPr>
              <a:t>upgrade</a:t>
            </a:r>
            <a:endParaRPr lang="en-US" altLang="en-US" sz="2200" dirty="0">
              <a:latin typeface="Roboto Condensed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762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59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pPr marL="101596" indent="0">
              <a:buNone/>
            </a:pPr>
            <a:r>
              <a:rPr lang="en-US" sz="2400" b="1" dirty="0" smtClean="0"/>
              <a:t>1.  Key Attributes  :</a:t>
            </a:r>
          </a:p>
          <a:p>
            <a:endParaRPr lang="en-US" sz="2400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An Attribute  using which we can uniquely determine a record in a table we call it as “KEY ATTRIBUTE”.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b="1" dirty="0"/>
          </a:p>
          <a:p>
            <a:pPr marL="101596" indent="0">
              <a:buNone/>
            </a:pPr>
            <a:r>
              <a:rPr lang="en-US" sz="2400" b="1" dirty="0" smtClean="0"/>
              <a:t>2.Non Key Attribute :</a:t>
            </a:r>
          </a:p>
          <a:p>
            <a:pPr marL="101596" indent="0">
              <a:buNone/>
            </a:pPr>
            <a:endParaRPr lang="en-US" sz="24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All the attribute except Key Attribute are known as “Non Key Attribute”.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101596" indent="0">
              <a:buNone/>
            </a:pPr>
            <a:r>
              <a:rPr lang="en-US" sz="2400" b="1" dirty="0" smtClean="0"/>
              <a:t>3. Prime Key Attribute :</a:t>
            </a:r>
          </a:p>
          <a:p>
            <a:pPr marL="101596" indent="0">
              <a:buNone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A key attribute  which is chosen to be the main attribute, to determine the record uniquely in a table is known as “Prime Key Attribute”.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101596" indent="0">
              <a:buNone/>
            </a:pPr>
            <a:r>
              <a:rPr lang="en-US" sz="2400" b="1" dirty="0" smtClean="0"/>
              <a:t>4. Non prime Key Attribute :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All the Attribute except Prime key attribute is known as “Non Prime Key Attribute”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endParaRPr lang="en-US" sz="2000" dirty="0" smtClean="0"/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587394881"/>
      </p:ext>
    </p:extLst>
  </p:cSld>
  <p:clrMapOvr>
    <a:masterClrMapping/>
  </p:clrMapOvr>
  <p:transition>
    <p:fade thruBlk="1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60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pPr marL="101596" indent="0">
              <a:buNone/>
            </a:pPr>
            <a:r>
              <a:rPr lang="en-US" sz="2400" b="1" dirty="0" smtClean="0"/>
              <a:t>5. Composite Key Attribute :</a:t>
            </a:r>
          </a:p>
          <a:p>
            <a:pPr marL="101596" indent="0">
              <a:buNone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The combination of two or more attributes which determines a record uniquely is known as “composite key attributes”</a:t>
            </a:r>
            <a:endParaRPr lang="en-US" sz="2000" dirty="0"/>
          </a:p>
          <a:p>
            <a:pPr marL="101596" indent="0">
              <a:buNone/>
            </a:pPr>
            <a:endParaRPr lang="en-US" sz="2400" b="1" dirty="0" smtClean="0"/>
          </a:p>
          <a:p>
            <a:pPr marL="101596" indent="0">
              <a:buNone/>
            </a:pPr>
            <a:r>
              <a:rPr lang="en-US" sz="2400" b="1" dirty="0" smtClean="0"/>
              <a:t>6. Super Key :</a:t>
            </a:r>
          </a:p>
          <a:p>
            <a:pPr marL="101596" indent="0">
              <a:buNone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The set of all the key attributes of an entity is known as “Super Key”</a:t>
            </a:r>
          </a:p>
          <a:p>
            <a:pPr marL="101596" indent="0">
              <a:buNone/>
            </a:pPr>
            <a:endParaRPr lang="en-US" sz="2400" b="1" dirty="0" smtClean="0"/>
          </a:p>
          <a:p>
            <a:pPr marL="101596" indent="0">
              <a:buNone/>
            </a:pPr>
            <a:r>
              <a:rPr lang="en-US" sz="2400" b="1" dirty="0" smtClean="0"/>
              <a:t>7. Foreign Key :</a:t>
            </a:r>
          </a:p>
          <a:p>
            <a:pPr marL="101596" indent="0">
              <a:buNone/>
            </a:pPr>
            <a:endParaRPr lang="en-US" sz="24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Foreign Key is an attribute which actually access an attribute of another entity to represent the relationship.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61748408"/>
      </p:ext>
    </p:extLst>
  </p:cSld>
  <p:clrMapOvr>
    <a:masterClrMapping/>
  </p:clrMapOvr>
  <p:transition>
    <p:fade thruBlk="1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61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r>
              <a:rPr lang="en-US" sz="2400" b="1" dirty="0" smtClean="0"/>
              <a:t>Functional Dependency   :</a:t>
            </a:r>
          </a:p>
          <a:p>
            <a:endParaRPr lang="en-US" sz="24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A Relation Exist such that an attribute determines another attribute uniquely is known as </a:t>
            </a:r>
            <a:r>
              <a:rPr lang="en-US" sz="2000" b="1" dirty="0" smtClean="0"/>
              <a:t>“Functional dependency”.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b="1" dirty="0" smtClean="0"/>
          </a:p>
          <a:p>
            <a:pPr marL="101596" indent="0">
              <a:buNone/>
            </a:pPr>
            <a:r>
              <a:rPr lang="en-US" sz="2000" b="1" dirty="0" smtClean="0"/>
              <a:t>Example : </a:t>
            </a:r>
          </a:p>
          <a:p>
            <a:pPr marL="101596" indent="0">
              <a:buNone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L</a:t>
            </a:r>
            <a:r>
              <a:rPr lang="en-US" sz="2000" dirty="0" smtClean="0"/>
              <a:t>et us consider a relation ‘R’ such that ‘X’ determines ‘Y’.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The functional dependency between them </a:t>
            </a:r>
            <a:r>
              <a:rPr lang="en-US" sz="2000" dirty="0"/>
              <a:t>can be express </a:t>
            </a:r>
            <a:r>
              <a:rPr lang="en-US" sz="2000" dirty="0" smtClean="0"/>
              <a:t>as follows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101596" indent="0">
              <a:buNone/>
            </a:pPr>
            <a:r>
              <a:rPr lang="en-US" sz="2000" dirty="0" smtClean="0"/>
              <a:t>R { x, y}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Functional </a:t>
            </a:r>
            <a:r>
              <a:rPr lang="en-US" sz="2000" dirty="0" smtClean="0"/>
              <a:t>dependency Represented as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101596" indent="0">
              <a:buNone/>
            </a:pPr>
            <a:r>
              <a:rPr lang="en-US" sz="2000" b="1" dirty="0" smtClean="0"/>
              <a:t>X  ------&gt;  Y 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here X – is determinant and Y is dependent.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436556"/>
      </p:ext>
    </p:extLst>
  </p:cSld>
  <p:clrMapOvr>
    <a:masterClrMapping/>
  </p:clrMapOvr>
  <p:transition>
    <p:fade thruBlk="1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62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endParaRPr lang="en-US" sz="2400" b="1" dirty="0" smtClean="0"/>
          </a:p>
          <a:p>
            <a:r>
              <a:rPr lang="en-US" sz="2400" b="1" dirty="0" smtClean="0"/>
              <a:t>The Types of Functional Dependency  :</a:t>
            </a:r>
          </a:p>
          <a:p>
            <a:endParaRPr lang="en-US" sz="2400" b="1" dirty="0" smtClean="0"/>
          </a:p>
          <a:p>
            <a:endParaRPr lang="en-US" sz="2400" b="1" dirty="0"/>
          </a:p>
          <a:p>
            <a:pPr marL="101596" indent="0">
              <a:buNone/>
            </a:pPr>
            <a:r>
              <a:rPr lang="en-US" sz="2000" dirty="0" smtClean="0"/>
              <a:t>There are 3 types of Functional Dependency as follows</a:t>
            </a:r>
          </a:p>
          <a:p>
            <a:pPr marL="101596" indent="0">
              <a:buNone/>
            </a:pPr>
            <a:endParaRPr lang="en-US" sz="2000" dirty="0" smtClean="0"/>
          </a:p>
          <a:p>
            <a:pPr marL="101596" indent="0">
              <a:buNone/>
            </a:pPr>
            <a:endParaRPr lang="en-US" sz="2000" dirty="0"/>
          </a:p>
          <a:p>
            <a:pPr marL="101596" indent="0">
              <a:buNone/>
            </a:pPr>
            <a:r>
              <a:rPr lang="en-US" sz="2000" dirty="0" smtClean="0"/>
              <a:t>1. Total </a:t>
            </a:r>
            <a:r>
              <a:rPr lang="en-US" sz="2000" dirty="0"/>
              <a:t>Functional Dependency </a:t>
            </a:r>
            <a:endParaRPr lang="en-US" sz="2000" dirty="0" smtClean="0"/>
          </a:p>
          <a:p>
            <a:pPr marL="101596" indent="0">
              <a:buNone/>
            </a:pPr>
            <a:endParaRPr lang="en-US" sz="2000" dirty="0"/>
          </a:p>
          <a:p>
            <a:pPr marL="101596" indent="0">
              <a:buNone/>
            </a:pPr>
            <a:r>
              <a:rPr lang="en-US" sz="2000" dirty="0" smtClean="0"/>
              <a:t>2. Partial </a:t>
            </a:r>
            <a:r>
              <a:rPr lang="en-US" sz="2000" dirty="0"/>
              <a:t>Functional Dependency </a:t>
            </a:r>
            <a:endParaRPr lang="en-US" sz="2000" dirty="0" smtClean="0"/>
          </a:p>
          <a:p>
            <a:pPr marL="101596" indent="0">
              <a:buNone/>
            </a:pPr>
            <a:endParaRPr lang="en-US" sz="2000" dirty="0"/>
          </a:p>
          <a:p>
            <a:pPr marL="101596" indent="0">
              <a:buNone/>
            </a:pPr>
            <a:r>
              <a:rPr lang="en-US" sz="2000" dirty="0" smtClean="0"/>
              <a:t>3.Transitive </a:t>
            </a:r>
            <a:r>
              <a:rPr lang="en-US" sz="2000" dirty="0"/>
              <a:t>Functional Dependency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44534722"/>
      </p:ext>
    </p:extLst>
  </p:cSld>
  <p:clrMapOvr>
    <a:masterClrMapping/>
  </p:clrMapOvr>
  <p:transition>
    <p:fade thruBlk="1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63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" y="612174"/>
            <a:ext cx="11800414" cy="6245826"/>
          </a:xfrm>
        </p:spPr>
        <p:txBody>
          <a:bodyPr/>
          <a:lstStyle/>
          <a:p>
            <a:endParaRPr lang="en-US" sz="2400" b="1" dirty="0" smtClean="0"/>
          </a:p>
          <a:p>
            <a:r>
              <a:rPr lang="en-US" sz="2400" b="1" dirty="0" smtClean="0"/>
              <a:t>Total </a:t>
            </a:r>
            <a:r>
              <a:rPr lang="en-US" sz="2400" b="1" dirty="0"/>
              <a:t>Functional Dependency </a:t>
            </a:r>
            <a:r>
              <a:rPr lang="en-US" sz="2400" b="1" dirty="0" smtClean="0"/>
              <a:t>:</a:t>
            </a:r>
          </a:p>
          <a:p>
            <a:endParaRPr lang="en-US" sz="2400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If all the attribute of a relation a determined by a </a:t>
            </a:r>
            <a:r>
              <a:rPr lang="en-US" sz="2000" b="1" dirty="0" smtClean="0"/>
              <a:t>key attribute</a:t>
            </a:r>
            <a:r>
              <a:rPr lang="en-US" sz="2000" dirty="0" smtClean="0"/>
              <a:t> called as </a:t>
            </a:r>
            <a:r>
              <a:rPr lang="en-US" sz="2000" b="1" dirty="0" smtClean="0"/>
              <a:t>“Total </a:t>
            </a:r>
            <a:r>
              <a:rPr lang="en-US" sz="2000" b="1" dirty="0"/>
              <a:t>Functional Dependency </a:t>
            </a:r>
            <a:r>
              <a:rPr lang="en-US" sz="2000" b="1" dirty="0" smtClean="0"/>
              <a:t>”.</a:t>
            </a:r>
          </a:p>
          <a:p>
            <a:endParaRPr lang="en-US" sz="2400" b="1" dirty="0"/>
          </a:p>
          <a:p>
            <a:r>
              <a:rPr lang="en-US" sz="2000" b="1" dirty="0" smtClean="0"/>
              <a:t>Example :</a:t>
            </a:r>
          </a:p>
          <a:p>
            <a:endParaRPr lang="en-US" sz="2000" b="1" dirty="0"/>
          </a:p>
          <a:p>
            <a:pPr marL="101596" indent="0">
              <a:buNone/>
            </a:pPr>
            <a:r>
              <a:rPr lang="en-US" sz="2000" dirty="0" smtClean="0"/>
              <a:t>Let us consider a Relation R1 with 4 attribute A,B,C and D</a:t>
            </a:r>
          </a:p>
          <a:p>
            <a:endParaRPr lang="en-US" sz="2000" dirty="0"/>
          </a:p>
          <a:p>
            <a:pPr marL="101596" indent="0">
              <a:buNone/>
            </a:pPr>
            <a:r>
              <a:rPr lang="en-US" sz="2000" dirty="0" smtClean="0"/>
              <a:t>R1  {A,B,C,D}</a:t>
            </a:r>
          </a:p>
          <a:p>
            <a:endParaRPr lang="en-US" sz="2000" dirty="0"/>
          </a:p>
          <a:p>
            <a:pPr marL="101596" indent="0">
              <a:buNone/>
            </a:pPr>
            <a:r>
              <a:rPr lang="en-US" sz="2000" dirty="0" smtClean="0"/>
              <a:t>Where ‘A’ is the KEY attribute.</a:t>
            </a:r>
          </a:p>
          <a:p>
            <a:pPr marL="101596" indent="0">
              <a:buNone/>
            </a:pPr>
            <a:endParaRPr lang="en-US" sz="2000" dirty="0" smtClean="0"/>
          </a:p>
          <a:p>
            <a:pPr marL="101596" indent="0">
              <a:buNone/>
            </a:pPr>
            <a:r>
              <a:rPr lang="en-US" sz="2000" dirty="0" smtClean="0"/>
              <a:t>A ---&gt; B</a:t>
            </a:r>
          </a:p>
          <a:p>
            <a:pPr marL="101596" indent="0">
              <a:buNone/>
            </a:pPr>
            <a:r>
              <a:rPr lang="en-US" sz="2000" dirty="0" smtClean="0"/>
              <a:t>A --- &gt;C</a:t>
            </a:r>
          </a:p>
          <a:p>
            <a:pPr marL="101596" indent="0">
              <a:buNone/>
            </a:pPr>
            <a:r>
              <a:rPr lang="en-US" sz="2000" dirty="0" smtClean="0"/>
              <a:t>A ----&gt;D</a:t>
            </a:r>
          </a:p>
          <a:p>
            <a:endParaRPr lang="en-US" sz="2000" dirty="0" smtClean="0"/>
          </a:p>
          <a:p>
            <a:pPr marL="101596" indent="0">
              <a:buNone/>
            </a:pPr>
            <a:r>
              <a:rPr lang="en-US" sz="2000" dirty="0" smtClean="0"/>
              <a:t>We can say     </a:t>
            </a:r>
            <a:r>
              <a:rPr lang="en-US" sz="2000" b="1" dirty="0" smtClean="0"/>
              <a:t> A --- &gt; B,C,D    (B,C,D dependent on Attribute A)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387189306"/>
      </p:ext>
    </p:extLst>
  </p:cSld>
  <p:clrMapOvr>
    <a:masterClrMapping/>
  </p:clrMapOvr>
  <p:transition>
    <p:fade thruBlk="1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64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3"/>
            <a:ext cx="11633200" cy="5923038"/>
          </a:xfrm>
        </p:spPr>
        <p:txBody>
          <a:bodyPr/>
          <a:lstStyle/>
          <a:p>
            <a:r>
              <a:rPr lang="en-US" sz="2400" b="1" dirty="0" smtClean="0"/>
              <a:t>Partial </a:t>
            </a:r>
            <a:r>
              <a:rPr lang="en-US" sz="2400" b="1" dirty="0"/>
              <a:t>Functional Dependency </a:t>
            </a:r>
            <a:r>
              <a:rPr lang="en-US" sz="2400" b="1" dirty="0" smtClean="0"/>
              <a:t>:</a:t>
            </a:r>
          </a:p>
          <a:p>
            <a:endParaRPr lang="en-US" sz="2400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A Relation is said to have partial functional dependency  if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 marL="101596" indent="0">
              <a:buNone/>
            </a:pPr>
            <a:r>
              <a:rPr lang="en-US" sz="2000" dirty="0" smtClean="0"/>
              <a:t>1.     It consist a composite key attribute</a:t>
            </a:r>
          </a:p>
          <a:p>
            <a:pPr marL="101596" indent="0">
              <a:buNone/>
            </a:pPr>
            <a:endParaRPr lang="en-US" sz="2000" dirty="0" smtClean="0"/>
          </a:p>
          <a:p>
            <a:pPr marL="101596" indent="0">
              <a:buNone/>
            </a:pPr>
            <a:r>
              <a:rPr lang="en-US" sz="2000" dirty="0" smtClean="0"/>
              <a:t>2.    There exist a dependency such that an attribute can be determine by another attribute, which is part of composite key attribute. </a:t>
            </a:r>
          </a:p>
          <a:p>
            <a:pPr marL="101596" indent="0">
              <a:buNone/>
            </a:pPr>
            <a:endParaRPr lang="en-US" sz="2000" dirty="0" smtClean="0"/>
          </a:p>
          <a:p>
            <a:pPr marL="101596" indent="0">
              <a:buNone/>
            </a:pPr>
            <a:r>
              <a:rPr lang="en-US" sz="2000" dirty="0"/>
              <a:t>Let us consider a Relation R1 with </a:t>
            </a:r>
            <a:r>
              <a:rPr lang="en-US" sz="2000" dirty="0" smtClean="0"/>
              <a:t> attributes </a:t>
            </a:r>
            <a:r>
              <a:rPr lang="en-US" sz="2000" dirty="0"/>
              <a:t>A,B,C ,</a:t>
            </a:r>
            <a:r>
              <a:rPr lang="en-US" sz="2000" dirty="0" smtClean="0"/>
              <a:t> </a:t>
            </a:r>
            <a:r>
              <a:rPr lang="en-US" sz="2000" dirty="0"/>
              <a:t>D</a:t>
            </a:r>
          </a:p>
          <a:p>
            <a:endParaRPr lang="en-US" sz="2000" dirty="0"/>
          </a:p>
          <a:p>
            <a:pPr marL="101596" indent="0">
              <a:buNone/>
            </a:pPr>
            <a:r>
              <a:rPr lang="en-US" sz="2000" dirty="0"/>
              <a:t>R1  {A,B,C,D}</a:t>
            </a:r>
          </a:p>
          <a:p>
            <a:endParaRPr lang="en-US" sz="2000" dirty="0"/>
          </a:p>
          <a:p>
            <a:pPr marL="101596" indent="0">
              <a:buNone/>
            </a:pPr>
            <a:r>
              <a:rPr lang="en-US" sz="2000" dirty="0"/>
              <a:t>Where ‘</a:t>
            </a:r>
            <a:r>
              <a:rPr lang="en-US" sz="2000" dirty="0" smtClean="0"/>
              <a:t>AB’ </a:t>
            </a:r>
            <a:r>
              <a:rPr lang="en-US" sz="2000" dirty="0"/>
              <a:t>is the </a:t>
            </a:r>
            <a:r>
              <a:rPr lang="en-US" sz="2000" b="1" dirty="0" smtClean="0"/>
              <a:t>COMPOSITE KEY </a:t>
            </a:r>
            <a:r>
              <a:rPr lang="en-US" sz="2000" dirty="0"/>
              <a:t>attribute.</a:t>
            </a:r>
          </a:p>
          <a:p>
            <a:pPr marL="101596" indent="0">
              <a:buNone/>
            </a:pPr>
            <a:endParaRPr lang="en-US" sz="2000" dirty="0"/>
          </a:p>
          <a:p>
            <a:pPr marL="101596" indent="0">
              <a:buNone/>
            </a:pPr>
            <a:r>
              <a:rPr lang="en-US" sz="2000" dirty="0" smtClean="0"/>
              <a:t>AB  ---&gt; D</a:t>
            </a:r>
            <a:endParaRPr lang="en-US" sz="2000" dirty="0"/>
          </a:p>
          <a:p>
            <a:pPr marL="101596" indent="0">
              <a:buNone/>
            </a:pPr>
            <a:r>
              <a:rPr lang="en-US" sz="2000" dirty="0" smtClean="0"/>
              <a:t>B    --- &gt; C</a:t>
            </a:r>
            <a:endParaRPr lang="en-US" sz="2000" dirty="0"/>
          </a:p>
          <a:p>
            <a:pPr marL="101596" indent="0">
              <a:buNone/>
            </a:pPr>
            <a:r>
              <a:rPr lang="en-US" sz="2000" dirty="0" smtClean="0"/>
              <a:t>AB  ----&gt; C,D</a:t>
            </a:r>
            <a:endParaRPr lang="en-US" sz="2000" dirty="0"/>
          </a:p>
          <a:p>
            <a:endParaRPr lang="en-US" sz="2000" dirty="0"/>
          </a:p>
          <a:p>
            <a:pPr marL="101596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87183566"/>
      </p:ext>
    </p:extLst>
  </p:cSld>
  <p:clrMapOvr>
    <a:masterClrMapping/>
  </p:clrMapOvr>
  <p:transition>
    <p:fade thruBlk="1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65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6" y="734786"/>
            <a:ext cx="12024783" cy="6123213"/>
          </a:xfrm>
        </p:spPr>
        <p:txBody>
          <a:bodyPr/>
          <a:lstStyle/>
          <a:p>
            <a:r>
              <a:rPr lang="en-US" sz="2400" b="1" dirty="0" smtClean="0"/>
              <a:t>Transitive Functional Dependency :</a:t>
            </a:r>
          </a:p>
          <a:p>
            <a:endParaRPr lang="en-US" sz="2400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A relation is said to have an </a:t>
            </a:r>
            <a:r>
              <a:rPr lang="en-US" sz="2000" dirty="0"/>
              <a:t>Transitive Functional Dependency </a:t>
            </a:r>
            <a:r>
              <a:rPr lang="en-US" sz="2000" dirty="0" smtClean="0"/>
              <a:t> if</a:t>
            </a:r>
          </a:p>
          <a:p>
            <a:pPr marL="101596" indent="0">
              <a:buNone/>
            </a:pPr>
            <a:r>
              <a:rPr lang="en-US" sz="2000" dirty="0" smtClean="0"/>
              <a:t>             </a:t>
            </a:r>
          </a:p>
          <a:p>
            <a:pPr marL="101596" indent="0">
              <a:buNone/>
            </a:pPr>
            <a:r>
              <a:rPr lang="en-US" sz="2000" dirty="0" smtClean="0"/>
              <a:t>1. There exist  an relation such that an attribute is determine by a non key attribute which </a:t>
            </a:r>
            <a:r>
              <a:rPr lang="en-US" sz="2000" dirty="0" err="1" smtClean="0"/>
              <a:t>interm</a:t>
            </a:r>
            <a:r>
              <a:rPr lang="en-US" sz="2000" dirty="0" smtClean="0"/>
              <a:t> determined by a key attribute . [there exist a transitive closure].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101596" indent="0">
              <a:buNone/>
            </a:pPr>
            <a:r>
              <a:rPr lang="en-US" sz="2000" dirty="0"/>
              <a:t>Let us consider a Relation R1 with  attributes </a:t>
            </a:r>
            <a:r>
              <a:rPr lang="en-US" sz="2000" dirty="0" smtClean="0"/>
              <a:t>A,B,C,D</a:t>
            </a:r>
            <a:endParaRPr lang="en-US" sz="2000" dirty="0"/>
          </a:p>
          <a:p>
            <a:endParaRPr lang="en-US" sz="2000" dirty="0"/>
          </a:p>
          <a:p>
            <a:pPr marL="101596" indent="0">
              <a:buNone/>
            </a:pPr>
            <a:r>
              <a:rPr lang="en-US" sz="2000" dirty="0"/>
              <a:t>R1  {A,B,C,D}</a:t>
            </a:r>
          </a:p>
          <a:p>
            <a:endParaRPr lang="en-US" sz="2000" dirty="0"/>
          </a:p>
          <a:p>
            <a:pPr marL="101596" indent="0">
              <a:buNone/>
            </a:pPr>
            <a:r>
              <a:rPr lang="en-US" sz="2000" dirty="0"/>
              <a:t>Where ‘</a:t>
            </a:r>
            <a:r>
              <a:rPr lang="en-US" sz="2000" dirty="0" smtClean="0"/>
              <a:t>A’ </a:t>
            </a:r>
            <a:r>
              <a:rPr lang="en-US" sz="2000" dirty="0"/>
              <a:t>is the </a:t>
            </a:r>
            <a:r>
              <a:rPr lang="en-US" sz="2000" b="1" dirty="0" smtClean="0"/>
              <a:t>KEY </a:t>
            </a:r>
            <a:r>
              <a:rPr lang="en-US" sz="2000" dirty="0"/>
              <a:t>attribute.</a:t>
            </a:r>
          </a:p>
          <a:p>
            <a:pPr marL="101596" indent="0">
              <a:buNone/>
            </a:pPr>
            <a:endParaRPr lang="en-US" sz="2000" dirty="0"/>
          </a:p>
          <a:p>
            <a:pPr marL="101596" indent="0">
              <a:buNone/>
            </a:pPr>
            <a:r>
              <a:rPr lang="en-US" sz="2000" dirty="0" smtClean="0"/>
              <a:t>A  </a:t>
            </a:r>
            <a:r>
              <a:rPr lang="en-US" sz="2000" dirty="0"/>
              <a:t>---&gt; </a:t>
            </a:r>
            <a:r>
              <a:rPr lang="en-US" sz="2000" dirty="0" smtClean="0"/>
              <a:t>B</a:t>
            </a:r>
            <a:endParaRPr lang="en-US" sz="2000" dirty="0"/>
          </a:p>
          <a:p>
            <a:pPr marL="101596" indent="0">
              <a:buNone/>
            </a:pPr>
            <a:r>
              <a:rPr lang="en-US" sz="2000" dirty="0" smtClean="0"/>
              <a:t>A  ---&gt; D</a:t>
            </a:r>
            <a:endParaRPr lang="en-US" sz="2000" dirty="0"/>
          </a:p>
          <a:p>
            <a:pPr marL="101596" indent="0">
              <a:buNone/>
            </a:pPr>
            <a:r>
              <a:rPr lang="en-US" sz="2000" dirty="0"/>
              <a:t>D</a:t>
            </a:r>
            <a:r>
              <a:rPr lang="en-US" sz="2000" dirty="0" smtClean="0"/>
              <a:t> </a:t>
            </a:r>
            <a:r>
              <a:rPr lang="en-US" sz="2000" dirty="0"/>
              <a:t>----&gt; </a:t>
            </a:r>
            <a:r>
              <a:rPr lang="en-US" sz="2000" dirty="0" smtClean="0"/>
              <a:t>C</a:t>
            </a:r>
            <a:endParaRPr lang="en-US" sz="2000" dirty="0"/>
          </a:p>
          <a:p>
            <a:pPr marL="101596" indent="0">
              <a:buNone/>
            </a:pPr>
            <a:r>
              <a:rPr lang="en-US" sz="2000" dirty="0" smtClean="0"/>
              <a:t>A ----&gt; C</a:t>
            </a:r>
          </a:p>
          <a:p>
            <a:pPr marL="101596" indent="0">
              <a:buNone/>
            </a:pPr>
            <a:endParaRPr lang="en-US" sz="2000" dirty="0" smtClean="0"/>
          </a:p>
          <a:p>
            <a:pPr marL="101596" indent="0">
              <a:buNone/>
            </a:pPr>
            <a:r>
              <a:rPr lang="en-US" sz="2000" dirty="0" smtClean="0"/>
              <a:t>We can say that.</a:t>
            </a:r>
          </a:p>
          <a:p>
            <a:pPr marL="101596" indent="0">
              <a:buNone/>
            </a:pPr>
            <a:endParaRPr lang="en-US" sz="2000" dirty="0"/>
          </a:p>
          <a:p>
            <a:pPr marL="101596" indent="0">
              <a:buNone/>
            </a:pPr>
            <a:r>
              <a:rPr lang="en-US" sz="2000" dirty="0" smtClean="0"/>
              <a:t>A ---- &gt; B,C,D</a:t>
            </a: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ü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1613133"/>
      </p:ext>
    </p:extLst>
  </p:cSld>
  <p:clrMapOvr>
    <a:masterClrMapping/>
  </p:clrMapOvr>
  <p:transition>
    <p:fade thruBlk="1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66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endParaRPr lang="en-US" sz="2400" b="1" dirty="0" smtClean="0"/>
          </a:p>
          <a:p>
            <a:r>
              <a:rPr lang="en-US" sz="2400" b="1" dirty="0" smtClean="0"/>
              <a:t>Normalization :</a:t>
            </a:r>
          </a:p>
          <a:p>
            <a:endParaRPr lang="en-US" sz="2400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The process of  the decomposing the table into smaller tables in order to remove redundancy and Anomalies by Identifying the dependencies is known as </a:t>
            </a:r>
            <a:r>
              <a:rPr lang="en-US" sz="2000" b="1" dirty="0" smtClean="0"/>
              <a:t>“Normalization</a:t>
            </a:r>
            <a:r>
              <a:rPr lang="en-US" sz="2000" dirty="0" smtClean="0"/>
              <a:t>”.</a:t>
            </a:r>
          </a:p>
          <a:p>
            <a:pPr marL="101596" indent="0">
              <a:buNone/>
            </a:pPr>
            <a:r>
              <a:rPr lang="en-US" sz="2400" b="1" dirty="0" smtClean="0"/>
              <a:t>OR</a:t>
            </a:r>
          </a:p>
          <a:p>
            <a:pPr marL="101596" indent="0">
              <a:buNone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The process of reducing the table into its Normal Form is Known as “</a:t>
            </a:r>
            <a:r>
              <a:rPr lang="en-US" sz="2000" b="1" dirty="0" smtClean="0"/>
              <a:t>Normalization</a:t>
            </a:r>
            <a:r>
              <a:rPr lang="en-US" sz="2000" dirty="0" smtClean="0"/>
              <a:t>”.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r>
              <a:rPr lang="en-US" sz="2400" b="1" dirty="0" smtClean="0"/>
              <a:t>Normal Form :</a:t>
            </a:r>
          </a:p>
          <a:p>
            <a:endParaRPr lang="en-US" sz="24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A state of table without a table redundancy and anomalies is known as “Normal Form”.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Table can be reduced to different levels of Normal Form.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73450206"/>
      </p:ext>
    </p:extLst>
  </p:cSld>
  <p:clrMapOvr>
    <a:masterClrMapping/>
  </p:clrMapOvr>
  <p:transition>
    <p:fade thruBlk="1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67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3"/>
            <a:ext cx="11633200" cy="5923038"/>
          </a:xfrm>
        </p:spPr>
        <p:txBody>
          <a:bodyPr/>
          <a:lstStyle/>
          <a:p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 smtClean="0"/>
              <a:t>Normal Forms are  :</a:t>
            </a:r>
          </a:p>
          <a:p>
            <a:endParaRPr lang="en-US" sz="24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1NF – First Normal Form 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2NF – Second Normal Form.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3NF– Third Normal Form.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BCNF – Boyce-</a:t>
            </a:r>
            <a:r>
              <a:rPr lang="en-US" sz="2000" dirty="0" err="1" smtClean="0"/>
              <a:t>codd</a:t>
            </a:r>
            <a:r>
              <a:rPr lang="en-US" sz="2000" dirty="0" smtClean="0"/>
              <a:t> Normal Form.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4NF– Fourth Normal Form.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 marL="101596" indent="0">
              <a:buNone/>
            </a:pPr>
            <a:r>
              <a:rPr lang="en-US" sz="2000" dirty="0" smtClean="0"/>
              <a:t>[ Tables are said to be normalized if it is reduced till 3NF(Third Normal Form)].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81949165"/>
      </p:ext>
    </p:extLst>
  </p:cSld>
  <p:clrMapOvr>
    <a:masterClrMapping/>
  </p:clrMapOvr>
  <p:transition>
    <p:fade thruBlk="1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68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r>
              <a:rPr lang="en-US" sz="2400" b="1" dirty="0" smtClean="0"/>
              <a:t>1NF – First Normal Form :</a:t>
            </a:r>
          </a:p>
          <a:p>
            <a:endParaRPr lang="en-US" sz="2400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A table are said to be in 1NF if they satisfy the following conditions or rules :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 marL="101596" indent="0">
              <a:buNone/>
            </a:pPr>
            <a:r>
              <a:rPr lang="en-US" sz="2000" dirty="0" smtClean="0"/>
              <a:t>1. Table should not have duplicate s rows.</a:t>
            </a:r>
          </a:p>
          <a:p>
            <a:pPr marL="101596" indent="0">
              <a:buNone/>
            </a:pPr>
            <a:endParaRPr lang="en-US" sz="2000" dirty="0" smtClean="0"/>
          </a:p>
          <a:p>
            <a:pPr marL="558796" indent="-457200">
              <a:buAutoNum type="arabicPeriod" startAt="2"/>
            </a:pPr>
            <a:r>
              <a:rPr lang="en-US" sz="2000" dirty="0" smtClean="0"/>
              <a:t>Every cell in a table should be single value( atomic value).</a:t>
            </a:r>
          </a:p>
          <a:p>
            <a:pPr marL="558796" indent="-457200">
              <a:buAutoNum type="arabicPeriod" startAt="2"/>
            </a:pPr>
            <a:endParaRPr lang="en-US" sz="2400" b="1" dirty="0"/>
          </a:p>
          <a:p>
            <a:r>
              <a:rPr lang="en-US" sz="2400" b="1" dirty="0" smtClean="0"/>
              <a:t>2NF – Second Normal Form :</a:t>
            </a:r>
          </a:p>
          <a:p>
            <a:endParaRPr lang="en-US" sz="2400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Table are said to in 2NF if the following conditions are satisfied :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 marL="558796" indent="-457200">
              <a:buAutoNum type="arabicPeriod"/>
            </a:pPr>
            <a:r>
              <a:rPr lang="en-US" sz="2000" dirty="0" smtClean="0"/>
              <a:t>Table should be in 1NF.</a:t>
            </a:r>
          </a:p>
          <a:p>
            <a:pPr marL="558796" indent="-457200">
              <a:buAutoNum type="arabicPeriod"/>
            </a:pPr>
            <a:endParaRPr lang="en-US" sz="2000" dirty="0" smtClean="0"/>
          </a:p>
          <a:p>
            <a:pPr marL="101596" indent="0">
              <a:buNone/>
            </a:pPr>
            <a:r>
              <a:rPr lang="en-US" sz="2000" dirty="0" smtClean="0"/>
              <a:t>2. Table should not have partial functional dependency (should not have composite key).</a:t>
            </a:r>
          </a:p>
          <a:p>
            <a:pPr marL="101596" indent="0">
              <a:buNone/>
            </a:pPr>
            <a:endParaRPr lang="en-US" sz="2000" dirty="0" smtClean="0"/>
          </a:p>
          <a:p>
            <a:pPr marL="101596" indent="0">
              <a:buNone/>
            </a:pPr>
            <a:r>
              <a:rPr lang="en-US" sz="2000" b="1" dirty="0" smtClean="0"/>
              <a:t>Note :</a:t>
            </a:r>
            <a:r>
              <a:rPr lang="en-US" sz="2000" dirty="0" smtClean="0"/>
              <a:t> if table consist partial dependency the attribute which are responsible are removed from the table.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9754945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</p:spPr>
        <p:txBody>
          <a:bodyPr/>
          <a:lstStyle/>
          <a:p>
            <a:r>
              <a:rPr lang="en-US" sz="4000" dirty="0"/>
              <a:t>Constraints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6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6" y="804332"/>
            <a:ext cx="12024783" cy="6053667"/>
          </a:xfrm>
        </p:spPr>
        <p:txBody>
          <a:bodyPr/>
          <a:lstStyle/>
          <a:p>
            <a:pPr marL="101596" indent="0">
              <a:buNone/>
            </a:pPr>
            <a:endParaRPr lang="en-US" sz="2000" b="1" dirty="0" smtClean="0"/>
          </a:p>
          <a:p>
            <a:pPr marL="101596" indent="0">
              <a:buNone/>
            </a:pPr>
            <a:endParaRPr lang="en-US" sz="2000" b="1" dirty="0"/>
          </a:p>
          <a:p>
            <a:pPr marL="342900" indent="-342900">
              <a:defRPr/>
            </a:pP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SQL Constraints are rules used to limit the type of data that can go into a </a:t>
            </a: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table to </a:t>
            </a: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maintain data accuracy and integrity of the data inside the </a:t>
            </a: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table.</a:t>
            </a:r>
          </a:p>
          <a:p>
            <a:pPr marL="342900" indent="-342900">
              <a:defRPr/>
            </a:pPr>
            <a:endParaRPr lang="en-US" sz="2200" dirty="0" smtClean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200" dirty="0"/>
              <a:t>SQL constraints are used to specify rules for the data in a table</a:t>
            </a:r>
            <a:endParaRPr lang="en-US" sz="2200" dirty="0" smtClean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endParaRPr lang="en-US" sz="2200" dirty="0" smtClean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Constraints </a:t>
            </a: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are divided into two </a:t>
            </a: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level-</a:t>
            </a:r>
          </a:p>
          <a:p>
            <a:pPr marL="342900" indent="-342900">
              <a:defRPr/>
            </a:pPr>
            <a:endParaRPr lang="en-US" sz="2200" dirty="0" smtClean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Column </a:t>
            </a: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Level Constraints – limits only Column data</a:t>
            </a:r>
          </a:p>
          <a:p>
            <a:pPr>
              <a:defRPr/>
            </a:pPr>
            <a:endParaRPr lang="en-US" sz="22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Table Level Constraints – limits whole table data.</a:t>
            </a:r>
          </a:p>
          <a:p>
            <a:pPr marL="342900" indent="-342900">
              <a:defRPr/>
            </a:pPr>
            <a:endParaRPr lang="en-US" sz="22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82966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69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r>
              <a:rPr lang="en-US" sz="2400" b="1" dirty="0" smtClean="0"/>
              <a:t>3NF – Third Normal Form :</a:t>
            </a:r>
          </a:p>
          <a:p>
            <a:endParaRPr lang="en-US" sz="2400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The Tables </a:t>
            </a:r>
            <a:r>
              <a:rPr lang="en-US" sz="2000" dirty="0"/>
              <a:t>are said to in </a:t>
            </a:r>
            <a:r>
              <a:rPr lang="en-US" sz="2000" dirty="0" smtClean="0"/>
              <a:t>3NF </a:t>
            </a:r>
            <a:r>
              <a:rPr lang="en-US" sz="2000" dirty="0"/>
              <a:t>if the following conditions are satisfied </a:t>
            </a:r>
            <a:r>
              <a:rPr lang="en-US" sz="2000" dirty="0" smtClean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 marL="558796" indent="-457200">
              <a:buAutoNum type="arabicPeriod"/>
            </a:pPr>
            <a:r>
              <a:rPr lang="en-US" sz="2000" dirty="0" smtClean="0"/>
              <a:t>The table should be 2NF .</a:t>
            </a:r>
          </a:p>
          <a:p>
            <a:pPr marL="558796" indent="-457200">
              <a:buAutoNum type="arabicPeriod"/>
            </a:pPr>
            <a:endParaRPr lang="en-US" sz="2000" dirty="0" smtClean="0"/>
          </a:p>
          <a:p>
            <a:pPr marL="558796" indent="-457200">
              <a:buAutoNum type="arabicPeriod" startAt="2"/>
            </a:pPr>
            <a:r>
              <a:rPr lang="en-US" sz="2000" dirty="0" smtClean="0"/>
              <a:t>The table should not have Transitive functional dependency.</a:t>
            </a:r>
          </a:p>
          <a:p>
            <a:pPr marL="558796" indent="-457200">
              <a:buAutoNum type="arabicPeriod" startAt="2"/>
            </a:pPr>
            <a:endParaRPr lang="en-US" sz="2000" dirty="0"/>
          </a:p>
          <a:p>
            <a:pPr marL="558796" indent="-457200">
              <a:buFont typeface="Wingdings" panose="05000000000000000000" pitchFamily="2" charset="2"/>
              <a:buAutoNum type="arabicPeriod" startAt="2"/>
            </a:pPr>
            <a:r>
              <a:rPr lang="en-US" sz="2000" b="1" dirty="0"/>
              <a:t>Note :</a:t>
            </a:r>
            <a:r>
              <a:rPr lang="en-US" sz="2000" dirty="0"/>
              <a:t> if </a:t>
            </a:r>
            <a:r>
              <a:rPr lang="en-US" sz="2000" dirty="0" smtClean="0"/>
              <a:t>Transitive dependency is present the attribute responsible </a:t>
            </a:r>
            <a:r>
              <a:rPr lang="en-US" sz="2000" dirty="0"/>
              <a:t>are removed from the table.</a:t>
            </a:r>
            <a:endParaRPr lang="en-IN" sz="2000" dirty="0"/>
          </a:p>
          <a:p>
            <a:pPr marL="558796" indent="-457200">
              <a:buAutoNum type="arabicPeriod" startAt="2"/>
            </a:pPr>
            <a:endParaRPr lang="en-US" sz="2400" b="1" dirty="0" smtClean="0"/>
          </a:p>
          <a:p>
            <a:r>
              <a:rPr lang="en-US" sz="2400" b="1" dirty="0" smtClean="0"/>
              <a:t>BCNF :</a:t>
            </a:r>
          </a:p>
          <a:p>
            <a:pPr marL="101596" indent="0">
              <a:buNone/>
            </a:pPr>
            <a:r>
              <a:rPr lang="en-US" sz="2400" b="1" dirty="0" smtClean="0"/>
              <a:t> 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For a table to satisfy the Boyce-</a:t>
            </a:r>
            <a:r>
              <a:rPr lang="en-US" sz="2000" dirty="0" err="1"/>
              <a:t>Codd</a:t>
            </a:r>
            <a:r>
              <a:rPr lang="en-US" sz="2000" dirty="0"/>
              <a:t> Normal Form, it should satisfy the following two </a:t>
            </a:r>
            <a:r>
              <a:rPr lang="en-US" sz="2000" dirty="0" smtClean="0"/>
              <a:t>conditions: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558796" indent="-457200">
              <a:buAutoNum type="arabicPeriod"/>
            </a:pPr>
            <a:r>
              <a:rPr lang="en-US" sz="2000" dirty="0" smtClean="0"/>
              <a:t>It </a:t>
            </a:r>
            <a:r>
              <a:rPr lang="en-US" sz="2000" dirty="0"/>
              <a:t>should be in the </a:t>
            </a:r>
            <a:r>
              <a:rPr lang="en-US" sz="2000" b="1" dirty="0"/>
              <a:t>Third Normal Form</a:t>
            </a:r>
            <a:r>
              <a:rPr lang="en-US" sz="2000" dirty="0" smtClean="0"/>
              <a:t>.</a:t>
            </a:r>
          </a:p>
          <a:p>
            <a:pPr marL="558796" indent="-457200">
              <a:buAutoNum type="arabicPeriod"/>
            </a:pPr>
            <a:endParaRPr lang="en-US" sz="2000" dirty="0"/>
          </a:p>
          <a:p>
            <a:pPr marL="101596" indent="0">
              <a:buNone/>
            </a:pPr>
            <a:r>
              <a:rPr lang="en-US" sz="2000" dirty="0" smtClean="0"/>
              <a:t>2. And</a:t>
            </a:r>
            <a:r>
              <a:rPr lang="en-US" sz="2000" dirty="0"/>
              <a:t>, for any dependency A → B, A should be a </a:t>
            </a:r>
            <a:r>
              <a:rPr lang="en-US" sz="2000" b="1" dirty="0"/>
              <a:t>super key</a:t>
            </a:r>
            <a:r>
              <a:rPr lang="en-US" sz="2000" dirty="0"/>
              <a:t>.</a:t>
            </a:r>
          </a:p>
          <a:p>
            <a:endParaRPr lang="en-US" sz="2000" b="1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endParaRPr lang="en-US" sz="2400" b="1" dirty="0" smtClean="0"/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864633935"/>
      </p:ext>
    </p:extLst>
  </p:cSld>
  <p:clrMapOvr>
    <a:masterClrMapping/>
  </p:clrMapOvr>
  <p:transition>
    <p:fade thruBlk="1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70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5939367"/>
          </a:xfrm>
        </p:spPr>
        <p:txBody>
          <a:bodyPr/>
          <a:lstStyle/>
          <a:p>
            <a:r>
              <a:rPr lang="en-US" sz="2400" b="1" dirty="0" smtClean="0"/>
              <a:t>4NF – Fourth Normal Form :</a:t>
            </a:r>
          </a:p>
          <a:p>
            <a:endParaRPr lang="en-US" sz="2400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For a table to satisfy the Fourth Normal Form, it should satisfy the following two conditions</a:t>
            </a:r>
            <a:r>
              <a:rPr lang="en-US" sz="2000" dirty="0" smtClean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558796" indent="-457200">
              <a:buAutoNum type="arabicPeriod"/>
            </a:pPr>
            <a:r>
              <a:rPr lang="en-US" sz="2000" dirty="0" smtClean="0"/>
              <a:t>It </a:t>
            </a:r>
            <a:r>
              <a:rPr lang="en-US" sz="2000" dirty="0"/>
              <a:t>should be in the </a:t>
            </a:r>
            <a:r>
              <a:rPr lang="en-US" sz="2000" b="1" dirty="0"/>
              <a:t>Boyce-</a:t>
            </a:r>
            <a:r>
              <a:rPr lang="en-US" sz="2000" b="1" dirty="0" err="1"/>
              <a:t>Codd</a:t>
            </a:r>
            <a:r>
              <a:rPr lang="en-US" sz="2000" b="1" dirty="0"/>
              <a:t> Normal </a:t>
            </a:r>
            <a:r>
              <a:rPr lang="en-US" sz="2000" b="1" dirty="0" smtClean="0"/>
              <a:t>Form</a:t>
            </a:r>
            <a:r>
              <a:rPr lang="en-US" sz="2000" dirty="0" smtClean="0"/>
              <a:t>.</a:t>
            </a:r>
          </a:p>
          <a:p>
            <a:pPr marL="558796" indent="-457200">
              <a:buAutoNum type="arabicPeriod"/>
            </a:pPr>
            <a:endParaRPr lang="en-US" sz="2000" dirty="0" smtClean="0"/>
          </a:p>
          <a:p>
            <a:pPr marL="101596" indent="0">
              <a:buNone/>
            </a:pPr>
            <a:r>
              <a:rPr lang="en-US" sz="2000" dirty="0" smtClean="0"/>
              <a:t>2. And, the table should not have any </a:t>
            </a:r>
            <a:r>
              <a:rPr lang="en-US" sz="2000" b="1" dirty="0" smtClean="0"/>
              <a:t>Multi-valued Dependency</a:t>
            </a:r>
            <a:r>
              <a:rPr lang="en-US" sz="2000" dirty="0" smtClean="0"/>
              <a:t>.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18349879"/>
      </p:ext>
    </p:extLst>
  </p:cSld>
  <p:clrMapOvr>
    <a:masterClrMapping/>
  </p:clrMapOvr>
  <p:transition>
    <p:fade thruBlk="1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71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028849"/>
      </p:ext>
    </p:extLst>
  </p:cSld>
  <p:clrMapOvr>
    <a:masterClrMapping/>
  </p:clrMapOvr>
  <p:transition>
    <p:fade thruBlk="1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72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761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</p:spPr>
        <p:txBody>
          <a:bodyPr/>
          <a:lstStyle/>
          <a:p>
            <a:r>
              <a:rPr lang="en-US" sz="4000" dirty="0"/>
              <a:t>Constraints</a:t>
            </a:r>
            <a:endParaRPr lang="en-IN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7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" y="601946"/>
            <a:ext cx="12048144" cy="6256054"/>
          </a:xfrm>
        </p:spPr>
        <p:txBody>
          <a:bodyPr/>
          <a:lstStyle/>
          <a:p>
            <a:pPr marL="101596" indent="0">
              <a:buNone/>
            </a:pPr>
            <a:endParaRPr lang="en-US" sz="2000" b="1" dirty="0" smtClean="0">
              <a:latin typeface="Roboto Condensed"/>
            </a:endParaRPr>
          </a:p>
          <a:p>
            <a:pPr marL="101596" indent="0">
              <a:buNone/>
            </a:pPr>
            <a:r>
              <a:rPr lang="en-US" sz="2200" b="1" dirty="0" smtClean="0">
                <a:latin typeface="Roboto Condensed"/>
              </a:rPr>
              <a:t>1. NOT NULL :</a:t>
            </a:r>
          </a:p>
          <a:p>
            <a:endParaRPr lang="en-US" sz="2000" b="1" dirty="0">
              <a:latin typeface="Roboto Condensed"/>
            </a:endParaRPr>
          </a:p>
          <a:p>
            <a:pPr marL="342900" indent="-342900">
              <a:defRPr/>
            </a:pP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Constraints restricts  a column from having a NULL value . once you applied NOT NULL Constraints to a column you can not pass NULL value to that column</a:t>
            </a: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</a:t>
            </a:r>
          </a:p>
          <a:p>
            <a:pPr marL="342900" indent="-342900">
              <a:defRPr/>
            </a:pPr>
            <a:endParaRPr lang="en-US" sz="22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It can not be applicable on table level.</a:t>
            </a: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101596" indent="0">
              <a:buNone/>
              <a:defRPr/>
            </a:pPr>
            <a:r>
              <a:rPr lang="en-US" sz="2200" b="1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2</a:t>
            </a:r>
            <a:r>
              <a:rPr lang="en-US" sz="2200" b="1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 UNIQUE:</a:t>
            </a:r>
          </a:p>
          <a:p>
            <a:pPr marL="101596" indent="0">
              <a:buNone/>
              <a:defRPr/>
            </a:pPr>
            <a:endParaRPr lang="en-US" sz="2000" b="1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Unique constraints ensure that a field or column will only have unique values . will not have duplicate data</a:t>
            </a: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</a:t>
            </a:r>
            <a:endParaRPr lang="en-US" sz="22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Can be applied at column level or table level.</a:t>
            </a:r>
          </a:p>
          <a:p>
            <a:pPr marL="342900" indent="-342900">
              <a:buFont typeface="Wingdings" pitchFamily="2" charset="2"/>
              <a:buChar char="ü"/>
              <a:defRPr/>
            </a:pPr>
            <a:endParaRPr lang="en-US" sz="2000" dirty="0">
              <a:solidFill>
                <a:srgbClr val="00B0F0"/>
              </a:solidFill>
              <a:latin typeface="Roboto Condensed"/>
              <a:ea typeface="Cambria" pitchFamily="18" charset="0"/>
            </a:endParaRPr>
          </a:p>
          <a:p>
            <a:pPr marL="101596" indent="0">
              <a:buNone/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3. </a:t>
            </a:r>
            <a:r>
              <a:rPr lang="en-US" sz="2200" b="1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PRIMARY KEY:</a:t>
            </a:r>
          </a:p>
          <a:p>
            <a:pPr marL="101596" indent="0">
              <a:buNone/>
              <a:defRPr/>
            </a:pPr>
            <a:endParaRPr lang="en-US" sz="2100" b="1" dirty="0" smtClean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r>
              <a:rPr lang="en-US" sz="2100" dirty="0">
                <a:latin typeface="Roboto Condensed" panose="02000000000000000000"/>
              </a:rPr>
              <a:t>We can have ONLY ONE primary in a table.</a:t>
            </a:r>
          </a:p>
          <a:p>
            <a:r>
              <a:rPr lang="en-US" sz="2100" dirty="0" smtClean="0">
                <a:latin typeface="Roboto Condensed" panose="02000000000000000000"/>
              </a:rPr>
              <a:t>Primary </a:t>
            </a:r>
            <a:r>
              <a:rPr lang="en-US" sz="2100" dirty="0">
                <a:latin typeface="Roboto Condensed" panose="02000000000000000000"/>
              </a:rPr>
              <a:t>Key cannot accept DUPLICATE value. </a:t>
            </a:r>
          </a:p>
          <a:p>
            <a:pPr marL="101596" indent="0">
              <a:buNone/>
              <a:defRPr/>
            </a:pPr>
            <a:endParaRPr lang="en-US" sz="2200" b="1" dirty="0" smtClean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6431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</p:spPr>
        <p:txBody>
          <a:bodyPr/>
          <a:lstStyle/>
          <a:p>
            <a:r>
              <a:rPr lang="en-US" sz="4000" dirty="0"/>
              <a:t>Constraints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8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2200" dirty="0" smtClean="0"/>
          </a:p>
          <a:p>
            <a:r>
              <a:rPr lang="en-US" sz="2200" dirty="0" smtClean="0"/>
              <a:t>Primary </a:t>
            </a:r>
            <a:r>
              <a:rPr lang="en-US" sz="2200" dirty="0"/>
              <a:t>Key is always a combination of UNIQUE &amp; NOT NULL. </a:t>
            </a:r>
          </a:p>
          <a:p>
            <a:r>
              <a:rPr lang="en-US" sz="2200" dirty="0" smtClean="0"/>
              <a:t>Primary </a:t>
            </a:r>
            <a:r>
              <a:rPr lang="en-US" sz="2200" dirty="0"/>
              <a:t>Key is not MANDATORY but it is HIGHLY RECCOMENDED</a:t>
            </a:r>
            <a:r>
              <a:rPr lang="en-US" sz="2200" dirty="0" smtClean="0"/>
              <a:t>.</a:t>
            </a:r>
          </a:p>
          <a:p>
            <a:pPr marL="101596" indent="0">
              <a:buNone/>
            </a:pPr>
            <a:endParaRPr lang="en-US" sz="2200" dirty="0"/>
          </a:p>
          <a:p>
            <a:pPr marL="101596" indent="0">
              <a:buNone/>
            </a:pPr>
            <a:r>
              <a:rPr lang="en-US" sz="2200" b="1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4.FOREIGN </a:t>
            </a:r>
            <a:r>
              <a:rPr lang="en-US" sz="2200" b="1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KEY :</a:t>
            </a:r>
            <a:r>
              <a:rPr lang="en-US" sz="2200" dirty="0" smtClean="0"/>
              <a:t>  </a:t>
            </a:r>
            <a:endParaRPr lang="en-US" sz="2200" dirty="0"/>
          </a:p>
          <a:p>
            <a:pPr marL="101596" indent="0">
              <a:buNone/>
            </a:pPr>
            <a:endParaRPr lang="en-US" sz="2200" dirty="0" smtClean="0"/>
          </a:p>
          <a:p>
            <a:r>
              <a:rPr lang="en-US" sz="2200" dirty="0" smtClean="0"/>
              <a:t> </a:t>
            </a:r>
            <a:r>
              <a:rPr lang="en-US" sz="2200" dirty="0"/>
              <a:t>We can have ANY NUMBER of FOREIGN KEY. </a:t>
            </a:r>
          </a:p>
          <a:p>
            <a:r>
              <a:rPr lang="en-US" sz="2200" dirty="0" smtClean="0"/>
              <a:t> </a:t>
            </a:r>
            <a:r>
              <a:rPr lang="en-US" sz="2200" dirty="0"/>
              <a:t>It can accept DUPLICATE VALUES and can be NULL.</a:t>
            </a:r>
          </a:p>
          <a:p>
            <a:r>
              <a:rPr lang="en-US" sz="2200" dirty="0" smtClean="0"/>
              <a:t> </a:t>
            </a:r>
            <a:r>
              <a:rPr lang="en-US" sz="2200" dirty="0"/>
              <a:t>It is present in CHILD table but actually belongs to the PARENT table. </a:t>
            </a:r>
          </a:p>
          <a:p>
            <a:r>
              <a:rPr lang="en-US" sz="2200" dirty="0" smtClean="0"/>
              <a:t> </a:t>
            </a:r>
            <a:r>
              <a:rPr lang="en-US" sz="2200" dirty="0"/>
              <a:t>An attribute defined as Primary Key in its table can only become Foreign Key in other table</a:t>
            </a:r>
          </a:p>
        </p:txBody>
      </p:sp>
    </p:spTree>
    <p:extLst>
      <p:ext uri="{BB962C8B-B14F-4D97-AF65-F5344CB8AC3E}">
        <p14:creationId xmlns:p14="http://schemas.microsoft.com/office/powerpoint/2010/main" val="1223739884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TYSS_2019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A692904-7DD0-4B3D-BF46-9B766DB95F27}" vid="{D00B10FD-57D4-47B0-A782-19711B3275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TYSS_2019</Template>
  <TotalTime>10149</TotalTime>
  <Words>4512</Words>
  <Application>Microsoft Office PowerPoint</Application>
  <PresentationFormat>Widescreen</PresentationFormat>
  <Paragraphs>1129</Paragraphs>
  <Slides>73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1" baseType="lpstr">
      <vt:lpstr>Arial</vt:lpstr>
      <vt:lpstr>Arial(body)</vt:lpstr>
      <vt:lpstr>Arvo</vt:lpstr>
      <vt:lpstr>Calibri</vt:lpstr>
      <vt:lpstr>Cambria</vt:lpstr>
      <vt:lpstr>Roboto Condensed</vt:lpstr>
      <vt:lpstr>Wingdings</vt:lpstr>
      <vt:lpstr>TYSS_2019</vt:lpstr>
      <vt:lpstr> SQL</vt:lpstr>
      <vt:lpstr>DBMS</vt:lpstr>
      <vt:lpstr>TYPES OF DBMS</vt:lpstr>
      <vt:lpstr>TYPES OF DBMS</vt:lpstr>
      <vt:lpstr>Advantages of DBMS  </vt:lpstr>
      <vt:lpstr>Disadvantages of DBMS</vt:lpstr>
      <vt:lpstr>Constraints</vt:lpstr>
      <vt:lpstr>Constraints</vt:lpstr>
      <vt:lpstr>Constraints</vt:lpstr>
      <vt:lpstr>Constraints</vt:lpstr>
      <vt:lpstr>DATA TYPES</vt:lpstr>
      <vt:lpstr>NUMERIC DATA TYPES</vt:lpstr>
      <vt:lpstr>DATE AND TIME DATA TYPES</vt:lpstr>
      <vt:lpstr> STRING DATA TYPES</vt:lpstr>
      <vt:lpstr>Miscellaneous Data Types</vt:lpstr>
      <vt:lpstr>MYSQL   </vt:lpstr>
      <vt:lpstr>Features Of MySQL</vt:lpstr>
      <vt:lpstr>INTRODUCTION  </vt:lpstr>
      <vt:lpstr>SQL Statement</vt:lpstr>
      <vt:lpstr>SQL Statement</vt:lpstr>
      <vt:lpstr>SQL Statement</vt:lpstr>
      <vt:lpstr>SQL Statement</vt:lpstr>
      <vt:lpstr>SQL….</vt:lpstr>
      <vt:lpstr>Hibernate</vt:lpstr>
      <vt:lpstr>SQL…..</vt:lpstr>
      <vt:lpstr>SQL… </vt:lpstr>
      <vt:lpstr>SQL….</vt:lpstr>
      <vt:lpstr>SQL….</vt:lpstr>
      <vt:lpstr>SQL….</vt:lpstr>
      <vt:lpstr>SQL….</vt:lpstr>
      <vt:lpstr>SQL….</vt:lpstr>
      <vt:lpstr>SQL….</vt:lpstr>
      <vt:lpstr>SQL….</vt:lpstr>
      <vt:lpstr>SQL…</vt:lpstr>
      <vt:lpstr>SQL….</vt:lpstr>
      <vt:lpstr>SQL….</vt:lpstr>
      <vt:lpstr>SQL….</vt:lpstr>
      <vt:lpstr>SQL….</vt:lpstr>
      <vt:lpstr>SQL….</vt:lpstr>
      <vt:lpstr>SQL….</vt:lpstr>
      <vt:lpstr>SQL….</vt:lpstr>
      <vt:lpstr>SQL…</vt:lpstr>
      <vt:lpstr>SQL…..</vt:lpstr>
      <vt:lpstr>SQL….</vt:lpstr>
      <vt:lpstr>SQL….</vt:lpstr>
      <vt:lpstr>SQL…..</vt:lpstr>
      <vt:lpstr>SQL….</vt:lpstr>
      <vt:lpstr>SQL….</vt:lpstr>
      <vt:lpstr>SQL….</vt:lpstr>
      <vt:lpstr>SQL….</vt:lpstr>
      <vt:lpstr>SQL…..</vt:lpstr>
      <vt:lpstr>SQL….</vt:lpstr>
      <vt:lpstr>SQL….</vt:lpstr>
      <vt:lpstr>SQL…</vt:lpstr>
      <vt:lpstr>SQL…</vt:lpstr>
      <vt:lpstr>SQL….</vt:lpstr>
      <vt:lpstr>SQL….</vt:lpstr>
      <vt:lpstr>SQL….</vt:lpstr>
      <vt:lpstr>SQL…</vt:lpstr>
      <vt:lpstr>SQL…</vt:lpstr>
      <vt:lpstr>SQL…</vt:lpstr>
      <vt:lpstr>SQL…</vt:lpstr>
      <vt:lpstr>SQL….</vt:lpstr>
      <vt:lpstr>SQL….</vt:lpstr>
      <vt:lpstr>SQL…</vt:lpstr>
      <vt:lpstr>SQL…</vt:lpstr>
      <vt:lpstr>SQL….</vt:lpstr>
      <vt:lpstr>SQL….</vt:lpstr>
      <vt:lpstr>SQL…</vt:lpstr>
      <vt:lpstr>SQL…</vt:lpstr>
      <vt:lpstr>SQL….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</dc:creator>
  <cp:lastModifiedBy>Rahul</cp:lastModifiedBy>
  <cp:revision>918</cp:revision>
  <cp:lastPrinted>2019-04-15T13:18:47Z</cp:lastPrinted>
  <dcterms:created xsi:type="dcterms:W3CDTF">2019-02-12T10:18:40Z</dcterms:created>
  <dcterms:modified xsi:type="dcterms:W3CDTF">2019-12-13T10:11:29Z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fec11c-25d8-42e8-86a7-7bc4f742eaf5_Enabled">
    <vt:lpwstr>True</vt:lpwstr>
  </property>
  <property fmtid="{D5CDD505-2E9C-101B-9397-08002B2CF9AE}" pid="3" name="MSIP_Label_c3fec11c-25d8-42e8-86a7-7bc4f742eaf5_SiteId">
    <vt:lpwstr>0eb7ab75-0226-4f22-876b-7b29fe557678</vt:lpwstr>
  </property>
  <property fmtid="{D5CDD505-2E9C-101B-9397-08002B2CF9AE}" pid="4" name="MSIP_Label_c3fec11c-25d8-42e8-86a7-7bc4f742eaf5_Owner">
    <vt:lpwstr>anusaya@servion.com</vt:lpwstr>
  </property>
  <property fmtid="{D5CDD505-2E9C-101B-9397-08002B2CF9AE}" pid="5" name="MSIP_Label_c3fec11c-25d8-42e8-86a7-7bc4f742eaf5_SetDate">
    <vt:lpwstr>2019-07-01T18:22:14.9878337Z</vt:lpwstr>
  </property>
  <property fmtid="{D5CDD505-2E9C-101B-9397-08002B2CF9AE}" pid="6" name="MSIP_Label_c3fec11c-25d8-42e8-86a7-7bc4f742eaf5_Name">
    <vt:lpwstr>General</vt:lpwstr>
  </property>
  <property fmtid="{D5CDD505-2E9C-101B-9397-08002B2CF9AE}" pid="7" name="MSIP_Label_c3fec11c-25d8-42e8-86a7-7bc4f742eaf5_Application">
    <vt:lpwstr>Microsoft Azure Information Protection</vt:lpwstr>
  </property>
  <property fmtid="{D5CDD505-2E9C-101B-9397-08002B2CF9AE}" pid="8" name="MSIP_Label_c3fec11c-25d8-42e8-86a7-7bc4f742eaf5_Extended_MSFT_Method">
    <vt:lpwstr>Automatic</vt:lpwstr>
  </property>
  <property fmtid="{D5CDD505-2E9C-101B-9397-08002B2CF9AE}" pid="9" name="Sensitivity">
    <vt:lpwstr>General</vt:lpwstr>
  </property>
</Properties>
</file>