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91" r:id="rId5"/>
    <p:sldId id="260" r:id="rId6"/>
    <p:sldId id="262" r:id="rId7"/>
    <p:sldId id="258" r:id="rId8"/>
    <p:sldId id="271" r:id="rId9"/>
    <p:sldId id="273" r:id="rId10"/>
    <p:sldId id="280" r:id="rId11"/>
    <p:sldId id="263" r:id="rId12"/>
    <p:sldId id="275" r:id="rId13"/>
    <p:sldId id="276" r:id="rId14"/>
    <p:sldId id="277" r:id="rId15"/>
    <p:sldId id="278" r:id="rId16"/>
    <p:sldId id="279" r:id="rId17"/>
    <p:sldId id="281" r:id="rId18"/>
    <p:sldId id="283" r:id="rId19"/>
    <p:sldId id="282" r:id="rId20"/>
    <p:sldId id="268" r:id="rId21"/>
    <p:sldId id="267" r:id="rId22"/>
    <p:sldId id="269" r:id="rId23"/>
    <p:sldId id="266" r:id="rId24"/>
    <p:sldId id="272" r:id="rId25"/>
    <p:sldId id="286" r:id="rId26"/>
    <p:sldId id="284" r:id="rId27"/>
    <p:sldId id="290" r:id="rId28"/>
    <p:sldId id="288" r:id="rId29"/>
    <p:sldId id="287" r:id="rId30"/>
    <p:sldId id="29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8" autoAdjust="0"/>
    <p:restoredTop sz="94660"/>
  </p:normalViewPr>
  <p:slideViewPr>
    <p:cSldViewPr snapToGrid="0">
      <p:cViewPr varScale="1">
        <p:scale>
          <a:sx n="72" d="100"/>
          <a:sy n="72"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700931-F942-4216-8B78-31B516B26C4C}" type="doc">
      <dgm:prSet loTypeId="urn:microsoft.com/office/officeart/2005/8/layout/vProcess5" loCatId="process" qsTypeId="urn:microsoft.com/office/officeart/2005/8/quickstyle/simple5" qsCatId="simple" csTypeId="urn:microsoft.com/office/officeart/2005/8/colors/accent3_2" csCatId="accent3" phldr="1"/>
      <dgm:spPr/>
      <dgm:t>
        <a:bodyPr/>
        <a:lstStyle/>
        <a:p>
          <a:endParaRPr lang="en-US"/>
        </a:p>
      </dgm:t>
    </dgm:pt>
    <dgm:pt modelId="{0554E920-7769-48B0-915D-C60B640A089B}">
      <dgm:prSet/>
      <dgm:spPr/>
      <dgm:t>
        <a:bodyPr/>
        <a:lstStyle/>
        <a:p>
          <a:r>
            <a:rPr lang="en-US" dirty="0"/>
            <a:t>Implementation of other Regularizations like Data Augmentation to improve model performance</a:t>
          </a:r>
        </a:p>
      </dgm:t>
    </dgm:pt>
    <dgm:pt modelId="{8934CB2A-18B6-4A95-8CBB-6955E6BCE040}" type="parTrans" cxnId="{1CFED467-FB0A-4354-ABB9-8E6749F57408}">
      <dgm:prSet/>
      <dgm:spPr/>
      <dgm:t>
        <a:bodyPr/>
        <a:lstStyle/>
        <a:p>
          <a:endParaRPr lang="en-US"/>
        </a:p>
      </dgm:t>
    </dgm:pt>
    <dgm:pt modelId="{E3CF2BC0-17DD-4FFA-86B5-464341B475A2}" type="sibTrans" cxnId="{1CFED467-FB0A-4354-ABB9-8E6749F57408}">
      <dgm:prSet/>
      <dgm:spPr/>
      <dgm:t>
        <a:bodyPr/>
        <a:lstStyle/>
        <a:p>
          <a:endParaRPr lang="en-US"/>
        </a:p>
      </dgm:t>
    </dgm:pt>
    <dgm:pt modelId="{5F1CBBA7-12C2-43AB-BE20-F32198F62557}">
      <dgm:prSet/>
      <dgm:spPr/>
      <dgm:t>
        <a:bodyPr/>
        <a:lstStyle/>
        <a:p>
          <a:r>
            <a:rPr lang="en-US" dirty="0"/>
            <a:t>Implementation of Transfer Learning which uses pretrained networks could improve model performance to a great extent</a:t>
          </a:r>
        </a:p>
      </dgm:t>
    </dgm:pt>
    <dgm:pt modelId="{3460E7A1-D257-4DA7-8EF4-9B1C2C8305F6}" type="parTrans" cxnId="{8F409FFB-7D6D-4F7B-9D7C-C877E3D2059D}">
      <dgm:prSet/>
      <dgm:spPr/>
      <dgm:t>
        <a:bodyPr/>
        <a:lstStyle/>
        <a:p>
          <a:endParaRPr lang="en-US"/>
        </a:p>
      </dgm:t>
    </dgm:pt>
    <dgm:pt modelId="{9B9858CE-42BE-4486-A806-346A5190EE3F}" type="sibTrans" cxnId="{8F409FFB-7D6D-4F7B-9D7C-C877E3D2059D}">
      <dgm:prSet/>
      <dgm:spPr/>
      <dgm:t>
        <a:bodyPr/>
        <a:lstStyle/>
        <a:p>
          <a:endParaRPr lang="en-US"/>
        </a:p>
      </dgm:t>
    </dgm:pt>
    <dgm:pt modelId="{1D837605-A4DC-45D7-9547-15255BEF669A}">
      <dgm:prSet/>
      <dgm:spPr/>
      <dgm:t>
        <a:bodyPr/>
        <a:lstStyle/>
        <a:p>
          <a:r>
            <a:rPr lang="en-US"/>
            <a:t>One of example model: Inception V3</a:t>
          </a:r>
        </a:p>
      </dgm:t>
    </dgm:pt>
    <dgm:pt modelId="{A0C95733-5084-4C1E-A6EA-85E5544CE715}" type="parTrans" cxnId="{B71B1A79-340F-4254-BE8A-0B0655090096}">
      <dgm:prSet/>
      <dgm:spPr/>
      <dgm:t>
        <a:bodyPr/>
        <a:lstStyle/>
        <a:p>
          <a:endParaRPr lang="en-US"/>
        </a:p>
      </dgm:t>
    </dgm:pt>
    <dgm:pt modelId="{CD81D96A-96D1-4052-90CE-0D09291FE3FB}" type="sibTrans" cxnId="{B71B1A79-340F-4254-BE8A-0B0655090096}">
      <dgm:prSet/>
      <dgm:spPr/>
      <dgm:t>
        <a:bodyPr/>
        <a:lstStyle/>
        <a:p>
          <a:endParaRPr lang="en-US"/>
        </a:p>
      </dgm:t>
    </dgm:pt>
    <dgm:pt modelId="{1E38D982-E71A-4814-837A-8F1646670D5E}">
      <dgm:prSet/>
      <dgm:spPr/>
      <dgm:t>
        <a:bodyPr/>
        <a:lstStyle/>
        <a:p>
          <a:r>
            <a:rPr lang="en-US" dirty="0"/>
            <a:t>Implementation of Ensemble methods where several models are created and combined to produce improved classification results</a:t>
          </a:r>
        </a:p>
      </dgm:t>
    </dgm:pt>
    <dgm:pt modelId="{6EA6F702-8C38-4723-9427-FEA82B20644C}" type="parTrans" cxnId="{915A5C4F-52AA-47B5-A0F0-D7FFF085F29E}">
      <dgm:prSet/>
      <dgm:spPr/>
      <dgm:t>
        <a:bodyPr/>
        <a:lstStyle/>
        <a:p>
          <a:endParaRPr lang="en-US"/>
        </a:p>
      </dgm:t>
    </dgm:pt>
    <dgm:pt modelId="{08CF0B1F-CAB0-49F7-B536-537CECD532AA}" type="sibTrans" cxnId="{915A5C4F-52AA-47B5-A0F0-D7FFF085F29E}">
      <dgm:prSet/>
      <dgm:spPr/>
      <dgm:t>
        <a:bodyPr/>
        <a:lstStyle/>
        <a:p>
          <a:endParaRPr lang="en-US"/>
        </a:p>
      </dgm:t>
    </dgm:pt>
    <dgm:pt modelId="{92BD79E1-7EED-48FB-8553-6579A20C9580}" type="pres">
      <dgm:prSet presAssocID="{64700931-F942-4216-8B78-31B516B26C4C}" presName="outerComposite" presStyleCnt="0">
        <dgm:presLayoutVars>
          <dgm:chMax val="5"/>
          <dgm:dir/>
          <dgm:resizeHandles val="exact"/>
        </dgm:presLayoutVars>
      </dgm:prSet>
      <dgm:spPr/>
    </dgm:pt>
    <dgm:pt modelId="{A81382B2-9F5F-411C-A1E1-A25F842C9928}" type="pres">
      <dgm:prSet presAssocID="{64700931-F942-4216-8B78-31B516B26C4C}" presName="dummyMaxCanvas" presStyleCnt="0">
        <dgm:presLayoutVars/>
      </dgm:prSet>
      <dgm:spPr/>
    </dgm:pt>
    <dgm:pt modelId="{55DE2882-F027-4BE1-B303-A740544AB90D}" type="pres">
      <dgm:prSet presAssocID="{64700931-F942-4216-8B78-31B516B26C4C}" presName="ThreeNodes_1" presStyleLbl="node1" presStyleIdx="0" presStyleCnt="3">
        <dgm:presLayoutVars>
          <dgm:bulletEnabled val="1"/>
        </dgm:presLayoutVars>
      </dgm:prSet>
      <dgm:spPr/>
    </dgm:pt>
    <dgm:pt modelId="{82B3906E-CFD2-4443-8C01-F4FFF4DA7B76}" type="pres">
      <dgm:prSet presAssocID="{64700931-F942-4216-8B78-31B516B26C4C}" presName="ThreeNodes_2" presStyleLbl="node1" presStyleIdx="1" presStyleCnt="3">
        <dgm:presLayoutVars>
          <dgm:bulletEnabled val="1"/>
        </dgm:presLayoutVars>
      </dgm:prSet>
      <dgm:spPr/>
    </dgm:pt>
    <dgm:pt modelId="{C4E65E23-1245-47F3-A4EA-7E40AE08102A}" type="pres">
      <dgm:prSet presAssocID="{64700931-F942-4216-8B78-31B516B26C4C}" presName="ThreeNodes_3" presStyleLbl="node1" presStyleIdx="2" presStyleCnt="3">
        <dgm:presLayoutVars>
          <dgm:bulletEnabled val="1"/>
        </dgm:presLayoutVars>
      </dgm:prSet>
      <dgm:spPr/>
    </dgm:pt>
    <dgm:pt modelId="{A08A7A0F-1AFF-40FE-BE56-AF5C9BAF6F29}" type="pres">
      <dgm:prSet presAssocID="{64700931-F942-4216-8B78-31B516B26C4C}" presName="ThreeConn_1-2" presStyleLbl="fgAccFollowNode1" presStyleIdx="0" presStyleCnt="2">
        <dgm:presLayoutVars>
          <dgm:bulletEnabled val="1"/>
        </dgm:presLayoutVars>
      </dgm:prSet>
      <dgm:spPr/>
    </dgm:pt>
    <dgm:pt modelId="{1CE4A07D-E06F-461D-802F-DA57A5C419B3}" type="pres">
      <dgm:prSet presAssocID="{64700931-F942-4216-8B78-31B516B26C4C}" presName="ThreeConn_2-3" presStyleLbl="fgAccFollowNode1" presStyleIdx="1" presStyleCnt="2">
        <dgm:presLayoutVars>
          <dgm:bulletEnabled val="1"/>
        </dgm:presLayoutVars>
      </dgm:prSet>
      <dgm:spPr/>
    </dgm:pt>
    <dgm:pt modelId="{5E57001B-8929-438A-8969-CB9F067F0662}" type="pres">
      <dgm:prSet presAssocID="{64700931-F942-4216-8B78-31B516B26C4C}" presName="ThreeNodes_1_text" presStyleLbl="node1" presStyleIdx="2" presStyleCnt="3">
        <dgm:presLayoutVars>
          <dgm:bulletEnabled val="1"/>
        </dgm:presLayoutVars>
      </dgm:prSet>
      <dgm:spPr/>
    </dgm:pt>
    <dgm:pt modelId="{6049CA74-4240-4EC7-8D4B-72581F8781EE}" type="pres">
      <dgm:prSet presAssocID="{64700931-F942-4216-8B78-31B516B26C4C}" presName="ThreeNodes_2_text" presStyleLbl="node1" presStyleIdx="2" presStyleCnt="3">
        <dgm:presLayoutVars>
          <dgm:bulletEnabled val="1"/>
        </dgm:presLayoutVars>
      </dgm:prSet>
      <dgm:spPr/>
    </dgm:pt>
    <dgm:pt modelId="{67180159-D211-4719-A1C3-F545151DF119}" type="pres">
      <dgm:prSet presAssocID="{64700931-F942-4216-8B78-31B516B26C4C}" presName="ThreeNodes_3_text" presStyleLbl="node1" presStyleIdx="2" presStyleCnt="3">
        <dgm:presLayoutVars>
          <dgm:bulletEnabled val="1"/>
        </dgm:presLayoutVars>
      </dgm:prSet>
      <dgm:spPr/>
    </dgm:pt>
  </dgm:ptLst>
  <dgm:cxnLst>
    <dgm:cxn modelId="{50CEB003-931A-4609-A98F-52C24A710CF7}" type="presOf" srcId="{9B9858CE-42BE-4486-A806-346A5190EE3F}" destId="{1CE4A07D-E06F-461D-802F-DA57A5C419B3}" srcOrd="0" destOrd="0" presId="urn:microsoft.com/office/officeart/2005/8/layout/vProcess5"/>
    <dgm:cxn modelId="{0978EB09-90A0-4D01-9E85-25D56733FDCA}" type="presOf" srcId="{E3CF2BC0-17DD-4FFA-86B5-464341B475A2}" destId="{A08A7A0F-1AFF-40FE-BE56-AF5C9BAF6F29}" srcOrd="0" destOrd="0" presId="urn:microsoft.com/office/officeart/2005/8/layout/vProcess5"/>
    <dgm:cxn modelId="{3F9B9D11-84C7-4CB7-962F-E0D06CEF7A95}" type="presOf" srcId="{5F1CBBA7-12C2-43AB-BE20-F32198F62557}" destId="{6049CA74-4240-4EC7-8D4B-72581F8781EE}" srcOrd="1" destOrd="0" presId="urn:microsoft.com/office/officeart/2005/8/layout/vProcess5"/>
    <dgm:cxn modelId="{9FB1E31D-C621-4030-A4AD-117F570767C4}" type="presOf" srcId="{0554E920-7769-48B0-915D-C60B640A089B}" destId="{55DE2882-F027-4BE1-B303-A740544AB90D}" srcOrd="0" destOrd="0" presId="urn:microsoft.com/office/officeart/2005/8/layout/vProcess5"/>
    <dgm:cxn modelId="{F962A847-517E-4E76-962D-52A033F29A4F}" type="presOf" srcId="{1D837605-A4DC-45D7-9547-15255BEF669A}" destId="{82B3906E-CFD2-4443-8C01-F4FFF4DA7B76}" srcOrd="0" destOrd="1" presId="urn:microsoft.com/office/officeart/2005/8/layout/vProcess5"/>
    <dgm:cxn modelId="{1CFED467-FB0A-4354-ABB9-8E6749F57408}" srcId="{64700931-F942-4216-8B78-31B516B26C4C}" destId="{0554E920-7769-48B0-915D-C60B640A089B}" srcOrd="0" destOrd="0" parTransId="{8934CB2A-18B6-4A95-8CBB-6955E6BCE040}" sibTransId="{E3CF2BC0-17DD-4FFA-86B5-464341B475A2}"/>
    <dgm:cxn modelId="{915A5C4F-52AA-47B5-A0F0-D7FFF085F29E}" srcId="{64700931-F942-4216-8B78-31B516B26C4C}" destId="{1E38D982-E71A-4814-837A-8F1646670D5E}" srcOrd="2" destOrd="0" parTransId="{6EA6F702-8C38-4723-9427-FEA82B20644C}" sibTransId="{08CF0B1F-CAB0-49F7-B536-537CECD532AA}"/>
    <dgm:cxn modelId="{8A2B5B56-FD39-453E-A05C-31B73F41A2B9}" type="presOf" srcId="{1E38D982-E71A-4814-837A-8F1646670D5E}" destId="{67180159-D211-4719-A1C3-F545151DF119}" srcOrd="1" destOrd="0" presId="urn:microsoft.com/office/officeart/2005/8/layout/vProcess5"/>
    <dgm:cxn modelId="{B71B1A79-340F-4254-BE8A-0B0655090096}" srcId="{5F1CBBA7-12C2-43AB-BE20-F32198F62557}" destId="{1D837605-A4DC-45D7-9547-15255BEF669A}" srcOrd="0" destOrd="0" parTransId="{A0C95733-5084-4C1E-A6EA-85E5544CE715}" sibTransId="{CD81D96A-96D1-4052-90CE-0D09291FE3FB}"/>
    <dgm:cxn modelId="{7F87B3A3-A7F7-4198-9B0E-192798A09DD2}" type="presOf" srcId="{64700931-F942-4216-8B78-31B516B26C4C}" destId="{92BD79E1-7EED-48FB-8553-6579A20C9580}" srcOrd="0" destOrd="0" presId="urn:microsoft.com/office/officeart/2005/8/layout/vProcess5"/>
    <dgm:cxn modelId="{346EDFA6-670C-4EFA-82D2-A34B0A7366C8}" type="presOf" srcId="{1D837605-A4DC-45D7-9547-15255BEF669A}" destId="{6049CA74-4240-4EC7-8D4B-72581F8781EE}" srcOrd="1" destOrd="1" presId="urn:microsoft.com/office/officeart/2005/8/layout/vProcess5"/>
    <dgm:cxn modelId="{CB2E93B6-D0E4-4F77-A33B-17009F800406}" type="presOf" srcId="{5F1CBBA7-12C2-43AB-BE20-F32198F62557}" destId="{82B3906E-CFD2-4443-8C01-F4FFF4DA7B76}" srcOrd="0" destOrd="0" presId="urn:microsoft.com/office/officeart/2005/8/layout/vProcess5"/>
    <dgm:cxn modelId="{973E11D5-E4CE-49DF-A1C8-BE98B057849B}" type="presOf" srcId="{1E38D982-E71A-4814-837A-8F1646670D5E}" destId="{C4E65E23-1245-47F3-A4EA-7E40AE08102A}" srcOrd="0" destOrd="0" presId="urn:microsoft.com/office/officeart/2005/8/layout/vProcess5"/>
    <dgm:cxn modelId="{9B2882E5-1A0E-466E-A2B2-A035ACFC5B1D}" type="presOf" srcId="{0554E920-7769-48B0-915D-C60B640A089B}" destId="{5E57001B-8929-438A-8969-CB9F067F0662}" srcOrd="1" destOrd="0" presId="urn:microsoft.com/office/officeart/2005/8/layout/vProcess5"/>
    <dgm:cxn modelId="{8F409FFB-7D6D-4F7B-9D7C-C877E3D2059D}" srcId="{64700931-F942-4216-8B78-31B516B26C4C}" destId="{5F1CBBA7-12C2-43AB-BE20-F32198F62557}" srcOrd="1" destOrd="0" parTransId="{3460E7A1-D257-4DA7-8EF4-9B1C2C8305F6}" sibTransId="{9B9858CE-42BE-4486-A806-346A5190EE3F}"/>
    <dgm:cxn modelId="{6F981F17-E905-4900-995D-466A57485CF0}" type="presParOf" srcId="{92BD79E1-7EED-48FB-8553-6579A20C9580}" destId="{A81382B2-9F5F-411C-A1E1-A25F842C9928}" srcOrd="0" destOrd="0" presId="urn:microsoft.com/office/officeart/2005/8/layout/vProcess5"/>
    <dgm:cxn modelId="{8C10E35F-D9B5-4F31-ABDD-39A9D59B5F45}" type="presParOf" srcId="{92BD79E1-7EED-48FB-8553-6579A20C9580}" destId="{55DE2882-F027-4BE1-B303-A740544AB90D}" srcOrd="1" destOrd="0" presId="urn:microsoft.com/office/officeart/2005/8/layout/vProcess5"/>
    <dgm:cxn modelId="{58048767-81CA-4057-9416-24865A18EE4E}" type="presParOf" srcId="{92BD79E1-7EED-48FB-8553-6579A20C9580}" destId="{82B3906E-CFD2-4443-8C01-F4FFF4DA7B76}" srcOrd="2" destOrd="0" presId="urn:microsoft.com/office/officeart/2005/8/layout/vProcess5"/>
    <dgm:cxn modelId="{0710ECE4-4A93-422E-B359-8EA76973A695}" type="presParOf" srcId="{92BD79E1-7EED-48FB-8553-6579A20C9580}" destId="{C4E65E23-1245-47F3-A4EA-7E40AE08102A}" srcOrd="3" destOrd="0" presId="urn:microsoft.com/office/officeart/2005/8/layout/vProcess5"/>
    <dgm:cxn modelId="{58919A11-279E-466A-8B4B-F66E6E379F26}" type="presParOf" srcId="{92BD79E1-7EED-48FB-8553-6579A20C9580}" destId="{A08A7A0F-1AFF-40FE-BE56-AF5C9BAF6F29}" srcOrd="4" destOrd="0" presId="urn:microsoft.com/office/officeart/2005/8/layout/vProcess5"/>
    <dgm:cxn modelId="{84763F09-FAA2-4F32-B779-317666CD995E}" type="presParOf" srcId="{92BD79E1-7EED-48FB-8553-6579A20C9580}" destId="{1CE4A07D-E06F-461D-802F-DA57A5C419B3}" srcOrd="5" destOrd="0" presId="urn:microsoft.com/office/officeart/2005/8/layout/vProcess5"/>
    <dgm:cxn modelId="{EE70EA1C-2033-4B81-8A0C-DB3428029312}" type="presParOf" srcId="{92BD79E1-7EED-48FB-8553-6579A20C9580}" destId="{5E57001B-8929-438A-8969-CB9F067F0662}" srcOrd="6" destOrd="0" presId="urn:microsoft.com/office/officeart/2005/8/layout/vProcess5"/>
    <dgm:cxn modelId="{82BEF159-8974-40E1-A4E7-D33D7047506B}" type="presParOf" srcId="{92BD79E1-7EED-48FB-8553-6579A20C9580}" destId="{6049CA74-4240-4EC7-8D4B-72581F8781EE}" srcOrd="7" destOrd="0" presId="urn:microsoft.com/office/officeart/2005/8/layout/vProcess5"/>
    <dgm:cxn modelId="{50666924-6D7B-44F3-B7AD-4C9EBDDAD7A5}" type="presParOf" srcId="{92BD79E1-7EED-48FB-8553-6579A20C9580}" destId="{67180159-D211-4719-A1C3-F545151DF119}"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DE2882-F027-4BE1-B303-A740544AB90D}">
      <dsp:nvSpPr>
        <dsp:cNvPr id="0" name=""/>
        <dsp:cNvSpPr/>
      </dsp:nvSpPr>
      <dsp:spPr>
        <a:xfrm>
          <a:off x="0" y="0"/>
          <a:ext cx="8938260" cy="1305401"/>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Implementation of other Regularizations like Data Augmentation to improve model performance</a:t>
          </a:r>
        </a:p>
      </dsp:txBody>
      <dsp:txXfrm>
        <a:off x="38234" y="38234"/>
        <a:ext cx="7529629" cy="1228933"/>
      </dsp:txXfrm>
    </dsp:sp>
    <dsp:sp modelId="{82B3906E-CFD2-4443-8C01-F4FFF4DA7B76}">
      <dsp:nvSpPr>
        <dsp:cNvPr id="0" name=""/>
        <dsp:cNvSpPr/>
      </dsp:nvSpPr>
      <dsp:spPr>
        <a:xfrm>
          <a:off x="788669" y="1522968"/>
          <a:ext cx="8938260" cy="1305401"/>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Implementation of Transfer Learning which uses pretrained networks could improve model performance to a great extent</a:t>
          </a:r>
        </a:p>
        <a:p>
          <a:pPr marL="171450" lvl="1" indent="-171450" algn="l" defTabSz="755650">
            <a:lnSpc>
              <a:spcPct val="90000"/>
            </a:lnSpc>
            <a:spcBef>
              <a:spcPct val="0"/>
            </a:spcBef>
            <a:spcAft>
              <a:spcPct val="15000"/>
            </a:spcAft>
            <a:buChar char="•"/>
          </a:pPr>
          <a:r>
            <a:rPr lang="en-US" sz="1700" kern="1200"/>
            <a:t>One of example model: Inception V3</a:t>
          </a:r>
        </a:p>
      </dsp:txBody>
      <dsp:txXfrm>
        <a:off x="826903" y="1561202"/>
        <a:ext cx="7224611" cy="1228933"/>
      </dsp:txXfrm>
    </dsp:sp>
    <dsp:sp modelId="{C4E65E23-1245-47F3-A4EA-7E40AE08102A}">
      <dsp:nvSpPr>
        <dsp:cNvPr id="0" name=""/>
        <dsp:cNvSpPr/>
      </dsp:nvSpPr>
      <dsp:spPr>
        <a:xfrm>
          <a:off x="1577339" y="3045936"/>
          <a:ext cx="8938260" cy="1305401"/>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Implementation of Ensemble methods where several models are created and combined to produce improved classification results</a:t>
          </a:r>
        </a:p>
      </dsp:txBody>
      <dsp:txXfrm>
        <a:off x="1615573" y="3084170"/>
        <a:ext cx="7224611" cy="1228933"/>
      </dsp:txXfrm>
    </dsp:sp>
    <dsp:sp modelId="{A08A7A0F-1AFF-40FE-BE56-AF5C9BAF6F29}">
      <dsp:nvSpPr>
        <dsp:cNvPr id="0" name=""/>
        <dsp:cNvSpPr/>
      </dsp:nvSpPr>
      <dsp:spPr>
        <a:xfrm>
          <a:off x="8089749" y="989929"/>
          <a:ext cx="848510" cy="848510"/>
        </a:xfrm>
        <a:prstGeom prst="downArrow">
          <a:avLst>
            <a:gd name="adj1" fmla="val 55000"/>
            <a:gd name="adj2" fmla="val 45000"/>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280664" y="989929"/>
        <a:ext cx="466680" cy="638504"/>
      </dsp:txXfrm>
    </dsp:sp>
    <dsp:sp modelId="{1CE4A07D-E06F-461D-802F-DA57A5C419B3}">
      <dsp:nvSpPr>
        <dsp:cNvPr id="0" name=""/>
        <dsp:cNvSpPr/>
      </dsp:nvSpPr>
      <dsp:spPr>
        <a:xfrm>
          <a:off x="8878419" y="2504195"/>
          <a:ext cx="848510" cy="848510"/>
        </a:xfrm>
        <a:prstGeom prst="downArrow">
          <a:avLst>
            <a:gd name="adj1" fmla="val 55000"/>
            <a:gd name="adj2" fmla="val 45000"/>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069334" y="2504195"/>
        <a:ext cx="466680" cy="63850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52C25-0B27-480F-A464-8B237BA1A9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A50E0C-951B-498C-8513-B66FC91E8E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858EAC-E3DE-4565-BDD6-75C37F5F890E}"/>
              </a:ext>
            </a:extLst>
          </p:cNvPr>
          <p:cNvSpPr>
            <a:spLocks noGrp="1"/>
          </p:cNvSpPr>
          <p:nvPr>
            <p:ph type="dt" sz="half" idx="10"/>
          </p:nvPr>
        </p:nvSpPr>
        <p:spPr/>
        <p:txBody>
          <a:bodyPr/>
          <a:lstStyle/>
          <a:p>
            <a:fld id="{343CC3C6-107C-4F67-A679-A31D8EC6BC00}" type="datetimeFigureOut">
              <a:rPr lang="en-US" smtClean="0"/>
              <a:t>1/31/2019</a:t>
            </a:fld>
            <a:endParaRPr lang="en-US"/>
          </a:p>
        </p:txBody>
      </p:sp>
      <p:sp>
        <p:nvSpPr>
          <p:cNvPr id="5" name="Footer Placeholder 4">
            <a:extLst>
              <a:ext uri="{FF2B5EF4-FFF2-40B4-BE49-F238E27FC236}">
                <a16:creationId xmlns:a16="http://schemas.microsoft.com/office/drawing/2014/main" id="{1EEBE630-C55B-467D-935B-B4A7AEEC0F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474600-8247-42C8-BD06-E6CF811EDB46}"/>
              </a:ext>
            </a:extLst>
          </p:cNvPr>
          <p:cNvSpPr>
            <a:spLocks noGrp="1"/>
          </p:cNvSpPr>
          <p:nvPr>
            <p:ph type="sldNum" sz="quarter" idx="12"/>
          </p:nvPr>
        </p:nvSpPr>
        <p:spPr/>
        <p:txBody>
          <a:bodyPr/>
          <a:lstStyle/>
          <a:p>
            <a:fld id="{25BBB771-5FAD-4212-B39B-187F2D5E18BB}" type="slidenum">
              <a:rPr lang="en-US" smtClean="0"/>
              <a:t>‹#›</a:t>
            </a:fld>
            <a:endParaRPr lang="en-US"/>
          </a:p>
        </p:txBody>
      </p:sp>
    </p:spTree>
    <p:extLst>
      <p:ext uri="{BB962C8B-B14F-4D97-AF65-F5344CB8AC3E}">
        <p14:creationId xmlns:p14="http://schemas.microsoft.com/office/powerpoint/2010/main" val="2567913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1B864-DEA9-49D0-9E7B-6FB81D321A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02B4BB-7390-4779-A098-03039421135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E257F1-B07B-486E-A4BE-5188A45F49BF}"/>
              </a:ext>
            </a:extLst>
          </p:cNvPr>
          <p:cNvSpPr>
            <a:spLocks noGrp="1"/>
          </p:cNvSpPr>
          <p:nvPr>
            <p:ph type="dt" sz="half" idx="10"/>
          </p:nvPr>
        </p:nvSpPr>
        <p:spPr/>
        <p:txBody>
          <a:bodyPr/>
          <a:lstStyle/>
          <a:p>
            <a:fld id="{343CC3C6-107C-4F67-A679-A31D8EC6BC00}" type="datetimeFigureOut">
              <a:rPr lang="en-US" smtClean="0"/>
              <a:t>1/31/2019</a:t>
            </a:fld>
            <a:endParaRPr lang="en-US"/>
          </a:p>
        </p:txBody>
      </p:sp>
      <p:sp>
        <p:nvSpPr>
          <p:cNvPr id="5" name="Footer Placeholder 4">
            <a:extLst>
              <a:ext uri="{FF2B5EF4-FFF2-40B4-BE49-F238E27FC236}">
                <a16:creationId xmlns:a16="http://schemas.microsoft.com/office/drawing/2014/main" id="{C55E5B16-7735-4EB4-AD57-C551ABA7A6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2BBDA7-1803-4028-9B96-B506B19C059D}"/>
              </a:ext>
            </a:extLst>
          </p:cNvPr>
          <p:cNvSpPr>
            <a:spLocks noGrp="1"/>
          </p:cNvSpPr>
          <p:nvPr>
            <p:ph type="sldNum" sz="quarter" idx="12"/>
          </p:nvPr>
        </p:nvSpPr>
        <p:spPr/>
        <p:txBody>
          <a:bodyPr/>
          <a:lstStyle/>
          <a:p>
            <a:fld id="{25BBB771-5FAD-4212-B39B-187F2D5E18BB}" type="slidenum">
              <a:rPr lang="en-US" smtClean="0"/>
              <a:t>‹#›</a:t>
            </a:fld>
            <a:endParaRPr lang="en-US"/>
          </a:p>
        </p:txBody>
      </p:sp>
    </p:spTree>
    <p:extLst>
      <p:ext uri="{BB962C8B-B14F-4D97-AF65-F5344CB8AC3E}">
        <p14:creationId xmlns:p14="http://schemas.microsoft.com/office/powerpoint/2010/main" val="52069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C44BD5-2005-4027-9F76-2609417E1F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498222-13AF-4C4B-8D4A-662C60DE483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48A305-56C3-4BB6-BFC5-1A40670C8DD1}"/>
              </a:ext>
            </a:extLst>
          </p:cNvPr>
          <p:cNvSpPr>
            <a:spLocks noGrp="1"/>
          </p:cNvSpPr>
          <p:nvPr>
            <p:ph type="dt" sz="half" idx="10"/>
          </p:nvPr>
        </p:nvSpPr>
        <p:spPr/>
        <p:txBody>
          <a:bodyPr/>
          <a:lstStyle/>
          <a:p>
            <a:fld id="{343CC3C6-107C-4F67-A679-A31D8EC6BC00}" type="datetimeFigureOut">
              <a:rPr lang="en-US" smtClean="0"/>
              <a:t>1/31/2019</a:t>
            </a:fld>
            <a:endParaRPr lang="en-US"/>
          </a:p>
        </p:txBody>
      </p:sp>
      <p:sp>
        <p:nvSpPr>
          <p:cNvPr id="5" name="Footer Placeholder 4">
            <a:extLst>
              <a:ext uri="{FF2B5EF4-FFF2-40B4-BE49-F238E27FC236}">
                <a16:creationId xmlns:a16="http://schemas.microsoft.com/office/drawing/2014/main" id="{974F468E-8529-4DF5-B537-7D6108A8AB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4C6A50-8ECE-4D1F-A477-43FEAAED750A}"/>
              </a:ext>
            </a:extLst>
          </p:cNvPr>
          <p:cNvSpPr>
            <a:spLocks noGrp="1"/>
          </p:cNvSpPr>
          <p:nvPr>
            <p:ph type="sldNum" sz="quarter" idx="12"/>
          </p:nvPr>
        </p:nvSpPr>
        <p:spPr/>
        <p:txBody>
          <a:bodyPr/>
          <a:lstStyle/>
          <a:p>
            <a:fld id="{25BBB771-5FAD-4212-B39B-187F2D5E18BB}" type="slidenum">
              <a:rPr lang="en-US" smtClean="0"/>
              <a:t>‹#›</a:t>
            </a:fld>
            <a:endParaRPr lang="en-US"/>
          </a:p>
        </p:txBody>
      </p:sp>
    </p:spTree>
    <p:extLst>
      <p:ext uri="{BB962C8B-B14F-4D97-AF65-F5344CB8AC3E}">
        <p14:creationId xmlns:p14="http://schemas.microsoft.com/office/powerpoint/2010/main" val="413347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5FA59-1E7B-4F19-8FEC-28558EDE1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44FE1C-1615-451E-B647-29A8DCD2802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8422AE-A3D8-452A-94DD-4FC18EB55D83}"/>
              </a:ext>
            </a:extLst>
          </p:cNvPr>
          <p:cNvSpPr>
            <a:spLocks noGrp="1"/>
          </p:cNvSpPr>
          <p:nvPr>
            <p:ph type="dt" sz="half" idx="10"/>
          </p:nvPr>
        </p:nvSpPr>
        <p:spPr/>
        <p:txBody>
          <a:bodyPr/>
          <a:lstStyle/>
          <a:p>
            <a:fld id="{343CC3C6-107C-4F67-A679-A31D8EC6BC00}" type="datetimeFigureOut">
              <a:rPr lang="en-US" smtClean="0"/>
              <a:t>1/31/2019</a:t>
            </a:fld>
            <a:endParaRPr lang="en-US"/>
          </a:p>
        </p:txBody>
      </p:sp>
      <p:sp>
        <p:nvSpPr>
          <p:cNvPr id="5" name="Footer Placeholder 4">
            <a:extLst>
              <a:ext uri="{FF2B5EF4-FFF2-40B4-BE49-F238E27FC236}">
                <a16:creationId xmlns:a16="http://schemas.microsoft.com/office/drawing/2014/main" id="{91708503-224B-4C5F-80E8-83D6F0310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0CB0E0-85CD-4EDE-80F6-D391998394F1}"/>
              </a:ext>
            </a:extLst>
          </p:cNvPr>
          <p:cNvSpPr>
            <a:spLocks noGrp="1"/>
          </p:cNvSpPr>
          <p:nvPr>
            <p:ph type="sldNum" sz="quarter" idx="12"/>
          </p:nvPr>
        </p:nvSpPr>
        <p:spPr/>
        <p:txBody>
          <a:bodyPr/>
          <a:lstStyle/>
          <a:p>
            <a:fld id="{25BBB771-5FAD-4212-B39B-187F2D5E18BB}" type="slidenum">
              <a:rPr lang="en-US" smtClean="0"/>
              <a:t>‹#›</a:t>
            </a:fld>
            <a:endParaRPr lang="en-US"/>
          </a:p>
        </p:txBody>
      </p:sp>
    </p:spTree>
    <p:extLst>
      <p:ext uri="{BB962C8B-B14F-4D97-AF65-F5344CB8AC3E}">
        <p14:creationId xmlns:p14="http://schemas.microsoft.com/office/powerpoint/2010/main" val="1032680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D3352-529A-414D-8194-26B0AC3AAA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972726-BD54-49D3-8E2C-5920477828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A44374E-A0FE-4CAE-BCA2-88325F8DA200}"/>
              </a:ext>
            </a:extLst>
          </p:cNvPr>
          <p:cNvSpPr>
            <a:spLocks noGrp="1"/>
          </p:cNvSpPr>
          <p:nvPr>
            <p:ph type="dt" sz="half" idx="10"/>
          </p:nvPr>
        </p:nvSpPr>
        <p:spPr/>
        <p:txBody>
          <a:bodyPr/>
          <a:lstStyle/>
          <a:p>
            <a:fld id="{343CC3C6-107C-4F67-A679-A31D8EC6BC00}" type="datetimeFigureOut">
              <a:rPr lang="en-US" smtClean="0"/>
              <a:t>1/31/2019</a:t>
            </a:fld>
            <a:endParaRPr lang="en-US"/>
          </a:p>
        </p:txBody>
      </p:sp>
      <p:sp>
        <p:nvSpPr>
          <p:cNvPr id="5" name="Footer Placeholder 4">
            <a:extLst>
              <a:ext uri="{FF2B5EF4-FFF2-40B4-BE49-F238E27FC236}">
                <a16:creationId xmlns:a16="http://schemas.microsoft.com/office/drawing/2014/main" id="{0AB56412-6596-4AFF-9D5C-A4F737F9B2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B6A95E-9CDC-4075-8143-0680838537DF}"/>
              </a:ext>
            </a:extLst>
          </p:cNvPr>
          <p:cNvSpPr>
            <a:spLocks noGrp="1"/>
          </p:cNvSpPr>
          <p:nvPr>
            <p:ph type="sldNum" sz="quarter" idx="12"/>
          </p:nvPr>
        </p:nvSpPr>
        <p:spPr/>
        <p:txBody>
          <a:bodyPr/>
          <a:lstStyle/>
          <a:p>
            <a:fld id="{25BBB771-5FAD-4212-B39B-187F2D5E18BB}" type="slidenum">
              <a:rPr lang="en-US" smtClean="0"/>
              <a:t>‹#›</a:t>
            </a:fld>
            <a:endParaRPr lang="en-US"/>
          </a:p>
        </p:txBody>
      </p:sp>
    </p:spTree>
    <p:extLst>
      <p:ext uri="{BB962C8B-B14F-4D97-AF65-F5344CB8AC3E}">
        <p14:creationId xmlns:p14="http://schemas.microsoft.com/office/powerpoint/2010/main" val="585458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E3E0D-6D8E-460D-BF0B-3151E7809A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09F0F4-8EF3-48D4-BD09-E09833CE0F2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85D559-903B-4B50-AA19-085AB9CEA0A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A47D19-4CA8-4C64-9800-339572D39CD4}"/>
              </a:ext>
            </a:extLst>
          </p:cNvPr>
          <p:cNvSpPr>
            <a:spLocks noGrp="1"/>
          </p:cNvSpPr>
          <p:nvPr>
            <p:ph type="dt" sz="half" idx="10"/>
          </p:nvPr>
        </p:nvSpPr>
        <p:spPr/>
        <p:txBody>
          <a:bodyPr/>
          <a:lstStyle/>
          <a:p>
            <a:fld id="{343CC3C6-107C-4F67-A679-A31D8EC6BC00}" type="datetimeFigureOut">
              <a:rPr lang="en-US" smtClean="0"/>
              <a:t>1/31/2019</a:t>
            </a:fld>
            <a:endParaRPr lang="en-US"/>
          </a:p>
        </p:txBody>
      </p:sp>
      <p:sp>
        <p:nvSpPr>
          <p:cNvPr id="6" name="Footer Placeholder 5">
            <a:extLst>
              <a:ext uri="{FF2B5EF4-FFF2-40B4-BE49-F238E27FC236}">
                <a16:creationId xmlns:a16="http://schemas.microsoft.com/office/drawing/2014/main" id="{9D47849C-519E-4F25-84A6-B152DC8C65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9F77D0-4FBD-4C0C-92E0-471A5CE9EB34}"/>
              </a:ext>
            </a:extLst>
          </p:cNvPr>
          <p:cNvSpPr>
            <a:spLocks noGrp="1"/>
          </p:cNvSpPr>
          <p:nvPr>
            <p:ph type="sldNum" sz="quarter" idx="12"/>
          </p:nvPr>
        </p:nvSpPr>
        <p:spPr/>
        <p:txBody>
          <a:bodyPr/>
          <a:lstStyle/>
          <a:p>
            <a:fld id="{25BBB771-5FAD-4212-B39B-187F2D5E18BB}" type="slidenum">
              <a:rPr lang="en-US" smtClean="0"/>
              <a:t>‹#›</a:t>
            </a:fld>
            <a:endParaRPr lang="en-US"/>
          </a:p>
        </p:txBody>
      </p:sp>
    </p:spTree>
    <p:extLst>
      <p:ext uri="{BB962C8B-B14F-4D97-AF65-F5344CB8AC3E}">
        <p14:creationId xmlns:p14="http://schemas.microsoft.com/office/powerpoint/2010/main" val="791761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E3553-3A61-47C6-A1A3-17364D8627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FD322E-BD39-4977-A11A-6DD2E0DAD1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9FD861C-475F-43B1-B203-9B0DE8F1A0E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1C52E5-7405-41F7-A4A7-CAF0B408C7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3E12B36-4DDD-4EE3-817E-5A1A53FB06E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EF90B7-B434-4670-BD4D-5E30850EACA7}"/>
              </a:ext>
            </a:extLst>
          </p:cNvPr>
          <p:cNvSpPr>
            <a:spLocks noGrp="1"/>
          </p:cNvSpPr>
          <p:nvPr>
            <p:ph type="dt" sz="half" idx="10"/>
          </p:nvPr>
        </p:nvSpPr>
        <p:spPr/>
        <p:txBody>
          <a:bodyPr/>
          <a:lstStyle/>
          <a:p>
            <a:fld id="{343CC3C6-107C-4F67-A679-A31D8EC6BC00}" type="datetimeFigureOut">
              <a:rPr lang="en-US" smtClean="0"/>
              <a:t>1/31/2019</a:t>
            </a:fld>
            <a:endParaRPr lang="en-US"/>
          </a:p>
        </p:txBody>
      </p:sp>
      <p:sp>
        <p:nvSpPr>
          <p:cNvPr id="8" name="Footer Placeholder 7">
            <a:extLst>
              <a:ext uri="{FF2B5EF4-FFF2-40B4-BE49-F238E27FC236}">
                <a16:creationId xmlns:a16="http://schemas.microsoft.com/office/drawing/2014/main" id="{91D94011-7F14-4B76-BBD7-6540EE47E3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EFF78C-8317-4118-B116-BA2A1C60ACD3}"/>
              </a:ext>
            </a:extLst>
          </p:cNvPr>
          <p:cNvSpPr>
            <a:spLocks noGrp="1"/>
          </p:cNvSpPr>
          <p:nvPr>
            <p:ph type="sldNum" sz="quarter" idx="12"/>
          </p:nvPr>
        </p:nvSpPr>
        <p:spPr/>
        <p:txBody>
          <a:bodyPr/>
          <a:lstStyle/>
          <a:p>
            <a:fld id="{25BBB771-5FAD-4212-B39B-187F2D5E18BB}" type="slidenum">
              <a:rPr lang="en-US" smtClean="0"/>
              <a:t>‹#›</a:t>
            </a:fld>
            <a:endParaRPr lang="en-US"/>
          </a:p>
        </p:txBody>
      </p:sp>
    </p:spTree>
    <p:extLst>
      <p:ext uri="{BB962C8B-B14F-4D97-AF65-F5344CB8AC3E}">
        <p14:creationId xmlns:p14="http://schemas.microsoft.com/office/powerpoint/2010/main" val="237588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F6B2-AF0F-4FDE-B7CB-E8B13AD7A6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51BF8F-8522-4D02-B045-639E083FBBAE}"/>
              </a:ext>
            </a:extLst>
          </p:cNvPr>
          <p:cNvSpPr>
            <a:spLocks noGrp="1"/>
          </p:cNvSpPr>
          <p:nvPr>
            <p:ph type="dt" sz="half" idx="10"/>
          </p:nvPr>
        </p:nvSpPr>
        <p:spPr/>
        <p:txBody>
          <a:bodyPr/>
          <a:lstStyle/>
          <a:p>
            <a:fld id="{343CC3C6-107C-4F67-A679-A31D8EC6BC00}" type="datetimeFigureOut">
              <a:rPr lang="en-US" smtClean="0"/>
              <a:t>1/31/2019</a:t>
            </a:fld>
            <a:endParaRPr lang="en-US"/>
          </a:p>
        </p:txBody>
      </p:sp>
      <p:sp>
        <p:nvSpPr>
          <p:cNvPr id="4" name="Footer Placeholder 3">
            <a:extLst>
              <a:ext uri="{FF2B5EF4-FFF2-40B4-BE49-F238E27FC236}">
                <a16:creationId xmlns:a16="http://schemas.microsoft.com/office/drawing/2014/main" id="{A9F94D0C-CC84-4734-9A5C-F96FCE49C7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033137-D304-4BAC-A9CB-BC498B6769F2}"/>
              </a:ext>
            </a:extLst>
          </p:cNvPr>
          <p:cNvSpPr>
            <a:spLocks noGrp="1"/>
          </p:cNvSpPr>
          <p:nvPr>
            <p:ph type="sldNum" sz="quarter" idx="12"/>
          </p:nvPr>
        </p:nvSpPr>
        <p:spPr/>
        <p:txBody>
          <a:bodyPr/>
          <a:lstStyle/>
          <a:p>
            <a:fld id="{25BBB771-5FAD-4212-B39B-187F2D5E18BB}" type="slidenum">
              <a:rPr lang="en-US" smtClean="0"/>
              <a:t>‹#›</a:t>
            </a:fld>
            <a:endParaRPr lang="en-US"/>
          </a:p>
        </p:txBody>
      </p:sp>
    </p:spTree>
    <p:extLst>
      <p:ext uri="{BB962C8B-B14F-4D97-AF65-F5344CB8AC3E}">
        <p14:creationId xmlns:p14="http://schemas.microsoft.com/office/powerpoint/2010/main" val="566472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19E067-1382-4C11-9096-039DF17DC705}"/>
              </a:ext>
            </a:extLst>
          </p:cNvPr>
          <p:cNvSpPr>
            <a:spLocks noGrp="1"/>
          </p:cNvSpPr>
          <p:nvPr>
            <p:ph type="dt" sz="half" idx="10"/>
          </p:nvPr>
        </p:nvSpPr>
        <p:spPr/>
        <p:txBody>
          <a:bodyPr/>
          <a:lstStyle/>
          <a:p>
            <a:fld id="{343CC3C6-107C-4F67-A679-A31D8EC6BC00}" type="datetimeFigureOut">
              <a:rPr lang="en-US" smtClean="0"/>
              <a:t>1/31/2019</a:t>
            </a:fld>
            <a:endParaRPr lang="en-US"/>
          </a:p>
        </p:txBody>
      </p:sp>
      <p:sp>
        <p:nvSpPr>
          <p:cNvPr id="3" name="Footer Placeholder 2">
            <a:extLst>
              <a:ext uri="{FF2B5EF4-FFF2-40B4-BE49-F238E27FC236}">
                <a16:creationId xmlns:a16="http://schemas.microsoft.com/office/drawing/2014/main" id="{AA9A82CC-B255-42EF-B62A-C22D9DC0CB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7CCDD8-E7EC-48A5-B89C-516226097867}"/>
              </a:ext>
            </a:extLst>
          </p:cNvPr>
          <p:cNvSpPr>
            <a:spLocks noGrp="1"/>
          </p:cNvSpPr>
          <p:nvPr>
            <p:ph type="sldNum" sz="quarter" idx="12"/>
          </p:nvPr>
        </p:nvSpPr>
        <p:spPr/>
        <p:txBody>
          <a:bodyPr/>
          <a:lstStyle/>
          <a:p>
            <a:fld id="{25BBB771-5FAD-4212-B39B-187F2D5E18BB}" type="slidenum">
              <a:rPr lang="en-US" smtClean="0"/>
              <a:t>‹#›</a:t>
            </a:fld>
            <a:endParaRPr lang="en-US"/>
          </a:p>
        </p:txBody>
      </p:sp>
    </p:spTree>
    <p:extLst>
      <p:ext uri="{BB962C8B-B14F-4D97-AF65-F5344CB8AC3E}">
        <p14:creationId xmlns:p14="http://schemas.microsoft.com/office/powerpoint/2010/main" val="3696886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FB7EA-D4CF-4CA5-B40B-A501EDFE42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A4EE16-A29B-4C45-A31C-C0BE75D8BF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667FB5-E2C9-4A1F-B283-039BA173BA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6D9B245-1505-45B7-869F-B26B7FB6F6E8}"/>
              </a:ext>
            </a:extLst>
          </p:cNvPr>
          <p:cNvSpPr>
            <a:spLocks noGrp="1"/>
          </p:cNvSpPr>
          <p:nvPr>
            <p:ph type="dt" sz="half" idx="10"/>
          </p:nvPr>
        </p:nvSpPr>
        <p:spPr/>
        <p:txBody>
          <a:bodyPr/>
          <a:lstStyle/>
          <a:p>
            <a:fld id="{343CC3C6-107C-4F67-A679-A31D8EC6BC00}" type="datetimeFigureOut">
              <a:rPr lang="en-US" smtClean="0"/>
              <a:t>1/31/2019</a:t>
            </a:fld>
            <a:endParaRPr lang="en-US"/>
          </a:p>
        </p:txBody>
      </p:sp>
      <p:sp>
        <p:nvSpPr>
          <p:cNvPr id="6" name="Footer Placeholder 5">
            <a:extLst>
              <a:ext uri="{FF2B5EF4-FFF2-40B4-BE49-F238E27FC236}">
                <a16:creationId xmlns:a16="http://schemas.microsoft.com/office/drawing/2014/main" id="{5FAD7B59-EA6C-4CAE-A6CE-0330B2DB89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0DD424-7A40-4FFB-AC2F-D46853A66B62}"/>
              </a:ext>
            </a:extLst>
          </p:cNvPr>
          <p:cNvSpPr>
            <a:spLocks noGrp="1"/>
          </p:cNvSpPr>
          <p:nvPr>
            <p:ph type="sldNum" sz="quarter" idx="12"/>
          </p:nvPr>
        </p:nvSpPr>
        <p:spPr/>
        <p:txBody>
          <a:bodyPr/>
          <a:lstStyle/>
          <a:p>
            <a:fld id="{25BBB771-5FAD-4212-B39B-187F2D5E18BB}" type="slidenum">
              <a:rPr lang="en-US" smtClean="0"/>
              <a:t>‹#›</a:t>
            </a:fld>
            <a:endParaRPr lang="en-US"/>
          </a:p>
        </p:txBody>
      </p:sp>
    </p:spTree>
    <p:extLst>
      <p:ext uri="{BB962C8B-B14F-4D97-AF65-F5344CB8AC3E}">
        <p14:creationId xmlns:p14="http://schemas.microsoft.com/office/powerpoint/2010/main" val="4131562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C62CB-4B2E-4B33-AEB8-C643D6DC4F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56EA9B-8D7D-4CA7-979B-A1DDDDC858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64AF55-9E42-4930-9C17-5AB9222EEB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6352CF7-DA9C-42CB-BD6E-F1F7FAD862AB}"/>
              </a:ext>
            </a:extLst>
          </p:cNvPr>
          <p:cNvSpPr>
            <a:spLocks noGrp="1"/>
          </p:cNvSpPr>
          <p:nvPr>
            <p:ph type="dt" sz="half" idx="10"/>
          </p:nvPr>
        </p:nvSpPr>
        <p:spPr/>
        <p:txBody>
          <a:bodyPr/>
          <a:lstStyle/>
          <a:p>
            <a:fld id="{343CC3C6-107C-4F67-A679-A31D8EC6BC00}" type="datetimeFigureOut">
              <a:rPr lang="en-US" smtClean="0"/>
              <a:t>1/31/2019</a:t>
            </a:fld>
            <a:endParaRPr lang="en-US"/>
          </a:p>
        </p:txBody>
      </p:sp>
      <p:sp>
        <p:nvSpPr>
          <p:cNvPr id="6" name="Footer Placeholder 5">
            <a:extLst>
              <a:ext uri="{FF2B5EF4-FFF2-40B4-BE49-F238E27FC236}">
                <a16:creationId xmlns:a16="http://schemas.microsoft.com/office/drawing/2014/main" id="{A9D20113-20A2-46A3-8790-3C4C912161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71DAED-08BC-4AE0-84E5-4359A69B22E1}"/>
              </a:ext>
            </a:extLst>
          </p:cNvPr>
          <p:cNvSpPr>
            <a:spLocks noGrp="1"/>
          </p:cNvSpPr>
          <p:nvPr>
            <p:ph type="sldNum" sz="quarter" idx="12"/>
          </p:nvPr>
        </p:nvSpPr>
        <p:spPr/>
        <p:txBody>
          <a:bodyPr/>
          <a:lstStyle/>
          <a:p>
            <a:fld id="{25BBB771-5FAD-4212-B39B-187F2D5E18BB}" type="slidenum">
              <a:rPr lang="en-US" smtClean="0"/>
              <a:t>‹#›</a:t>
            </a:fld>
            <a:endParaRPr lang="en-US"/>
          </a:p>
        </p:txBody>
      </p:sp>
    </p:spTree>
    <p:extLst>
      <p:ext uri="{BB962C8B-B14F-4D97-AF65-F5344CB8AC3E}">
        <p14:creationId xmlns:p14="http://schemas.microsoft.com/office/powerpoint/2010/main" val="2070324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7B3184-2D43-4439-AFD3-BEB187C121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44BF10-4BCC-4982-9937-AA98D5B53D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4C2851-1B2B-4770-8049-A1BEB727B8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3CC3C6-107C-4F67-A679-A31D8EC6BC00}" type="datetimeFigureOut">
              <a:rPr lang="en-US" smtClean="0"/>
              <a:t>1/31/2019</a:t>
            </a:fld>
            <a:endParaRPr lang="en-US"/>
          </a:p>
        </p:txBody>
      </p:sp>
      <p:sp>
        <p:nvSpPr>
          <p:cNvPr id="5" name="Footer Placeholder 4">
            <a:extLst>
              <a:ext uri="{FF2B5EF4-FFF2-40B4-BE49-F238E27FC236}">
                <a16:creationId xmlns:a16="http://schemas.microsoft.com/office/drawing/2014/main" id="{136E2492-5EA5-4EE0-B89A-4C7831C43E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65E7F1-2C1C-4B18-B0F2-F0BFA0EAE1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BBB771-5FAD-4212-B39B-187F2D5E18BB}" type="slidenum">
              <a:rPr lang="en-US" smtClean="0"/>
              <a:t>‹#›</a:t>
            </a:fld>
            <a:endParaRPr lang="en-US"/>
          </a:p>
        </p:txBody>
      </p:sp>
    </p:spTree>
    <p:extLst>
      <p:ext uri="{BB962C8B-B14F-4D97-AF65-F5344CB8AC3E}">
        <p14:creationId xmlns:p14="http://schemas.microsoft.com/office/powerpoint/2010/main" val="1278202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Shravsridhar/CNN_CIFAR10/blob/master/cnn_cifar10%20(1).ipynb" TargetMode="External"/><Relationship Id="rId2" Type="http://schemas.openxmlformats.org/officeDocument/2006/relationships/hyperlink" Target="https://github.com/Shravsridhar/MLP--CIFAR10/blob/master/mlp_cifar10.ipyn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8383E-1EC6-45B7-9EB7-EEB4EA8D8CA4}"/>
              </a:ext>
            </a:extLst>
          </p:cNvPr>
          <p:cNvSpPr>
            <a:spLocks noGrp="1"/>
          </p:cNvSpPr>
          <p:nvPr>
            <p:ph type="ctrTitle"/>
          </p:nvPr>
        </p:nvSpPr>
        <p:spPr>
          <a:xfrm>
            <a:off x="6746628" y="1783959"/>
            <a:ext cx="4645249" cy="2430232"/>
          </a:xfrm>
        </p:spPr>
        <p:txBody>
          <a:bodyPr anchor="b">
            <a:normAutofit/>
          </a:bodyPr>
          <a:lstStyle/>
          <a:p>
            <a:pPr algn="l"/>
            <a:r>
              <a:rPr lang="en-US" sz="4200" dirty="0"/>
              <a:t>BUILDING AN MLP FOR IMAGE CLASSIFICATION</a:t>
            </a:r>
          </a:p>
        </p:txBody>
      </p:sp>
      <p:sp>
        <p:nvSpPr>
          <p:cNvPr id="3" name="Subtitle 2">
            <a:extLst>
              <a:ext uri="{FF2B5EF4-FFF2-40B4-BE49-F238E27FC236}">
                <a16:creationId xmlns:a16="http://schemas.microsoft.com/office/drawing/2014/main" id="{13B148A9-3006-4B74-A06B-163981DF372C}"/>
              </a:ext>
            </a:extLst>
          </p:cNvPr>
          <p:cNvSpPr>
            <a:spLocks noGrp="1"/>
          </p:cNvSpPr>
          <p:nvPr>
            <p:ph type="subTitle" idx="1"/>
          </p:nvPr>
        </p:nvSpPr>
        <p:spPr>
          <a:xfrm>
            <a:off x="6746628" y="4393086"/>
            <a:ext cx="4645250" cy="1606364"/>
          </a:xfrm>
        </p:spPr>
        <p:txBody>
          <a:bodyPr anchor="t">
            <a:normAutofit/>
          </a:bodyPr>
          <a:lstStyle/>
          <a:p>
            <a:pPr algn="l"/>
            <a:r>
              <a:rPr lang="en-US" sz="2000" dirty="0"/>
              <a:t>DATASET: CIFAR 10</a:t>
            </a:r>
          </a:p>
          <a:p>
            <a:pPr algn="l"/>
            <a:endParaRPr lang="en-US" sz="2000" dirty="0"/>
          </a:p>
          <a:p>
            <a:pPr algn="l"/>
            <a:endParaRPr lang="en-US" sz="2000" dirty="0"/>
          </a:p>
          <a:p>
            <a:pPr algn="l"/>
            <a:r>
              <a:rPr lang="en-US" sz="2000" dirty="0"/>
              <a:t>		</a:t>
            </a:r>
          </a:p>
          <a:p>
            <a:pPr algn="l"/>
            <a:endParaRPr lang="en-US" sz="2000" dirty="0"/>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28A8D107-12B4-4812-9846-2CE0323EA669}"/>
              </a:ext>
            </a:extLst>
          </p:cNvPr>
          <p:cNvPicPr>
            <a:picLocks noChangeAspect="1"/>
          </p:cNvPicPr>
          <p:nvPr/>
        </p:nvPicPr>
        <p:blipFill rotWithShape="1">
          <a:blip r:embed="rId2">
            <a:extLst>
              <a:ext uri="{28A0092B-C50C-407E-A947-70E740481C1C}">
                <a14:useLocalDpi xmlns:a14="http://schemas.microsoft.com/office/drawing/2010/main" val="0"/>
              </a:ext>
            </a:extLst>
          </a:blip>
          <a:srcRect l="23023" r="10217" b="-1"/>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6" name="Rectangle 5">
            <a:extLst>
              <a:ext uri="{FF2B5EF4-FFF2-40B4-BE49-F238E27FC236}">
                <a16:creationId xmlns:a16="http://schemas.microsoft.com/office/drawing/2014/main" id="{DB39168C-E0A6-4E33-B7B3-CA538FFDDC27}"/>
              </a:ext>
            </a:extLst>
          </p:cNvPr>
          <p:cNvSpPr/>
          <p:nvPr/>
        </p:nvSpPr>
        <p:spPr>
          <a:xfrm>
            <a:off x="9760598" y="6332091"/>
            <a:ext cx="2026837" cy="369332"/>
          </a:xfrm>
          <a:prstGeom prst="rect">
            <a:avLst/>
          </a:prstGeom>
        </p:spPr>
        <p:txBody>
          <a:bodyPr wrap="none">
            <a:spAutoFit/>
          </a:bodyPr>
          <a:lstStyle/>
          <a:p>
            <a:r>
              <a:rPr lang="en-US" dirty="0"/>
              <a:t>- Shravanthi Sridhar</a:t>
            </a:r>
          </a:p>
        </p:txBody>
      </p:sp>
    </p:spTree>
    <p:extLst>
      <p:ext uri="{BB962C8B-B14F-4D97-AF65-F5344CB8AC3E}">
        <p14:creationId xmlns:p14="http://schemas.microsoft.com/office/powerpoint/2010/main" val="252505502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4B7C1DD-857C-4D03-AAB3-C5C95BD51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500831"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1BBB947-29C0-4BA0-9922-96F3A4869961}"/>
              </a:ext>
            </a:extLst>
          </p:cNvPr>
          <p:cNvPicPr>
            <a:picLocks noChangeAspect="1"/>
          </p:cNvPicPr>
          <p:nvPr/>
        </p:nvPicPr>
        <p:blipFill>
          <a:blip r:embed="rId2"/>
          <a:stretch>
            <a:fillRect/>
          </a:stretch>
        </p:blipFill>
        <p:spPr>
          <a:xfrm>
            <a:off x="8322345" y="640081"/>
            <a:ext cx="3801805" cy="2651759"/>
          </a:xfrm>
          <a:prstGeom prst="rect">
            <a:avLst/>
          </a:prstGeom>
        </p:spPr>
      </p:pic>
      <p:sp>
        <p:nvSpPr>
          <p:cNvPr id="3" name="Content Placeholder 2">
            <a:extLst>
              <a:ext uri="{FF2B5EF4-FFF2-40B4-BE49-F238E27FC236}">
                <a16:creationId xmlns:a16="http://schemas.microsoft.com/office/drawing/2014/main" id="{DDD5D79C-E0F8-420E-92AD-C241B27E8475}"/>
              </a:ext>
            </a:extLst>
          </p:cNvPr>
          <p:cNvSpPr>
            <a:spLocks noGrp="1"/>
          </p:cNvSpPr>
          <p:nvPr>
            <p:ph idx="1"/>
          </p:nvPr>
        </p:nvSpPr>
        <p:spPr>
          <a:xfrm>
            <a:off x="821514" y="2121762"/>
            <a:ext cx="6723145" cy="3626917"/>
          </a:xfrm>
        </p:spPr>
        <p:txBody>
          <a:bodyPr>
            <a:normAutofit/>
          </a:bodyPr>
          <a:lstStyle/>
          <a:p>
            <a:pPr marL="0" indent="0">
              <a:buNone/>
            </a:pPr>
            <a:r>
              <a:rPr lang="en-US" sz="2400" dirty="0"/>
              <a:t>No of layers: 2</a:t>
            </a:r>
          </a:p>
        </p:txBody>
      </p:sp>
      <p:pic>
        <p:nvPicPr>
          <p:cNvPr id="4" name="Picture 3">
            <a:extLst>
              <a:ext uri="{FF2B5EF4-FFF2-40B4-BE49-F238E27FC236}">
                <a16:creationId xmlns:a16="http://schemas.microsoft.com/office/drawing/2014/main" id="{CD36703B-6CED-4AAF-9498-CAF0B210D9C4}"/>
              </a:ext>
            </a:extLst>
          </p:cNvPr>
          <p:cNvPicPr>
            <a:picLocks noChangeAspect="1"/>
          </p:cNvPicPr>
          <p:nvPr/>
        </p:nvPicPr>
        <p:blipFill>
          <a:blip r:embed="rId3"/>
          <a:stretch>
            <a:fillRect/>
          </a:stretch>
        </p:blipFill>
        <p:spPr>
          <a:xfrm>
            <a:off x="1907849" y="3044464"/>
            <a:ext cx="4257031" cy="1182508"/>
          </a:xfrm>
          <a:prstGeom prst="rect">
            <a:avLst/>
          </a:prstGeom>
        </p:spPr>
      </p:pic>
      <p:pic>
        <p:nvPicPr>
          <p:cNvPr id="5" name="Picture 4">
            <a:extLst>
              <a:ext uri="{FF2B5EF4-FFF2-40B4-BE49-F238E27FC236}">
                <a16:creationId xmlns:a16="http://schemas.microsoft.com/office/drawing/2014/main" id="{40818673-AB3E-4A44-91D1-BCA1E721F04C}"/>
              </a:ext>
            </a:extLst>
          </p:cNvPr>
          <p:cNvPicPr>
            <a:picLocks noChangeAspect="1"/>
          </p:cNvPicPr>
          <p:nvPr/>
        </p:nvPicPr>
        <p:blipFill>
          <a:blip r:embed="rId4"/>
          <a:stretch>
            <a:fillRect/>
          </a:stretch>
        </p:blipFill>
        <p:spPr>
          <a:xfrm>
            <a:off x="8322345" y="4010949"/>
            <a:ext cx="3774745" cy="2651759"/>
          </a:xfrm>
          <a:prstGeom prst="rect">
            <a:avLst/>
          </a:prstGeom>
        </p:spPr>
      </p:pic>
    </p:spTree>
    <p:extLst>
      <p:ext uri="{BB962C8B-B14F-4D97-AF65-F5344CB8AC3E}">
        <p14:creationId xmlns:p14="http://schemas.microsoft.com/office/powerpoint/2010/main" val="962373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4B7C1DD-857C-4D03-AAB3-C5C95BD51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500831"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C4587BF-165E-4ACE-809D-1BC43769BF81}"/>
              </a:ext>
            </a:extLst>
          </p:cNvPr>
          <p:cNvPicPr>
            <a:picLocks noChangeAspect="1"/>
          </p:cNvPicPr>
          <p:nvPr/>
        </p:nvPicPr>
        <p:blipFill>
          <a:blip r:embed="rId2"/>
          <a:stretch>
            <a:fillRect/>
          </a:stretch>
        </p:blipFill>
        <p:spPr>
          <a:xfrm>
            <a:off x="8211453" y="321175"/>
            <a:ext cx="3873769" cy="2450159"/>
          </a:xfrm>
          <a:prstGeom prst="rect">
            <a:avLst/>
          </a:prstGeom>
        </p:spPr>
      </p:pic>
      <p:sp>
        <p:nvSpPr>
          <p:cNvPr id="3" name="Content Placeholder 2">
            <a:extLst>
              <a:ext uri="{FF2B5EF4-FFF2-40B4-BE49-F238E27FC236}">
                <a16:creationId xmlns:a16="http://schemas.microsoft.com/office/drawing/2014/main" id="{B256EA3B-E4D3-4D56-8067-4FB3C1CD9EDC}"/>
              </a:ext>
            </a:extLst>
          </p:cNvPr>
          <p:cNvSpPr>
            <a:spLocks noGrp="1"/>
          </p:cNvSpPr>
          <p:nvPr>
            <p:ph idx="1"/>
          </p:nvPr>
        </p:nvSpPr>
        <p:spPr>
          <a:xfrm>
            <a:off x="821514" y="2121762"/>
            <a:ext cx="6723145" cy="3626917"/>
          </a:xfrm>
        </p:spPr>
        <p:txBody>
          <a:bodyPr>
            <a:normAutofit/>
          </a:bodyPr>
          <a:lstStyle/>
          <a:p>
            <a:r>
              <a:rPr lang="en-US" sz="2400"/>
              <a:t>3 layers: </a:t>
            </a:r>
          </a:p>
        </p:txBody>
      </p:sp>
      <p:pic>
        <p:nvPicPr>
          <p:cNvPr id="7" name="Picture 6">
            <a:extLst>
              <a:ext uri="{FF2B5EF4-FFF2-40B4-BE49-F238E27FC236}">
                <a16:creationId xmlns:a16="http://schemas.microsoft.com/office/drawing/2014/main" id="{B40BB2A1-DFC9-458C-9BB6-156F63DDEC3E}"/>
              </a:ext>
            </a:extLst>
          </p:cNvPr>
          <p:cNvPicPr>
            <a:picLocks noChangeAspect="1"/>
          </p:cNvPicPr>
          <p:nvPr/>
        </p:nvPicPr>
        <p:blipFill>
          <a:blip r:embed="rId3"/>
          <a:stretch>
            <a:fillRect/>
          </a:stretch>
        </p:blipFill>
        <p:spPr>
          <a:xfrm>
            <a:off x="1948968" y="3110821"/>
            <a:ext cx="4276566" cy="1109486"/>
          </a:xfrm>
          <a:prstGeom prst="rect">
            <a:avLst/>
          </a:prstGeom>
        </p:spPr>
      </p:pic>
      <p:pic>
        <p:nvPicPr>
          <p:cNvPr id="8" name="Picture 7">
            <a:extLst>
              <a:ext uri="{FF2B5EF4-FFF2-40B4-BE49-F238E27FC236}">
                <a16:creationId xmlns:a16="http://schemas.microsoft.com/office/drawing/2014/main" id="{091CA577-4B1E-4C4C-A747-D7D76C965C33}"/>
              </a:ext>
            </a:extLst>
          </p:cNvPr>
          <p:cNvPicPr>
            <a:picLocks noChangeAspect="1"/>
          </p:cNvPicPr>
          <p:nvPr/>
        </p:nvPicPr>
        <p:blipFill>
          <a:blip r:embed="rId4"/>
          <a:stretch>
            <a:fillRect/>
          </a:stretch>
        </p:blipFill>
        <p:spPr>
          <a:xfrm>
            <a:off x="8222556" y="3850076"/>
            <a:ext cx="3862666" cy="2559016"/>
          </a:xfrm>
          <a:prstGeom prst="rect">
            <a:avLst/>
          </a:prstGeom>
        </p:spPr>
      </p:pic>
    </p:spTree>
    <p:extLst>
      <p:ext uri="{BB962C8B-B14F-4D97-AF65-F5344CB8AC3E}">
        <p14:creationId xmlns:p14="http://schemas.microsoft.com/office/powerpoint/2010/main" val="2321663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8E32F8-CE3B-45E4-A66B-78F8736A896C}"/>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Final Observations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711B53-EF57-4FC7-818F-203DF2869813}"/>
              </a:ext>
            </a:extLst>
          </p:cNvPr>
          <p:cNvSpPr>
            <a:spLocks noGrp="1"/>
          </p:cNvSpPr>
          <p:nvPr>
            <p:ph idx="1"/>
          </p:nvPr>
        </p:nvSpPr>
        <p:spPr>
          <a:xfrm>
            <a:off x="4976031" y="963877"/>
            <a:ext cx="6377769" cy="4930246"/>
          </a:xfrm>
        </p:spPr>
        <p:txBody>
          <a:bodyPr anchor="ctr">
            <a:normAutofit/>
          </a:bodyPr>
          <a:lstStyle/>
          <a:p>
            <a:r>
              <a:rPr lang="en-US" sz="2400" dirty="0"/>
              <a:t>Model performance increases with increase in number of layers</a:t>
            </a:r>
          </a:p>
          <a:p>
            <a:r>
              <a:rPr lang="en-US" sz="2400" dirty="0"/>
              <a:t>There is only a minimal difference with training time since the model layer is incremented by 1 every time</a:t>
            </a:r>
          </a:p>
          <a:p>
            <a:r>
              <a:rPr lang="en-US" sz="2400" dirty="0"/>
              <a:t>Increasing model layer by a small amount every iteration could give a clear idea of the performance and training time as well</a:t>
            </a:r>
          </a:p>
          <a:p>
            <a:endParaRPr lang="en-US" sz="2400"/>
          </a:p>
        </p:txBody>
      </p:sp>
    </p:spTree>
    <p:extLst>
      <p:ext uri="{BB962C8B-B14F-4D97-AF65-F5344CB8AC3E}">
        <p14:creationId xmlns:p14="http://schemas.microsoft.com/office/powerpoint/2010/main" val="4034100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2257994-BD97-4691-8B89-198A6D2BA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8300FD-440B-42AC-97C8-6008D934F341}"/>
              </a:ext>
            </a:extLst>
          </p:cNvPr>
          <p:cNvSpPr>
            <a:spLocks noGrp="1"/>
          </p:cNvSpPr>
          <p:nvPr>
            <p:ph type="title"/>
          </p:nvPr>
        </p:nvSpPr>
        <p:spPr>
          <a:xfrm>
            <a:off x="1600200" y="4269282"/>
            <a:ext cx="8991600" cy="1264762"/>
          </a:xfrm>
          <a:solidFill>
            <a:srgbClr val="FFFFFF"/>
          </a:solidFill>
          <a:ln w="38100">
            <a:solidFill>
              <a:srgbClr val="404040"/>
            </a:solidFill>
            <a:miter lim="800000"/>
          </a:ln>
        </p:spPr>
        <p:txBody>
          <a:bodyPr vert="horz" lIns="91440" tIns="45720" rIns="91440" bIns="45720" rtlCol="0" anchor="ctr">
            <a:normAutofit/>
          </a:bodyPr>
          <a:lstStyle/>
          <a:p>
            <a:pPr algn="ctr"/>
            <a:r>
              <a:rPr lang="en-US" sz="4000">
                <a:solidFill>
                  <a:srgbClr val="404040"/>
                </a:solidFill>
              </a:rPr>
              <a:t>EFFECT OF NUMBER OF NEURONS</a:t>
            </a:r>
          </a:p>
        </p:txBody>
      </p:sp>
      <p:sp>
        <p:nvSpPr>
          <p:cNvPr id="3" name="Content Placeholder 2">
            <a:extLst>
              <a:ext uri="{FF2B5EF4-FFF2-40B4-BE49-F238E27FC236}">
                <a16:creationId xmlns:a16="http://schemas.microsoft.com/office/drawing/2014/main" id="{04D59D85-2069-4CBD-9B19-CD9680B493D0}"/>
              </a:ext>
            </a:extLst>
          </p:cNvPr>
          <p:cNvSpPr>
            <a:spLocks noGrp="1"/>
          </p:cNvSpPr>
          <p:nvPr>
            <p:ph idx="1"/>
          </p:nvPr>
        </p:nvSpPr>
        <p:spPr>
          <a:xfrm>
            <a:off x="2695194" y="5688535"/>
            <a:ext cx="6801612" cy="536125"/>
          </a:xfrm>
        </p:spPr>
        <p:txBody>
          <a:bodyPr vert="horz" lIns="91440" tIns="45720" rIns="91440" bIns="45720" rtlCol="0">
            <a:normAutofit/>
          </a:bodyPr>
          <a:lstStyle/>
          <a:p>
            <a:pPr marL="0" indent="0" algn="ctr">
              <a:buNone/>
            </a:pPr>
            <a:r>
              <a:rPr lang="en-US" sz="1800">
                <a:solidFill>
                  <a:srgbClr val="FFFFFF"/>
                </a:solidFill>
              </a:rPr>
              <a:t>No of neurons: 512</a:t>
            </a:r>
          </a:p>
        </p:txBody>
      </p:sp>
      <p:pic>
        <p:nvPicPr>
          <p:cNvPr id="5" name="Picture 4">
            <a:extLst>
              <a:ext uri="{FF2B5EF4-FFF2-40B4-BE49-F238E27FC236}">
                <a16:creationId xmlns:a16="http://schemas.microsoft.com/office/drawing/2014/main" id="{A377D9FA-2CA3-424E-B6A9-1F5D9D4498DF}"/>
              </a:ext>
            </a:extLst>
          </p:cNvPr>
          <p:cNvPicPr>
            <a:picLocks noChangeAspect="1"/>
          </p:cNvPicPr>
          <p:nvPr/>
        </p:nvPicPr>
        <p:blipFill>
          <a:blip r:embed="rId2"/>
          <a:stretch>
            <a:fillRect/>
          </a:stretch>
        </p:blipFill>
        <p:spPr>
          <a:xfrm>
            <a:off x="459648" y="266796"/>
            <a:ext cx="4128763" cy="2900456"/>
          </a:xfrm>
          <a:prstGeom prst="rect">
            <a:avLst/>
          </a:prstGeom>
        </p:spPr>
      </p:pic>
      <p:pic>
        <p:nvPicPr>
          <p:cNvPr id="6" name="Picture 5">
            <a:extLst>
              <a:ext uri="{FF2B5EF4-FFF2-40B4-BE49-F238E27FC236}">
                <a16:creationId xmlns:a16="http://schemas.microsoft.com/office/drawing/2014/main" id="{FFB674E8-D4BC-4447-9E79-F1B6C9B4FE2F}"/>
              </a:ext>
            </a:extLst>
          </p:cNvPr>
          <p:cNvPicPr>
            <a:picLocks noChangeAspect="1"/>
          </p:cNvPicPr>
          <p:nvPr/>
        </p:nvPicPr>
        <p:blipFill>
          <a:blip r:embed="rId3"/>
          <a:stretch>
            <a:fillRect/>
          </a:stretch>
        </p:blipFill>
        <p:spPr>
          <a:xfrm>
            <a:off x="7686213" y="235720"/>
            <a:ext cx="4233262" cy="2931532"/>
          </a:xfrm>
          <a:prstGeom prst="rect">
            <a:avLst/>
          </a:prstGeom>
        </p:spPr>
      </p:pic>
      <p:pic>
        <p:nvPicPr>
          <p:cNvPr id="7" name="Picture 6">
            <a:extLst>
              <a:ext uri="{FF2B5EF4-FFF2-40B4-BE49-F238E27FC236}">
                <a16:creationId xmlns:a16="http://schemas.microsoft.com/office/drawing/2014/main" id="{1BDED806-F628-4A51-9F5C-6DE96B3CE5A0}"/>
              </a:ext>
            </a:extLst>
          </p:cNvPr>
          <p:cNvPicPr>
            <a:picLocks noChangeAspect="1"/>
          </p:cNvPicPr>
          <p:nvPr/>
        </p:nvPicPr>
        <p:blipFill>
          <a:blip r:embed="rId4"/>
          <a:stretch>
            <a:fillRect/>
          </a:stretch>
        </p:blipFill>
        <p:spPr>
          <a:xfrm>
            <a:off x="4588412" y="3056381"/>
            <a:ext cx="3494815" cy="973356"/>
          </a:xfrm>
          <a:prstGeom prst="rect">
            <a:avLst/>
          </a:prstGeom>
        </p:spPr>
      </p:pic>
    </p:spTree>
    <p:extLst>
      <p:ext uri="{BB962C8B-B14F-4D97-AF65-F5344CB8AC3E}">
        <p14:creationId xmlns:p14="http://schemas.microsoft.com/office/powerpoint/2010/main" val="890308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4B7C1DD-857C-4D03-AAB3-C5C95BD51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500831"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116A98F-7714-4111-B8EF-0A01CC5616B3}"/>
              </a:ext>
            </a:extLst>
          </p:cNvPr>
          <p:cNvPicPr>
            <a:picLocks noChangeAspect="1"/>
          </p:cNvPicPr>
          <p:nvPr/>
        </p:nvPicPr>
        <p:blipFill>
          <a:blip r:embed="rId2"/>
          <a:stretch>
            <a:fillRect/>
          </a:stretch>
        </p:blipFill>
        <p:spPr>
          <a:xfrm>
            <a:off x="7980975" y="3935220"/>
            <a:ext cx="4211025" cy="2779277"/>
          </a:xfrm>
          <a:prstGeom prst="rect">
            <a:avLst/>
          </a:prstGeom>
        </p:spPr>
      </p:pic>
      <p:sp>
        <p:nvSpPr>
          <p:cNvPr id="3" name="Content Placeholder 2">
            <a:extLst>
              <a:ext uri="{FF2B5EF4-FFF2-40B4-BE49-F238E27FC236}">
                <a16:creationId xmlns:a16="http://schemas.microsoft.com/office/drawing/2014/main" id="{C437E984-CB70-4B1F-B9AF-B6494B78C55D}"/>
              </a:ext>
            </a:extLst>
          </p:cNvPr>
          <p:cNvSpPr>
            <a:spLocks noGrp="1"/>
          </p:cNvSpPr>
          <p:nvPr>
            <p:ph idx="1"/>
          </p:nvPr>
        </p:nvSpPr>
        <p:spPr>
          <a:xfrm>
            <a:off x="821514" y="2121762"/>
            <a:ext cx="6723145" cy="3626917"/>
          </a:xfrm>
        </p:spPr>
        <p:txBody>
          <a:bodyPr>
            <a:normAutofit/>
          </a:bodyPr>
          <a:lstStyle/>
          <a:p>
            <a:r>
              <a:rPr lang="en-US" sz="2400"/>
              <a:t>No of neurons: 1024</a:t>
            </a:r>
          </a:p>
          <a:p>
            <a:pPr marL="0" indent="0">
              <a:buNone/>
            </a:pPr>
            <a:endParaRPr lang="en-US" sz="2400"/>
          </a:p>
        </p:txBody>
      </p:sp>
      <p:pic>
        <p:nvPicPr>
          <p:cNvPr id="4" name="Picture 3">
            <a:extLst>
              <a:ext uri="{FF2B5EF4-FFF2-40B4-BE49-F238E27FC236}">
                <a16:creationId xmlns:a16="http://schemas.microsoft.com/office/drawing/2014/main" id="{922DF7C9-B818-4EF6-AFBB-F27055C7D443}"/>
              </a:ext>
            </a:extLst>
          </p:cNvPr>
          <p:cNvPicPr>
            <a:picLocks noChangeAspect="1"/>
          </p:cNvPicPr>
          <p:nvPr/>
        </p:nvPicPr>
        <p:blipFill>
          <a:blip r:embed="rId3"/>
          <a:stretch>
            <a:fillRect/>
          </a:stretch>
        </p:blipFill>
        <p:spPr>
          <a:xfrm>
            <a:off x="1773505" y="3605312"/>
            <a:ext cx="4140491" cy="1064697"/>
          </a:xfrm>
          <a:prstGeom prst="rect">
            <a:avLst/>
          </a:prstGeom>
        </p:spPr>
      </p:pic>
      <p:pic>
        <p:nvPicPr>
          <p:cNvPr id="6" name="Picture 5">
            <a:extLst>
              <a:ext uri="{FF2B5EF4-FFF2-40B4-BE49-F238E27FC236}">
                <a16:creationId xmlns:a16="http://schemas.microsoft.com/office/drawing/2014/main" id="{228CC730-41B1-490A-8E77-ADE9B01F5A41}"/>
              </a:ext>
            </a:extLst>
          </p:cNvPr>
          <p:cNvPicPr>
            <a:picLocks noChangeAspect="1"/>
          </p:cNvPicPr>
          <p:nvPr/>
        </p:nvPicPr>
        <p:blipFill>
          <a:blip r:embed="rId4"/>
          <a:stretch>
            <a:fillRect/>
          </a:stretch>
        </p:blipFill>
        <p:spPr>
          <a:xfrm>
            <a:off x="8029290" y="395350"/>
            <a:ext cx="4019449" cy="2672934"/>
          </a:xfrm>
          <a:prstGeom prst="rect">
            <a:avLst/>
          </a:prstGeom>
        </p:spPr>
      </p:pic>
    </p:spTree>
    <p:extLst>
      <p:ext uri="{BB962C8B-B14F-4D97-AF65-F5344CB8AC3E}">
        <p14:creationId xmlns:p14="http://schemas.microsoft.com/office/powerpoint/2010/main" val="2689549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4B7C1DD-857C-4D03-AAB3-C5C95BD51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500831"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1BBB947-29C0-4BA0-9922-96F3A4869961}"/>
              </a:ext>
            </a:extLst>
          </p:cNvPr>
          <p:cNvPicPr>
            <a:picLocks noChangeAspect="1"/>
          </p:cNvPicPr>
          <p:nvPr/>
        </p:nvPicPr>
        <p:blipFill>
          <a:blip r:embed="rId2"/>
          <a:stretch>
            <a:fillRect/>
          </a:stretch>
        </p:blipFill>
        <p:spPr>
          <a:xfrm>
            <a:off x="8213318" y="321175"/>
            <a:ext cx="3897395" cy="2718433"/>
          </a:xfrm>
          <a:prstGeom prst="rect">
            <a:avLst/>
          </a:prstGeom>
        </p:spPr>
      </p:pic>
      <p:sp>
        <p:nvSpPr>
          <p:cNvPr id="3" name="Content Placeholder 2">
            <a:extLst>
              <a:ext uri="{FF2B5EF4-FFF2-40B4-BE49-F238E27FC236}">
                <a16:creationId xmlns:a16="http://schemas.microsoft.com/office/drawing/2014/main" id="{DDD5D79C-E0F8-420E-92AD-C241B27E8475}"/>
              </a:ext>
            </a:extLst>
          </p:cNvPr>
          <p:cNvSpPr>
            <a:spLocks noGrp="1"/>
          </p:cNvSpPr>
          <p:nvPr>
            <p:ph idx="1"/>
          </p:nvPr>
        </p:nvSpPr>
        <p:spPr>
          <a:xfrm>
            <a:off x="821514" y="2121762"/>
            <a:ext cx="6723145" cy="3626917"/>
          </a:xfrm>
        </p:spPr>
        <p:txBody>
          <a:bodyPr>
            <a:normAutofit/>
          </a:bodyPr>
          <a:lstStyle/>
          <a:p>
            <a:r>
              <a:rPr lang="en-US" sz="2400"/>
              <a:t>No of neurons: 2048</a:t>
            </a:r>
          </a:p>
        </p:txBody>
      </p:sp>
      <p:pic>
        <p:nvPicPr>
          <p:cNvPr id="4" name="Picture 3">
            <a:extLst>
              <a:ext uri="{FF2B5EF4-FFF2-40B4-BE49-F238E27FC236}">
                <a16:creationId xmlns:a16="http://schemas.microsoft.com/office/drawing/2014/main" id="{CD36703B-6CED-4AAF-9498-CAF0B210D9C4}"/>
              </a:ext>
            </a:extLst>
          </p:cNvPr>
          <p:cNvPicPr>
            <a:picLocks noChangeAspect="1"/>
          </p:cNvPicPr>
          <p:nvPr/>
        </p:nvPicPr>
        <p:blipFill>
          <a:blip r:embed="rId3"/>
          <a:stretch>
            <a:fillRect/>
          </a:stretch>
        </p:blipFill>
        <p:spPr>
          <a:xfrm>
            <a:off x="1917759" y="3503301"/>
            <a:ext cx="3742087" cy="1039468"/>
          </a:xfrm>
          <a:prstGeom prst="rect">
            <a:avLst/>
          </a:prstGeom>
        </p:spPr>
      </p:pic>
      <p:pic>
        <p:nvPicPr>
          <p:cNvPr id="5" name="Picture 4">
            <a:extLst>
              <a:ext uri="{FF2B5EF4-FFF2-40B4-BE49-F238E27FC236}">
                <a16:creationId xmlns:a16="http://schemas.microsoft.com/office/drawing/2014/main" id="{40818673-AB3E-4A44-91D1-BCA1E721F04C}"/>
              </a:ext>
            </a:extLst>
          </p:cNvPr>
          <p:cNvPicPr>
            <a:picLocks noChangeAspect="1"/>
          </p:cNvPicPr>
          <p:nvPr/>
        </p:nvPicPr>
        <p:blipFill>
          <a:blip r:embed="rId4"/>
          <a:stretch>
            <a:fillRect/>
          </a:stretch>
        </p:blipFill>
        <p:spPr>
          <a:xfrm>
            <a:off x="8101302" y="3818391"/>
            <a:ext cx="3869655" cy="2718433"/>
          </a:xfrm>
          <a:prstGeom prst="rect">
            <a:avLst/>
          </a:prstGeom>
        </p:spPr>
      </p:pic>
    </p:spTree>
    <p:extLst>
      <p:ext uri="{BB962C8B-B14F-4D97-AF65-F5344CB8AC3E}">
        <p14:creationId xmlns:p14="http://schemas.microsoft.com/office/powerpoint/2010/main" val="1898922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BB77F9-37CE-4EBA-9A18-B8BA5039E9C4}"/>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Final Observations: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741C87B-349E-4FEE-8803-FCAFC5531416}"/>
              </a:ext>
            </a:extLst>
          </p:cNvPr>
          <p:cNvSpPr>
            <a:spLocks noGrp="1"/>
          </p:cNvSpPr>
          <p:nvPr>
            <p:ph idx="1"/>
          </p:nvPr>
        </p:nvSpPr>
        <p:spPr>
          <a:xfrm>
            <a:off x="4976031" y="963877"/>
            <a:ext cx="6377769" cy="4930246"/>
          </a:xfrm>
        </p:spPr>
        <p:txBody>
          <a:bodyPr anchor="ctr">
            <a:normAutofit/>
          </a:bodyPr>
          <a:lstStyle/>
          <a:p>
            <a:r>
              <a:rPr lang="en-US" sz="2400" dirty="0"/>
              <a:t>With the increase in number of neurons in a layer, model performance seems to increase</a:t>
            </a:r>
          </a:p>
          <a:p>
            <a:pPr lvl="1"/>
            <a:r>
              <a:rPr lang="en-US" dirty="0"/>
              <a:t>Model Accuracy increases and Model Loss decreases</a:t>
            </a:r>
          </a:p>
          <a:p>
            <a:r>
              <a:rPr lang="en-US" sz="2400" dirty="0"/>
              <a:t>However, one has to be careful in choosing which layers to increase the number of neurons. In some cases, model performance might decrease while increasing neurons in one layer and not in the others. One has to go for trail and error to figure out the underlying model performance on the given problem</a:t>
            </a:r>
          </a:p>
          <a:p>
            <a:endParaRPr lang="en-US" sz="2400" dirty="0"/>
          </a:p>
        </p:txBody>
      </p:sp>
    </p:spTree>
    <p:extLst>
      <p:ext uri="{BB962C8B-B14F-4D97-AF65-F5344CB8AC3E}">
        <p14:creationId xmlns:p14="http://schemas.microsoft.com/office/powerpoint/2010/main" val="921393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4B7C1DD-857C-4D03-AAB3-C5C95BD51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500831"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223C88C-AAB6-45E2-8922-80CBD973D8A7}"/>
              </a:ext>
            </a:extLst>
          </p:cNvPr>
          <p:cNvPicPr>
            <a:picLocks noChangeAspect="1"/>
          </p:cNvPicPr>
          <p:nvPr/>
        </p:nvPicPr>
        <p:blipFill>
          <a:blip r:embed="rId2"/>
          <a:stretch>
            <a:fillRect/>
          </a:stretch>
        </p:blipFill>
        <p:spPr>
          <a:xfrm>
            <a:off x="8029290" y="449944"/>
            <a:ext cx="3864180" cy="2714587"/>
          </a:xfrm>
          <a:prstGeom prst="rect">
            <a:avLst/>
          </a:prstGeom>
        </p:spPr>
      </p:pic>
      <p:sp>
        <p:nvSpPr>
          <p:cNvPr id="3" name="Content Placeholder 2">
            <a:extLst>
              <a:ext uri="{FF2B5EF4-FFF2-40B4-BE49-F238E27FC236}">
                <a16:creationId xmlns:a16="http://schemas.microsoft.com/office/drawing/2014/main" id="{BDF71C62-FED4-4646-9CF0-53F6A1856750}"/>
              </a:ext>
            </a:extLst>
          </p:cNvPr>
          <p:cNvSpPr>
            <a:spLocks noGrp="1"/>
          </p:cNvSpPr>
          <p:nvPr>
            <p:ph idx="1"/>
          </p:nvPr>
        </p:nvSpPr>
        <p:spPr>
          <a:xfrm>
            <a:off x="821514" y="449944"/>
            <a:ext cx="6723145" cy="5298736"/>
          </a:xfrm>
        </p:spPr>
        <p:txBody>
          <a:bodyPr>
            <a:normAutofit/>
          </a:bodyPr>
          <a:lstStyle/>
          <a:p>
            <a:pPr marL="0" indent="0">
              <a:buNone/>
            </a:pPr>
            <a:r>
              <a:rPr lang="en-US" sz="3600" b="1" dirty="0"/>
              <a:t>Effect of batch size</a:t>
            </a:r>
          </a:p>
          <a:p>
            <a:pPr marL="0" indent="0">
              <a:buNone/>
            </a:pPr>
            <a:endParaRPr lang="en-US" sz="3600" b="1" dirty="0"/>
          </a:p>
          <a:p>
            <a:r>
              <a:rPr lang="en-US" sz="2400" dirty="0"/>
              <a:t>Initial batch size: 32</a:t>
            </a:r>
          </a:p>
          <a:p>
            <a:endParaRPr lang="en-US" sz="2400" dirty="0"/>
          </a:p>
        </p:txBody>
      </p:sp>
      <p:pic>
        <p:nvPicPr>
          <p:cNvPr id="4" name="Picture 3">
            <a:extLst>
              <a:ext uri="{FF2B5EF4-FFF2-40B4-BE49-F238E27FC236}">
                <a16:creationId xmlns:a16="http://schemas.microsoft.com/office/drawing/2014/main" id="{A5D8FDCF-BA77-4C62-932D-1BA6C2443B51}"/>
              </a:ext>
            </a:extLst>
          </p:cNvPr>
          <p:cNvPicPr>
            <a:picLocks noChangeAspect="1"/>
          </p:cNvPicPr>
          <p:nvPr/>
        </p:nvPicPr>
        <p:blipFill>
          <a:blip r:embed="rId3"/>
          <a:stretch>
            <a:fillRect/>
          </a:stretch>
        </p:blipFill>
        <p:spPr>
          <a:xfrm>
            <a:off x="1848342" y="2765625"/>
            <a:ext cx="3742087" cy="1007843"/>
          </a:xfrm>
          <a:prstGeom prst="rect">
            <a:avLst/>
          </a:prstGeom>
        </p:spPr>
      </p:pic>
      <p:pic>
        <p:nvPicPr>
          <p:cNvPr id="5" name="Picture 4">
            <a:extLst>
              <a:ext uri="{FF2B5EF4-FFF2-40B4-BE49-F238E27FC236}">
                <a16:creationId xmlns:a16="http://schemas.microsoft.com/office/drawing/2014/main" id="{B4DC4BBC-E2A0-4827-9C88-42DA229906D1}"/>
              </a:ext>
            </a:extLst>
          </p:cNvPr>
          <p:cNvPicPr>
            <a:picLocks noChangeAspect="1"/>
          </p:cNvPicPr>
          <p:nvPr/>
        </p:nvPicPr>
        <p:blipFill>
          <a:blip r:embed="rId4"/>
          <a:stretch>
            <a:fillRect/>
          </a:stretch>
        </p:blipFill>
        <p:spPr>
          <a:xfrm>
            <a:off x="8100141" y="3773468"/>
            <a:ext cx="3722478" cy="2615042"/>
          </a:xfrm>
          <a:prstGeom prst="rect">
            <a:avLst/>
          </a:prstGeom>
        </p:spPr>
      </p:pic>
    </p:spTree>
    <p:extLst>
      <p:ext uri="{BB962C8B-B14F-4D97-AF65-F5344CB8AC3E}">
        <p14:creationId xmlns:p14="http://schemas.microsoft.com/office/powerpoint/2010/main" val="2117953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4B7C1DD-857C-4D03-AAB3-C5C95BD51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500831"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F2FB4E5-8088-4224-8699-1C451785D997}"/>
              </a:ext>
            </a:extLst>
          </p:cNvPr>
          <p:cNvPicPr>
            <a:picLocks noChangeAspect="1"/>
          </p:cNvPicPr>
          <p:nvPr/>
        </p:nvPicPr>
        <p:blipFill>
          <a:blip r:embed="rId2"/>
          <a:stretch>
            <a:fillRect/>
          </a:stretch>
        </p:blipFill>
        <p:spPr>
          <a:xfrm>
            <a:off x="7837714" y="321176"/>
            <a:ext cx="4235325" cy="2795315"/>
          </a:xfrm>
          <a:prstGeom prst="rect">
            <a:avLst/>
          </a:prstGeom>
        </p:spPr>
      </p:pic>
      <p:sp>
        <p:nvSpPr>
          <p:cNvPr id="3" name="Content Placeholder 2">
            <a:extLst>
              <a:ext uri="{FF2B5EF4-FFF2-40B4-BE49-F238E27FC236}">
                <a16:creationId xmlns:a16="http://schemas.microsoft.com/office/drawing/2014/main" id="{04D59D85-2069-4CBD-9B19-CD9680B493D0}"/>
              </a:ext>
            </a:extLst>
          </p:cNvPr>
          <p:cNvSpPr>
            <a:spLocks noGrp="1"/>
          </p:cNvSpPr>
          <p:nvPr>
            <p:ph idx="1"/>
          </p:nvPr>
        </p:nvSpPr>
        <p:spPr>
          <a:xfrm>
            <a:off x="821514" y="2121762"/>
            <a:ext cx="6723145" cy="3626917"/>
          </a:xfrm>
        </p:spPr>
        <p:txBody>
          <a:bodyPr>
            <a:normAutofit/>
          </a:bodyPr>
          <a:lstStyle/>
          <a:p>
            <a:r>
              <a:rPr lang="en-US" sz="2400"/>
              <a:t>Batch Size: 64</a:t>
            </a:r>
          </a:p>
        </p:txBody>
      </p:sp>
      <p:pic>
        <p:nvPicPr>
          <p:cNvPr id="11" name="Picture 10">
            <a:extLst>
              <a:ext uri="{FF2B5EF4-FFF2-40B4-BE49-F238E27FC236}">
                <a16:creationId xmlns:a16="http://schemas.microsoft.com/office/drawing/2014/main" id="{83B0732F-836B-4324-98B7-80C1A5DB961A}"/>
              </a:ext>
            </a:extLst>
          </p:cNvPr>
          <p:cNvPicPr>
            <a:picLocks noChangeAspect="1"/>
          </p:cNvPicPr>
          <p:nvPr/>
        </p:nvPicPr>
        <p:blipFill>
          <a:blip r:embed="rId3"/>
          <a:stretch>
            <a:fillRect/>
          </a:stretch>
        </p:blipFill>
        <p:spPr>
          <a:xfrm>
            <a:off x="1845187" y="3694204"/>
            <a:ext cx="3742087" cy="1073723"/>
          </a:xfrm>
          <a:prstGeom prst="rect">
            <a:avLst/>
          </a:prstGeom>
        </p:spPr>
      </p:pic>
      <p:pic>
        <p:nvPicPr>
          <p:cNvPr id="12" name="Picture 11">
            <a:extLst>
              <a:ext uri="{FF2B5EF4-FFF2-40B4-BE49-F238E27FC236}">
                <a16:creationId xmlns:a16="http://schemas.microsoft.com/office/drawing/2014/main" id="{76728C73-7C2A-4F16-B159-D26D65D14CD0}"/>
              </a:ext>
            </a:extLst>
          </p:cNvPr>
          <p:cNvPicPr>
            <a:picLocks noChangeAspect="1"/>
          </p:cNvPicPr>
          <p:nvPr/>
        </p:nvPicPr>
        <p:blipFill>
          <a:blip r:embed="rId4"/>
          <a:stretch>
            <a:fillRect/>
          </a:stretch>
        </p:blipFill>
        <p:spPr>
          <a:xfrm>
            <a:off x="8026132" y="3741510"/>
            <a:ext cx="4046907" cy="2883422"/>
          </a:xfrm>
          <a:prstGeom prst="rect">
            <a:avLst/>
          </a:prstGeom>
        </p:spPr>
      </p:pic>
    </p:spTree>
    <p:extLst>
      <p:ext uri="{BB962C8B-B14F-4D97-AF65-F5344CB8AC3E}">
        <p14:creationId xmlns:p14="http://schemas.microsoft.com/office/powerpoint/2010/main" val="2146654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0A366E6-952B-4B09-BDA4-C4398A4A2ABA}"/>
              </a:ext>
            </a:extLst>
          </p:cNvPr>
          <p:cNvSpPr>
            <a:spLocks noGrp="1"/>
          </p:cNvSpPr>
          <p:nvPr>
            <p:ph idx="1"/>
          </p:nvPr>
        </p:nvSpPr>
        <p:spPr>
          <a:xfrm>
            <a:off x="4976031" y="963877"/>
            <a:ext cx="6377769" cy="4930246"/>
          </a:xfrm>
        </p:spPr>
        <p:txBody>
          <a:bodyPr anchor="ctr">
            <a:normAutofit/>
          </a:bodyPr>
          <a:lstStyle/>
          <a:p>
            <a:pPr marL="0" indent="0">
              <a:buNone/>
            </a:pPr>
            <a:r>
              <a:rPr lang="en-US" sz="2400" b="1"/>
              <a:t>Final Results:</a:t>
            </a:r>
          </a:p>
          <a:p>
            <a:r>
              <a:rPr lang="en-US" sz="2400"/>
              <a:t>Model Performance seems to decrease with increase in batch size </a:t>
            </a:r>
          </a:p>
          <a:p>
            <a:r>
              <a:rPr lang="en-US" sz="2400"/>
              <a:t>This is not the case always, hence one has to be careful while choosing batch size to keep track of performance and training time of model</a:t>
            </a:r>
          </a:p>
        </p:txBody>
      </p:sp>
    </p:spTree>
    <p:extLst>
      <p:ext uri="{BB962C8B-B14F-4D97-AF65-F5344CB8AC3E}">
        <p14:creationId xmlns:p14="http://schemas.microsoft.com/office/powerpoint/2010/main" val="109660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6DC43A1-9FBB-4E24-8D9A-C9B02DB2119E}"/>
              </a:ext>
            </a:extLst>
          </p:cNvPr>
          <p:cNvSpPr>
            <a:spLocks noGrp="1"/>
          </p:cNvSpPr>
          <p:nvPr>
            <p:ph idx="1"/>
          </p:nvPr>
        </p:nvSpPr>
        <p:spPr>
          <a:xfrm>
            <a:off x="4976031" y="963877"/>
            <a:ext cx="6377769" cy="4930246"/>
          </a:xfrm>
        </p:spPr>
        <p:txBody>
          <a:bodyPr anchor="ctr">
            <a:normAutofit/>
          </a:bodyPr>
          <a:lstStyle/>
          <a:p>
            <a:pPr marL="0" indent="0">
              <a:buNone/>
            </a:pPr>
            <a:r>
              <a:rPr lang="en-US" sz="2400"/>
              <a:t>EXAMPLES OF SOME OF THE PARAMETERS TUNING SETTINGS AND OBSERVATIONS</a:t>
            </a:r>
          </a:p>
        </p:txBody>
      </p:sp>
    </p:spTree>
    <p:extLst>
      <p:ext uri="{BB962C8B-B14F-4D97-AF65-F5344CB8AC3E}">
        <p14:creationId xmlns:p14="http://schemas.microsoft.com/office/powerpoint/2010/main" val="1778650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4B7C1DD-857C-4D03-AAB3-C5C95BD51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500831"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DA7CFA4-D823-45ED-944B-1297CC3B9C8C}"/>
              </a:ext>
            </a:extLst>
          </p:cNvPr>
          <p:cNvPicPr>
            <a:picLocks noChangeAspect="1"/>
          </p:cNvPicPr>
          <p:nvPr/>
        </p:nvPicPr>
        <p:blipFill>
          <a:blip r:embed="rId2"/>
          <a:stretch>
            <a:fillRect/>
          </a:stretch>
        </p:blipFill>
        <p:spPr>
          <a:xfrm>
            <a:off x="8029290" y="321175"/>
            <a:ext cx="4138399" cy="2720998"/>
          </a:xfrm>
          <a:prstGeom prst="rect">
            <a:avLst/>
          </a:prstGeom>
        </p:spPr>
      </p:pic>
      <p:sp>
        <p:nvSpPr>
          <p:cNvPr id="3" name="Content Placeholder 2">
            <a:extLst>
              <a:ext uri="{FF2B5EF4-FFF2-40B4-BE49-F238E27FC236}">
                <a16:creationId xmlns:a16="http://schemas.microsoft.com/office/drawing/2014/main" id="{59F2CE0C-CDC7-4B25-9D29-6698003EDAEE}"/>
              </a:ext>
            </a:extLst>
          </p:cNvPr>
          <p:cNvSpPr>
            <a:spLocks noGrp="1"/>
          </p:cNvSpPr>
          <p:nvPr>
            <p:ph idx="1"/>
          </p:nvPr>
        </p:nvSpPr>
        <p:spPr>
          <a:xfrm>
            <a:off x="821514" y="2121762"/>
            <a:ext cx="6723145" cy="3626917"/>
          </a:xfrm>
        </p:spPr>
        <p:txBody>
          <a:bodyPr>
            <a:normAutofit/>
          </a:bodyPr>
          <a:lstStyle/>
          <a:p>
            <a:pPr marL="0" indent="0">
              <a:buNone/>
            </a:pPr>
            <a:r>
              <a:rPr lang="en-US" sz="2400"/>
              <a:t>EFFECT OF OPTIMIZERS ON MODEL PERFORMANCE:</a:t>
            </a:r>
          </a:p>
          <a:p>
            <a:r>
              <a:rPr lang="en-US" sz="2400"/>
              <a:t>Stochastic Gradient Descent</a:t>
            </a:r>
          </a:p>
        </p:txBody>
      </p:sp>
      <p:pic>
        <p:nvPicPr>
          <p:cNvPr id="4" name="Picture 3">
            <a:extLst>
              <a:ext uri="{FF2B5EF4-FFF2-40B4-BE49-F238E27FC236}">
                <a16:creationId xmlns:a16="http://schemas.microsoft.com/office/drawing/2014/main" id="{9E6B8E5B-E56A-4847-AF6D-D7AE8778FF81}"/>
              </a:ext>
            </a:extLst>
          </p:cNvPr>
          <p:cNvPicPr>
            <a:picLocks noChangeAspect="1"/>
          </p:cNvPicPr>
          <p:nvPr/>
        </p:nvPicPr>
        <p:blipFill>
          <a:blip r:embed="rId3"/>
          <a:stretch>
            <a:fillRect/>
          </a:stretch>
        </p:blipFill>
        <p:spPr>
          <a:xfrm>
            <a:off x="1743588" y="3935220"/>
            <a:ext cx="4497555" cy="1281686"/>
          </a:xfrm>
          <a:prstGeom prst="rect">
            <a:avLst/>
          </a:prstGeom>
        </p:spPr>
      </p:pic>
      <p:pic>
        <p:nvPicPr>
          <p:cNvPr id="5" name="Picture 4">
            <a:extLst>
              <a:ext uri="{FF2B5EF4-FFF2-40B4-BE49-F238E27FC236}">
                <a16:creationId xmlns:a16="http://schemas.microsoft.com/office/drawing/2014/main" id="{9764DB6B-04D3-41ED-82D2-93EB51CC3579}"/>
              </a:ext>
            </a:extLst>
          </p:cNvPr>
          <p:cNvPicPr>
            <a:picLocks noChangeAspect="1"/>
          </p:cNvPicPr>
          <p:nvPr/>
        </p:nvPicPr>
        <p:blipFill>
          <a:blip r:embed="rId4"/>
          <a:stretch>
            <a:fillRect/>
          </a:stretch>
        </p:blipFill>
        <p:spPr>
          <a:xfrm>
            <a:off x="8103102" y="3585486"/>
            <a:ext cx="3929241" cy="2720999"/>
          </a:xfrm>
          <a:prstGeom prst="rect">
            <a:avLst/>
          </a:prstGeom>
        </p:spPr>
      </p:pic>
    </p:spTree>
    <p:extLst>
      <p:ext uri="{BB962C8B-B14F-4D97-AF65-F5344CB8AC3E}">
        <p14:creationId xmlns:p14="http://schemas.microsoft.com/office/powerpoint/2010/main" val="3424306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4B7C1DD-857C-4D03-AAB3-C5C95BD51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500831"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A576D65-E78C-4E73-A973-7A9013716609}"/>
              </a:ext>
            </a:extLst>
          </p:cNvPr>
          <p:cNvPicPr>
            <a:picLocks noChangeAspect="1"/>
          </p:cNvPicPr>
          <p:nvPr/>
        </p:nvPicPr>
        <p:blipFill>
          <a:blip r:embed="rId2"/>
          <a:stretch>
            <a:fillRect/>
          </a:stretch>
        </p:blipFill>
        <p:spPr>
          <a:xfrm>
            <a:off x="7925168" y="321176"/>
            <a:ext cx="4266832" cy="2922780"/>
          </a:xfrm>
          <a:prstGeom prst="rect">
            <a:avLst/>
          </a:prstGeom>
        </p:spPr>
      </p:pic>
      <p:sp>
        <p:nvSpPr>
          <p:cNvPr id="3" name="Content Placeholder 2">
            <a:extLst>
              <a:ext uri="{FF2B5EF4-FFF2-40B4-BE49-F238E27FC236}">
                <a16:creationId xmlns:a16="http://schemas.microsoft.com/office/drawing/2014/main" id="{DAC71674-B19E-48A9-88C6-E61A6AEF4AD3}"/>
              </a:ext>
            </a:extLst>
          </p:cNvPr>
          <p:cNvSpPr>
            <a:spLocks noGrp="1"/>
          </p:cNvSpPr>
          <p:nvPr>
            <p:ph idx="1"/>
          </p:nvPr>
        </p:nvSpPr>
        <p:spPr>
          <a:xfrm>
            <a:off x="821514" y="2121762"/>
            <a:ext cx="6723145" cy="3626917"/>
          </a:xfrm>
        </p:spPr>
        <p:txBody>
          <a:bodyPr>
            <a:normAutofit/>
          </a:bodyPr>
          <a:lstStyle/>
          <a:p>
            <a:r>
              <a:rPr lang="en-US" sz="2400"/>
              <a:t>RmsProp</a:t>
            </a:r>
          </a:p>
        </p:txBody>
      </p:sp>
      <p:pic>
        <p:nvPicPr>
          <p:cNvPr id="6" name="Picture 5">
            <a:extLst>
              <a:ext uri="{FF2B5EF4-FFF2-40B4-BE49-F238E27FC236}">
                <a16:creationId xmlns:a16="http://schemas.microsoft.com/office/drawing/2014/main" id="{51639312-B5D2-41C5-BA34-54C2158F8F5F}"/>
              </a:ext>
            </a:extLst>
          </p:cNvPr>
          <p:cNvPicPr>
            <a:picLocks noChangeAspect="1"/>
          </p:cNvPicPr>
          <p:nvPr/>
        </p:nvPicPr>
        <p:blipFill>
          <a:blip r:embed="rId3"/>
          <a:stretch>
            <a:fillRect/>
          </a:stretch>
        </p:blipFill>
        <p:spPr>
          <a:xfrm>
            <a:off x="1845187" y="3269547"/>
            <a:ext cx="3742087" cy="1066293"/>
          </a:xfrm>
          <a:prstGeom prst="rect">
            <a:avLst/>
          </a:prstGeom>
        </p:spPr>
      </p:pic>
      <p:pic>
        <p:nvPicPr>
          <p:cNvPr id="5" name="Picture 4">
            <a:extLst>
              <a:ext uri="{FF2B5EF4-FFF2-40B4-BE49-F238E27FC236}">
                <a16:creationId xmlns:a16="http://schemas.microsoft.com/office/drawing/2014/main" id="{48749CE1-3E79-4CA9-B745-4918F0980FE7}"/>
              </a:ext>
            </a:extLst>
          </p:cNvPr>
          <p:cNvPicPr>
            <a:picLocks noChangeAspect="1"/>
          </p:cNvPicPr>
          <p:nvPr/>
        </p:nvPicPr>
        <p:blipFill>
          <a:blip r:embed="rId4"/>
          <a:stretch>
            <a:fillRect/>
          </a:stretch>
        </p:blipFill>
        <p:spPr>
          <a:xfrm>
            <a:off x="8029290" y="3935220"/>
            <a:ext cx="4102146" cy="2922780"/>
          </a:xfrm>
          <a:prstGeom prst="rect">
            <a:avLst/>
          </a:prstGeom>
        </p:spPr>
      </p:pic>
    </p:spTree>
    <p:extLst>
      <p:ext uri="{BB962C8B-B14F-4D97-AF65-F5344CB8AC3E}">
        <p14:creationId xmlns:p14="http://schemas.microsoft.com/office/powerpoint/2010/main" val="2010440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4B7C1DD-857C-4D03-AAB3-C5C95BD51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500831"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33F5E82-D5AB-435F-B2BA-F8DFF39F0015}"/>
              </a:ext>
            </a:extLst>
          </p:cNvPr>
          <p:cNvPicPr>
            <a:picLocks noChangeAspect="1"/>
          </p:cNvPicPr>
          <p:nvPr/>
        </p:nvPicPr>
        <p:blipFill>
          <a:blip r:embed="rId2"/>
          <a:stretch>
            <a:fillRect/>
          </a:stretch>
        </p:blipFill>
        <p:spPr>
          <a:xfrm>
            <a:off x="8140290" y="321175"/>
            <a:ext cx="3825133" cy="2610654"/>
          </a:xfrm>
          <a:prstGeom prst="rect">
            <a:avLst/>
          </a:prstGeom>
        </p:spPr>
      </p:pic>
      <p:sp>
        <p:nvSpPr>
          <p:cNvPr id="3" name="Content Placeholder 2">
            <a:extLst>
              <a:ext uri="{FF2B5EF4-FFF2-40B4-BE49-F238E27FC236}">
                <a16:creationId xmlns:a16="http://schemas.microsoft.com/office/drawing/2014/main" id="{4C4B9C9B-2554-479E-9711-1BB2C17E1118}"/>
              </a:ext>
            </a:extLst>
          </p:cNvPr>
          <p:cNvSpPr>
            <a:spLocks noGrp="1"/>
          </p:cNvSpPr>
          <p:nvPr>
            <p:ph idx="1"/>
          </p:nvPr>
        </p:nvSpPr>
        <p:spPr>
          <a:xfrm>
            <a:off x="821514" y="2121762"/>
            <a:ext cx="6723145" cy="3626917"/>
          </a:xfrm>
        </p:spPr>
        <p:txBody>
          <a:bodyPr>
            <a:normAutofit/>
          </a:bodyPr>
          <a:lstStyle/>
          <a:p>
            <a:r>
              <a:rPr lang="en-US" sz="2400"/>
              <a:t>Adadelta</a:t>
            </a:r>
          </a:p>
        </p:txBody>
      </p:sp>
      <p:pic>
        <p:nvPicPr>
          <p:cNvPr id="4" name="Picture 3">
            <a:extLst>
              <a:ext uri="{FF2B5EF4-FFF2-40B4-BE49-F238E27FC236}">
                <a16:creationId xmlns:a16="http://schemas.microsoft.com/office/drawing/2014/main" id="{F084A75D-03F5-4A06-BB4C-2443BC362836}"/>
              </a:ext>
            </a:extLst>
          </p:cNvPr>
          <p:cNvPicPr>
            <a:picLocks noChangeAspect="1"/>
          </p:cNvPicPr>
          <p:nvPr/>
        </p:nvPicPr>
        <p:blipFill>
          <a:blip r:embed="rId3"/>
          <a:stretch>
            <a:fillRect/>
          </a:stretch>
        </p:blipFill>
        <p:spPr>
          <a:xfrm>
            <a:off x="1859702" y="3269547"/>
            <a:ext cx="4122845" cy="983139"/>
          </a:xfrm>
          <a:prstGeom prst="rect">
            <a:avLst/>
          </a:prstGeom>
        </p:spPr>
      </p:pic>
      <p:pic>
        <p:nvPicPr>
          <p:cNvPr id="5" name="Picture 4">
            <a:extLst>
              <a:ext uri="{FF2B5EF4-FFF2-40B4-BE49-F238E27FC236}">
                <a16:creationId xmlns:a16="http://schemas.microsoft.com/office/drawing/2014/main" id="{C830E1E0-B43A-4F3E-A75D-021B6DD3151C}"/>
              </a:ext>
            </a:extLst>
          </p:cNvPr>
          <p:cNvPicPr>
            <a:picLocks noChangeAspect="1"/>
          </p:cNvPicPr>
          <p:nvPr/>
        </p:nvPicPr>
        <p:blipFill>
          <a:blip r:embed="rId4"/>
          <a:stretch>
            <a:fillRect/>
          </a:stretch>
        </p:blipFill>
        <p:spPr>
          <a:xfrm>
            <a:off x="8140289" y="3751555"/>
            <a:ext cx="3825133" cy="2620216"/>
          </a:xfrm>
          <a:prstGeom prst="rect">
            <a:avLst/>
          </a:prstGeom>
        </p:spPr>
      </p:pic>
    </p:spTree>
    <p:extLst>
      <p:ext uri="{BB962C8B-B14F-4D97-AF65-F5344CB8AC3E}">
        <p14:creationId xmlns:p14="http://schemas.microsoft.com/office/powerpoint/2010/main" val="2926401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4B7C1DD-857C-4D03-AAB3-C5C95BD51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500831"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CD38EDF-69D7-44A9-BB79-40C2C34BD18C}"/>
              </a:ext>
            </a:extLst>
          </p:cNvPr>
          <p:cNvPicPr>
            <a:picLocks noChangeAspect="1"/>
          </p:cNvPicPr>
          <p:nvPr/>
        </p:nvPicPr>
        <p:blipFill>
          <a:blip r:embed="rId2"/>
          <a:stretch>
            <a:fillRect/>
          </a:stretch>
        </p:blipFill>
        <p:spPr>
          <a:xfrm>
            <a:off x="8064120" y="3643083"/>
            <a:ext cx="4127880" cy="2765679"/>
          </a:xfrm>
          <a:prstGeom prst="rect">
            <a:avLst/>
          </a:prstGeom>
        </p:spPr>
      </p:pic>
      <p:sp>
        <p:nvSpPr>
          <p:cNvPr id="3" name="Content Placeholder 2">
            <a:extLst>
              <a:ext uri="{FF2B5EF4-FFF2-40B4-BE49-F238E27FC236}">
                <a16:creationId xmlns:a16="http://schemas.microsoft.com/office/drawing/2014/main" id="{6C60519E-D639-485B-BF86-D5F3BEE13858}"/>
              </a:ext>
            </a:extLst>
          </p:cNvPr>
          <p:cNvSpPr>
            <a:spLocks noGrp="1"/>
          </p:cNvSpPr>
          <p:nvPr>
            <p:ph idx="1"/>
          </p:nvPr>
        </p:nvSpPr>
        <p:spPr>
          <a:xfrm>
            <a:off x="821514" y="2121762"/>
            <a:ext cx="6723145" cy="3626917"/>
          </a:xfrm>
        </p:spPr>
        <p:txBody>
          <a:bodyPr>
            <a:normAutofit/>
          </a:bodyPr>
          <a:lstStyle/>
          <a:p>
            <a:r>
              <a:rPr lang="en-US" sz="2400"/>
              <a:t>Optimizer: Adam</a:t>
            </a:r>
          </a:p>
          <a:p>
            <a:pPr lvl="1"/>
            <a:r>
              <a:rPr lang="en-US" dirty="0"/>
              <a:t>Epoch 20</a:t>
            </a:r>
          </a:p>
          <a:p>
            <a:pPr lvl="1"/>
            <a:r>
              <a:rPr lang="en-US"/>
              <a:t>Lr</a:t>
            </a:r>
            <a:r>
              <a:rPr lang="en-US" dirty="0"/>
              <a:t> .0001</a:t>
            </a:r>
          </a:p>
          <a:p>
            <a:pPr lvl="1"/>
            <a:r>
              <a:rPr lang="en-US" dirty="0"/>
              <a:t>No of neurons, double in each layer</a:t>
            </a:r>
          </a:p>
          <a:p>
            <a:pPr lvl="1"/>
            <a:r>
              <a:rPr lang="en-US" dirty="0"/>
              <a:t>No of layers: 3</a:t>
            </a:r>
          </a:p>
          <a:p>
            <a:pPr lvl="1"/>
            <a:r>
              <a:rPr lang="en-US" dirty="0"/>
              <a:t>Batch size 64</a:t>
            </a:r>
          </a:p>
        </p:txBody>
      </p:sp>
      <p:pic>
        <p:nvPicPr>
          <p:cNvPr id="6" name="Picture 5">
            <a:extLst>
              <a:ext uri="{FF2B5EF4-FFF2-40B4-BE49-F238E27FC236}">
                <a16:creationId xmlns:a16="http://schemas.microsoft.com/office/drawing/2014/main" id="{1658B09D-991F-4C88-9C49-99DE8F21BFC8}"/>
              </a:ext>
            </a:extLst>
          </p:cNvPr>
          <p:cNvPicPr>
            <a:picLocks noChangeAspect="1"/>
          </p:cNvPicPr>
          <p:nvPr/>
        </p:nvPicPr>
        <p:blipFill>
          <a:blip r:embed="rId3"/>
          <a:stretch>
            <a:fillRect/>
          </a:stretch>
        </p:blipFill>
        <p:spPr>
          <a:xfrm>
            <a:off x="2991816" y="4905416"/>
            <a:ext cx="3742087" cy="1077883"/>
          </a:xfrm>
          <a:prstGeom prst="rect">
            <a:avLst/>
          </a:prstGeom>
        </p:spPr>
      </p:pic>
      <p:pic>
        <p:nvPicPr>
          <p:cNvPr id="4" name="Picture 3">
            <a:extLst>
              <a:ext uri="{FF2B5EF4-FFF2-40B4-BE49-F238E27FC236}">
                <a16:creationId xmlns:a16="http://schemas.microsoft.com/office/drawing/2014/main" id="{8E2EA10E-667C-4E7A-A39D-F7F2A337DA6E}"/>
              </a:ext>
            </a:extLst>
          </p:cNvPr>
          <p:cNvPicPr>
            <a:picLocks noChangeAspect="1"/>
          </p:cNvPicPr>
          <p:nvPr/>
        </p:nvPicPr>
        <p:blipFill>
          <a:blip r:embed="rId4"/>
          <a:stretch>
            <a:fillRect/>
          </a:stretch>
        </p:blipFill>
        <p:spPr>
          <a:xfrm>
            <a:off x="8064121" y="129923"/>
            <a:ext cx="3997250" cy="2778089"/>
          </a:xfrm>
          <a:prstGeom prst="rect">
            <a:avLst/>
          </a:prstGeom>
        </p:spPr>
      </p:pic>
    </p:spTree>
    <p:extLst>
      <p:ext uri="{BB962C8B-B14F-4D97-AF65-F5344CB8AC3E}">
        <p14:creationId xmlns:p14="http://schemas.microsoft.com/office/powerpoint/2010/main" val="3012442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9E7ACF-B0B0-4A6F-BAC6-02762DACF2C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a:solidFill>
                  <a:srgbClr val="FFFFFF"/>
                </a:solidFill>
                <a:latin typeface="+mj-lt"/>
                <a:ea typeface="+mj-ea"/>
                <a:cs typeface="+mj-cs"/>
              </a:rPr>
              <a:t>RESULT</a:t>
            </a:r>
          </a:p>
        </p:txBody>
      </p:sp>
      <p:graphicFrame>
        <p:nvGraphicFramePr>
          <p:cNvPr id="5" name="Content Placeholder 4">
            <a:extLst>
              <a:ext uri="{FF2B5EF4-FFF2-40B4-BE49-F238E27FC236}">
                <a16:creationId xmlns:a16="http://schemas.microsoft.com/office/drawing/2014/main" id="{2468D0BE-64FF-4294-9B5D-2259208F9EA7}"/>
              </a:ext>
            </a:extLst>
          </p:cNvPr>
          <p:cNvGraphicFramePr>
            <a:graphicFrameLocks noGrp="1"/>
          </p:cNvGraphicFramePr>
          <p:nvPr>
            <p:ph idx="1"/>
            <p:extLst>
              <p:ext uri="{D42A27DB-BD31-4B8C-83A1-F6EECF244321}">
                <p14:modId xmlns:p14="http://schemas.microsoft.com/office/powerpoint/2010/main" val="2496180427"/>
              </p:ext>
            </p:extLst>
          </p:nvPr>
        </p:nvGraphicFramePr>
        <p:xfrm>
          <a:off x="3686629" y="580572"/>
          <a:ext cx="8244115" cy="5892798"/>
        </p:xfrm>
        <a:graphic>
          <a:graphicData uri="http://schemas.openxmlformats.org/drawingml/2006/table">
            <a:tbl>
              <a:tblPr firstRow="1" bandRow="1">
                <a:noFill/>
                <a:tableStyleId>{5C22544A-7EE6-4342-B048-85BDC9FD1C3A}</a:tableStyleId>
              </a:tblPr>
              <a:tblGrid>
                <a:gridCol w="1638017">
                  <a:extLst>
                    <a:ext uri="{9D8B030D-6E8A-4147-A177-3AD203B41FA5}">
                      <a16:colId xmlns:a16="http://schemas.microsoft.com/office/drawing/2014/main" val="2100027389"/>
                    </a:ext>
                  </a:extLst>
                </a:gridCol>
                <a:gridCol w="2938999">
                  <a:extLst>
                    <a:ext uri="{9D8B030D-6E8A-4147-A177-3AD203B41FA5}">
                      <a16:colId xmlns:a16="http://schemas.microsoft.com/office/drawing/2014/main" val="3201416923"/>
                    </a:ext>
                  </a:extLst>
                </a:gridCol>
                <a:gridCol w="3667099">
                  <a:extLst>
                    <a:ext uri="{9D8B030D-6E8A-4147-A177-3AD203B41FA5}">
                      <a16:colId xmlns:a16="http://schemas.microsoft.com/office/drawing/2014/main" val="427672752"/>
                    </a:ext>
                  </a:extLst>
                </a:gridCol>
              </a:tblGrid>
              <a:tr h="869810">
                <a:tc>
                  <a:txBody>
                    <a:bodyPr/>
                    <a:lstStyle/>
                    <a:p>
                      <a:r>
                        <a:rPr lang="en-US" sz="1500" b="0" cap="all" spc="150">
                          <a:solidFill>
                            <a:schemeClr val="lt1"/>
                          </a:solidFill>
                        </a:rPr>
                        <a:t>OPTIMIZER</a:t>
                      </a:r>
                    </a:p>
                  </a:txBody>
                  <a:tcPr marL="125011" marR="125011" marT="125011" marB="125011">
                    <a:lnL w="12700" cmpd="sng">
                      <a:noFill/>
                    </a:lnL>
                    <a:lnR w="12700" cmpd="sng">
                      <a:noFill/>
                    </a:lnR>
                    <a:lnT w="12700" cmpd="sng">
                      <a:noFill/>
                    </a:lnT>
                    <a:lnB w="38100" cmpd="sng">
                      <a:noFill/>
                    </a:lnB>
                    <a:solidFill>
                      <a:srgbClr val="505356"/>
                    </a:solidFill>
                  </a:tcPr>
                </a:tc>
                <a:tc>
                  <a:txBody>
                    <a:bodyPr/>
                    <a:lstStyle/>
                    <a:p>
                      <a:r>
                        <a:rPr lang="en-US" sz="1500" b="0" cap="all" spc="150">
                          <a:solidFill>
                            <a:schemeClr val="lt1"/>
                          </a:solidFill>
                        </a:rPr>
                        <a:t>PERFORMANCE</a:t>
                      </a:r>
                    </a:p>
                  </a:txBody>
                  <a:tcPr marL="125011" marR="125011" marT="125011" marB="125011">
                    <a:lnL w="12700" cmpd="sng">
                      <a:noFill/>
                    </a:lnL>
                    <a:lnR w="12700" cmpd="sng">
                      <a:noFill/>
                    </a:lnR>
                    <a:lnT w="12700" cmpd="sng">
                      <a:noFill/>
                    </a:lnT>
                    <a:lnB w="38100" cmpd="sng">
                      <a:noFill/>
                    </a:lnB>
                    <a:solidFill>
                      <a:srgbClr val="505356"/>
                    </a:solidFill>
                  </a:tcPr>
                </a:tc>
                <a:tc>
                  <a:txBody>
                    <a:bodyPr/>
                    <a:lstStyle/>
                    <a:p>
                      <a:r>
                        <a:rPr lang="en-US" sz="1500" b="0" cap="all" spc="150" dirty="0">
                          <a:solidFill>
                            <a:schemeClr val="lt1"/>
                          </a:solidFill>
                        </a:rPr>
                        <a:t>POSSIBLE REASONS</a:t>
                      </a:r>
                    </a:p>
                  </a:txBody>
                  <a:tcPr marL="125011" marR="125011" marT="125011" marB="125011">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1246598619"/>
                  </a:ext>
                </a:extLst>
              </a:tr>
              <a:tr h="1417591">
                <a:tc>
                  <a:txBody>
                    <a:bodyPr/>
                    <a:lstStyle/>
                    <a:p>
                      <a:r>
                        <a:rPr lang="en-US" sz="1200" cap="none" spc="0">
                          <a:solidFill>
                            <a:schemeClr val="tx1"/>
                          </a:solidFill>
                        </a:rPr>
                        <a:t>SGD</a:t>
                      </a:r>
                    </a:p>
                  </a:txBody>
                  <a:tcPr marL="125011" marR="125011" marT="125011" marB="125011">
                    <a:lnL w="12700" cmpd="sng">
                      <a:noFill/>
                      <a:prstDash val="solid"/>
                    </a:lnL>
                    <a:lnR w="12700" cmpd="sng">
                      <a:noFill/>
                      <a:prstDash val="solid"/>
                    </a:lnR>
                    <a:lnT w="38100" cmpd="sng">
                      <a:noFill/>
                    </a:lnT>
                    <a:lnB w="12700" cmpd="sng">
                      <a:noFill/>
                      <a:prstDash val="solid"/>
                    </a:lnB>
                    <a:noFill/>
                  </a:tcPr>
                </a:tc>
                <a:tc>
                  <a:txBody>
                    <a:bodyPr/>
                    <a:lstStyle/>
                    <a:p>
                      <a:r>
                        <a:rPr lang="en-US" sz="1200" cap="none" spc="0">
                          <a:solidFill>
                            <a:schemeClr val="tx1"/>
                          </a:solidFill>
                        </a:rPr>
                        <a:t>SGD Performance was bad on test data</a:t>
                      </a:r>
                    </a:p>
                  </a:txBody>
                  <a:tcPr marL="125011" marR="125011" marT="125011" marB="125011">
                    <a:lnL w="12700" cmpd="sng">
                      <a:noFill/>
                      <a:prstDash val="solid"/>
                    </a:lnL>
                    <a:lnR w="12700" cmpd="sng">
                      <a:noFill/>
                      <a:prstDash val="solid"/>
                    </a:lnR>
                    <a:lnT w="38100" cmpd="sng">
                      <a:noFill/>
                    </a:lnT>
                    <a:lnB w="12700" cmpd="sng">
                      <a:noFill/>
                      <a:prstDash val="solid"/>
                    </a:lnB>
                    <a:noFill/>
                  </a:tcPr>
                </a:tc>
                <a:tc>
                  <a:txBody>
                    <a:bodyPr/>
                    <a:lstStyle/>
                    <a:p>
                      <a:pPr marL="285750" indent="-285750">
                        <a:buFont typeface="Arial" panose="020B0604020202020204" pitchFamily="34" charset="0"/>
                        <a:buChar char="•"/>
                      </a:pPr>
                      <a:r>
                        <a:rPr lang="en-US" sz="1200" cap="none" spc="0">
                          <a:solidFill>
                            <a:schemeClr val="tx1"/>
                          </a:solidFill>
                        </a:rPr>
                        <a:t>Loss function may have local minima or saddle point sue to which there could be zero gradient</a:t>
                      </a:r>
                    </a:p>
                    <a:p>
                      <a:pPr marL="285750" indent="-285750">
                        <a:buFont typeface="Arial" panose="020B0604020202020204" pitchFamily="34" charset="0"/>
                        <a:buChar char="•"/>
                      </a:pPr>
                      <a:r>
                        <a:rPr lang="en-US" sz="1200" cap="none" spc="0">
                          <a:solidFill>
                            <a:schemeClr val="tx1"/>
                          </a:solidFill>
                        </a:rPr>
                        <a:t>Since gradient comes from minibatches, it could be noisy</a:t>
                      </a:r>
                    </a:p>
                  </a:txBody>
                  <a:tcPr marL="125011" marR="125011" marT="125011" marB="12501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478307034"/>
                  </a:ext>
                </a:extLst>
              </a:tr>
              <a:tr h="986007">
                <a:tc>
                  <a:txBody>
                    <a:bodyPr/>
                    <a:lstStyle/>
                    <a:p>
                      <a:r>
                        <a:rPr lang="en-US" sz="1200" cap="none" spc="0">
                          <a:solidFill>
                            <a:schemeClr val="tx1"/>
                          </a:solidFill>
                        </a:rPr>
                        <a:t>AdaDelta</a:t>
                      </a:r>
                    </a:p>
                  </a:txBody>
                  <a:tcPr marL="125011" marR="125011" marT="125011" marB="12501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200" cap="none" spc="0">
                          <a:solidFill>
                            <a:schemeClr val="tx1"/>
                          </a:solidFill>
                        </a:rPr>
                        <a:t>Performs better than SGD, but not very good on test data</a:t>
                      </a:r>
                    </a:p>
                  </a:txBody>
                  <a:tcPr marL="125011" marR="125011" marT="125011" marB="12501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285750" indent="-285750">
                        <a:buFont typeface="Arial" panose="020B0604020202020204" pitchFamily="34" charset="0"/>
                        <a:buChar char="•"/>
                      </a:pPr>
                      <a:r>
                        <a:rPr lang="en-US" sz="1200" cap="none" spc="0">
                          <a:solidFill>
                            <a:schemeClr val="tx1"/>
                          </a:solidFill>
                        </a:rPr>
                        <a:t>Might have got stuck approaching saddle points in data which will no longer allow to progress</a:t>
                      </a:r>
                    </a:p>
                  </a:txBody>
                  <a:tcPr marL="125011" marR="125011" marT="125011" marB="12501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178100210"/>
                  </a:ext>
                </a:extLst>
              </a:tr>
              <a:tr h="1201799">
                <a:tc>
                  <a:txBody>
                    <a:bodyPr/>
                    <a:lstStyle/>
                    <a:p>
                      <a:r>
                        <a:rPr lang="en-US" sz="1200" cap="none" spc="0">
                          <a:solidFill>
                            <a:schemeClr val="tx1"/>
                          </a:solidFill>
                        </a:rPr>
                        <a:t>RmsProp</a:t>
                      </a:r>
                    </a:p>
                  </a:txBody>
                  <a:tcPr marL="125011" marR="125011" marT="125011" marB="125011">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200" cap="none" spc="0">
                          <a:solidFill>
                            <a:schemeClr val="tx1"/>
                          </a:solidFill>
                        </a:rPr>
                        <a:t>Performs better than SGD and AdaDelta</a:t>
                      </a:r>
                    </a:p>
                  </a:txBody>
                  <a:tcPr marL="125011" marR="125011" marT="125011" marB="125011">
                    <a:lnL w="12700" cmpd="sng">
                      <a:noFill/>
                      <a:prstDash val="solid"/>
                    </a:lnL>
                    <a:lnR w="12700" cmpd="sng">
                      <a:noFill/>
                      <a:prstDash val="solid"/>
                    </a:lnR>
                    <a:lnT w="12700" cmpd="sng">
                      <a:noFill/>
                      <a:prstDash val="solid"/>
                    </a:lnT>
                    <a:lnB w="12700" cmpd="sng">
                      <a:noFill/>
                      <a:prstDash val="solid"/>
                    </a:lnB>
                    <a:noFill/>
                  </a:tcPr>
                </a:tc>
                <a:tc>
                  <a:txBody>
                    <a:bodyPr/>
                    <a:lstStyle/>
                    <a:p>
                      <a:pPr marL="285750" indent="-285750">
                        <a:buFont typeface="Arial" panose="020B0604020202020204" pitchFamily="34" charset="0"/>
                        <a:buChar char="•"/>
                      </a:pPr>
                      <a:r>
                        <a:rPr lang="en-US" sz="1200" cap="none" spc="0">
                          <a:solidFill>
                            <a:schemeClr val="tx1"/>
                          </a:solidFill>
                        </a:rPr>
                        <a:t>Performed better as it takes squared estimates of gradients</a:t>
                      </a:r>
                    </a:p>
                    <a:p>
                      <a:pPr marL="285750" indent="-285750">
                        <a:buFont typeface="Arial" panose="020B0604020202020204" pitchFamily="34" charset="0"/>
                        <a:buChar char="•"/>
                      </a:pPr>
                      <a:r>
                        <a:rPr lang="en-US" sz="1200" cap="none" spc="0">
                          <a:solidFill>
                            <a:schemeClr val="tx1"/>
                          </a:solidFill>
                        </a:rPr>
                        <a:t>Similar to momentum over squared gradients</a:t>
                      </a:r>
                    </a:p>
                  </a:txBody>
                  <a:tcPr marL="125011" marR="125011" marT="125011" marB="12501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106315235"/>
                  </a:ext>
                </a:extLst>
              </a:tr>
              <a:tr h="1417591">
                <a:tc>
                  <a:txBody>
                    <a:bodyPr/>
                    <a:lstStyle/>
                    <a:p>
                      <a:r>
                        <a:rPr lang="en-US" sz="1200" cap="none" spc="0">
                          <a:solidFill>
                            <a:schemeClr val="tx1"/>
                          </a:solidFill>
                        </a:rPr>
                        <a:t>Adam</a:t>
                      </a:r>
                    </a:p>
                  </a:txBody>
                  <a:tcPr marL="125011" marR="125011" marT="125011" marB="12501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200" cap="none" spc="0">
                          <a:solidFill>
                            <a:schemeClr val="tx1"/>
                          </a:solidFill>
                        </a:rPr>
                        <a:t>Performs best for this model</a:t>
                      </a:r>
                    </a:p>
                  </a:txBody>
                  <a:tcPr marL="125011" marR="125011" marT="125011" marB="12501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285750" indent="-285750">
                        <a:buFont typeface="Arial" panose="020B0604020202020204" pitchFamily="34" charset="0"/>
                        <a:buChar char="•"/>
                      </a:pPr>
                      <a:r>
                        <a:rPr lang="en-US" sz="1200" cap="none" spc="0" dirty="0">
                          <a:solidFill>
                            <a:schemeClr val="tx1"/>
                          </a:solidFill>
                        </a:rPr>
                        <a:t>It has the advantage of </a:t>
                      </a:r>
                      <a:r>
                        <a:rPr lang="en-US" sz="1200" cap="none" spc="0" dirty="0" err="1">
                          <a:solidFill>
                            <a:schemeClr val="tx1"/>
                          </a:solidFill>
                        </a:rPr>
                        <a:t>RmsProp</a:t>
                      </a:r>
                      <a:r>
                        <a:rPr lang="en-US" sz="1200" cap="none" spc="0" dirty="0">
                          <a:solidFill>
                            <a:schemeClr val="tx1"/>
                          </a:solidFill>
                        </a:rPr>
                        <a:t> and Momentum</a:t>
                      </a:r>
                    </a:p>
                    <a:p>
                      <a:pPr marL="285750" indent="-285750">
                        <a:buFont typeface="Arial" panose="020B0604020202020204" pitchFamily="34" charset="0"/>
                        <a:buChar char="•"/>
                      </a:pPr>
                      <a:r>
                        <a:rPr lang="en-US" sz="1200" cap="none" spc="0" dirty="0">
                          <a:solidFill>
                            <a:schemeClr val="tx1"/>
                          </a:solidFill>
                        </a:rPr>
                        <a:t>Additionally, Bias term is also used to increase the gradient performance</a:t>
                      </a:r>
                    </a:p>
                    <a:p>
                      <a:pPr marL="285750" indent="-285750">
                        <a:buFont typeface="Arial" panose="020B0604020202020204" pitchFamily="34" charset="0"/>
                        <a:buChar char="•"/>
                      </a:pPr>
                      <a:endParaRPr lang="en-US" sz="1200" cap="none" spc="0" dirty="0">
                        <a:solidFill>
                          <a:schemeClr val="tx1"/>
                        </a:solidFill>
                      </a:endParaRPr>
                    </a:p>
                  </a:txBody>
                  <a:tcPr marL="125011" marR="125011" marT="125011" marB="12501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180284293"/>
                  </a:ext>
                </a:extLst>
              </a:tr>
            </a:tbl>
          </a:graphicData>
        </a:graphic>
      </p:graphicFrame>
    </p:spTree>
    <p:extLst>
      <p:ext uri="{BB962C8B-B14F-4D97-AF65-F5344CB8AC3E}">
        <p14:creationId xmlns:p14="http://schemas.microsoft.com/office/powerpoint/2010/main" val="4216203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4B7C1DD-857C-4D03-AAB3-C5C95BD51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500831"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3D62684-00FE-4793-804E-C909229F5569}"/>
              </a:ext>
            </a:extLst>
          </p:cNvPr>
          <p:cNvPicPr>
            <a:picLocks noChangeAspect="1"/>
          </p:cNvPicPr>
          <p:nvPr/>
        </p:nvPicPr>
        <p:blipFill>
          <a:blip r:embed="rId2"/>
          <a:stretch>
            <a:fillRect/>
          </a:stretch>
        </p:blipFill>
        <p:spPr>
          <a:xfrm>
            <a:off x="8130890" y="3588234"/>
            <a:ext cx="4061110" cy="2812319"/>
          </a:xfrm>
          <a:prstGeom prst="rect">
            <a:avLst/>
          </a:prstGeom>
        </p:spPr>
      </p:pic>
      <p:sp>
        <p:nvSpPr>
          <p:cNvPr id="3" name="Content Placeholder 2">
            <a:extLst>
              <a:ext uri="{FF2B5EF4-FFF2-40B4-BE49-F238E27FC236}">
                <a16:creationId xmlns:a16="http://schemas.microsoft.com/office/drawing/2014/main" id="{E058460A-6269-409D-9A93-2B0B7540066B}"/>
              </a:ext>
            </a:extLst>
          </p:cNvPr>
          <p:cNvSpPr>
            <a:spLocks noGrp="1"/>
          </p:cNvSpPr>
          <p:nvPr>
            <p:ph idx="1"/>
          </p:nvPr>
        </p:nvSpPr>
        <p:spPr>
          <a:xfrm>
            <a:off x="821514" y="2121762"/>
            <a:ext cx="6723145" cy="3626917"/>
          </a:xfrm>
        </p:spPr>
        <p:txBody>
          <a:bodyPr>
            <a:normAutofit/>
          </a:bodyPr>
          <a:lstStyle/>
          <a:p>
            <a:r>
              <a:rPr lang="en-US" sz="2400"/>
              <a:t>Dropout: Prevents overfitting</a:t>
            </a:r>
          </a:p>
          <a:p>
            <a:pPr lvl="1"/>
            <a:r>
              <a:rPr lang="en-US" dirty="0"/>
              <a:t>Model Loss seems to decrease with dropout rates</a:t>
            </a:r>
          </a:p>
          <a:p>
            <a:pPr lvl="1"/>
            <a:endParaRPr lang="en-US" dirty="0"/>
          </a:p>
        </p:txBody>
      </p:sp>
      <p:pic>
        <p:nvPicPr>
          <p:cNvPr id="8" name="Picture 7">
            <a:extLst>
              <a:ext uri="{FF2B5EF4-FFF2-40B4-BE49-F238E27FC236}">
                <a16:creationId xmlns:a16="http://schemas.microsoft.com/office/drawing/2014/main" id="{44AFD378-6FD5-43D8-8498-9A3E0C1C0785}"/>
              </a:ext>
            </a:extLst>
          </p:cNvPr>
          <p:cNvPicPr>
            <a:picLocks noChangeAspect="1"/>
          </p:cNvPicPr>
          <p:nvPr/>
        </p:nvPicPr>
        <p:blipFill>
          <a:blip r:embed="rId3"/>
          <a:stretch>
            <a:fillRect/>
          </a:stretch>
        </p:blipFill>
        <p:spPr>
          <a:xfrm>
            <a:off x="1932273" y="4182438"/>
            <a:ext cx="4798698" cy="1129790"/>
          </a:xfrm>
          <a:prstGeom prst="rect">
            <a:avLst/>
          </a:prstGeom>
        </p:spPr>
      </p:pic>
      <p:pic>
        <p:nvPicPr>
          <p:cNvPr id="6" name="Picture 5">
            <a:extLst>
              <a:ext uri="{FF2B5EF4-FFF2-40B4-BE49-F238E27FC236}">
                <a16:creationId xmlns:a16="http://schemas.microsoft.com/office/drawing/2014/main" id="{C9B021EB-BD34-42F1-8998-BECEF96BCD37}"/>
              </a:ext>
            </a:extLst>
          </p:cNvPr>
          <p:cNvPicPr>
            <a:picLocks noChangeAspect="1"/>
          </p:cNvPicPr>
          <p:nvPr/>
        </p:nvPicPr>
        <p:blipFill>
          <a:blip r:embed="rId4"/>
          <a:stretch>
            <a:fillRect/>
          </a:stretch>
        </p:blipFill>
        <p:spPr>
          <a:xfrm>
            <a:off x="8029290" y="154615"/>
            <a:ext cx="3962594" cy="2922413"/>
          </a:xfrm>
          <a:prstGeom prst="rect">
            <a:avLst/>
          </a:prstGeom>
        </p:spPr>
      </p:pic>
    </p:spTree>
    <p:extLst>
      <p:ext uri="{BB962C8B-B14F-4D97-AF65-F5344CB8AC3E}">
        <p14:creationId xmlns:p14="http://schemas.microsoft.com/office/powerpoint/2010/main" val="1466151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4C3103B-AE2E-41DA-8805-65F1A948F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9">
            <a:extLst>
              <a:ext uri="{FF2B5EF4-FFF2-40B4-BE49-F238E27FC236}">
                <a16:creationId xmlns:a16="http://schemas.microsoft.com/office/drawing/2014/main" id="{E3BC0C31-69A7-4200-9AFE-927230E1E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2830CED-361A-4B05-9A15-EC438DE1DAB0}"/>
              </a:ext>
            </a:extLst>
          </p:cNvPr>
          <p:cNvSpPr>
            <a:spLocks noGrp="1"/>
          </p:cNvSpPr>
          <p:nvPr>
            <p:ph idx="1"/>
          </p:nvPr>
        </p:nvSpPr>
        <p:spPr>
          <a:xfrm>
            <a:off x="1161288" y="701019"/>
            <a:ext cx="6484094" cy="3382247"/>
          </a:xfrm>
        </p:spPr>
        <p:txBody>
          <a:bodyPr anchor="ctr">
            <a:normAutofit/>
          </a:bodyPr>
          <a:lstStyle/>
          <a:p>
            <a:r>
              <a:rPr lang="en-US" sz="1700"/>
              <a:t>FINAL MODEL RECOMMENDATION</a:t>
            </a:r>
          </a:p>
          <a:p>
            <a:endParaRPr lang="en-US" sz="1700"/>
          </a:p>
          <a:p>
            <a:r>
              <a:rPr lang="en-US" sz="1700"/>
              <a:t>Hyperparameters Settings:</a:t>
            </a:r>
          </a:p>
          <a:p>
            <a:pPr lvl="1"/>
            <a:r>
              <a:rPr lang="en-US" sz="1700"/>
              <a:t>Number of epochs: 20		</a:t>
            </a:r>
          </a:p>
          <a:p>
            <a:pPr lvl="1"/>
            <a:r>
              <a:rPr lang="en-US" sz="1700"/>
              <a:t>Batch size: 64</a:t>
            </a:r>
          </a:p>
          <a:p>
            <a:pPr lvl="1"/>
            <a:r>
              <a:rPr lang="en-US" sz="1700"/>
              <a:t>No of neurons: double in each layer(512,1024,2048)</a:t>
            </a:r>
          </a:p>
          <a:p>
            <a:pPr lvl="1"/>
            <a:r>
              <a:rPr lang="en-US" sz="1700"/>
              <a:t>Activation function used: relu</a:t>
            </a:r>
          </a:p>
          <a:p>
            <a:pPr lvl="1"/>
            <a:r>
              <a:rPr lang="en-US" sz="1700"/>
              <a:t>Optimizer used: Adam</a:t>
            </a:r>
          </a:p>
          <a:p>
            <a:pPr lvl="1"/>
            <a:r>
              <a:rPr lang="en-US" sz="1700"/>
              <a:t>Learning Rate: 0.0001</a:t>
            </a:r>
          </a:p>
          <a:p>
            <a:pPr lvl="1"/>
            <a:r>
              <a:rPr lang="en-US" sz="1700"/>
              <a:t>Drop out rate: 20%</a:t>
            </a:r>
          </a:p>
          <a:p>
            <a:pPr marL="457200" lvl="1" indent="0">
              <a:buNone/>
            </a:pPr>
            <a:endParaRPr lang="en-US" sz="1700" b="1"/>
          </a:p>
          <a:p>
            <a:pPr marL="457200" lvl="1" indent="0">
              <a:buNone/>
            </a:pPr>
            <a:endParaRPr lang="en-US" sz="1700"/>
          </a:p>
          <a:p>
            <a:pPr lvl="1"/>
            <a:endParaRPr lang="en-US" sz="1700"/>
          </a:p>
        </p:txBody>
      </p:sp>
      <p:cxnSp>
        <p:nvCxnSpPr>
          <p:cNvPr id="17" name="Straight Connector 11">
            <a:extLst>
              <a:ext uri="{FF2B5EF4-FFF2-40B4-BE49-F238E27FC236}">
                <a16:creationId xmlns:a16="http://schemas.microsoft.com/office/drawing/2014/main" id="{45B5AFC7-2F07-4F7B-9151-E45D7548D8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Oval 13">
            <a:extLst>
              <a:ext uri="{FF2B5EF4-FFF2-40B4-BE49-F238E27FC236}">
                <a16:creationId xmlns:a16="http://schemas.microsoft.com/office/drawing/2014/main" id="{CB1340FC-C4E2-4CD5-9BCA-7A022E8B49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348" y="999969"/>
            <a:ext cx="3444236" cy="3444236"/>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7681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1E7DAF-365A-4583-8AB4-67594F461ABB}"/>
              </a:ext>
            </a:extLst>
          </p:cNvPr>
          <p:cNvSpPr>
            <a:spLocks noGrp="1"/>
          </p:cNvSpPr>
          <p:nvPr>
            <p:ph type="title"/>
          </p:nvPr>
        </p:nvSpPr>
        <p:spPr>
          <a:xfrm>
            <a:off x="838200" y="631825"/>
            <a:ext cx="10515600" cy="1325563"/>
          </a:xfrm>
        </p:spPr>
        <p:txBody>
          <a:bodyPr>
            <a:normAutofit/>
          </a:bodyPr>
          <a:lstStyle/>
          <a:p>
            <a:r>
              <a:rPr lang="en-US" b="1" dirty="0"/>
              <a:t>MODEL PERFORMANCE</a:t>
            </a:r>
            <a:endParaRPr lang="en-US" dirty="0"/>
          </a:p>
        </p:txBody>
      </p:sp>
      <p:sp>
        <p:nvSpPr>
          <p:cNvPr id="3" name="Content Placeholder 2">
            <a:extLst>
              <a:ext uri="{FF2B5EF4-FFF2-40B4-BE49-F238E27FC236}">
                <a16:creationId xmlns:a16="http://schemas.microsoft.com/office/drawing/2014/main" id="{F7CFBBA3-270C-448E-B7B3-7C4EDD0B6E67}"/>
              </a:ext>
            </a:extLst>
          </p:cNvPr>
          <p:cNvSpPr>
            <a:spLocks noGrp="1"/>
          </p:cNvSpPr>
          <p:nvPr>
            <p:ph idx="1"/>
          </p:nvPr>
        </p:nvSpPr>
        <p:spPr>
          <a:xfrm>
            <a:off x="838200" y="2057400"/>
            <a:ext cx="10515600" cy="3871762"/>
          </a:xfrm>
        </p:spPr>
        <p:txBody>
          <a:bodyPr>
            <a:normAutofit/>
          </a:bodyPr>
          <a:lstStyle/>
          <a:p>
            <a:pPr marL="457200" lvl="1" indent="0">
              <a:buNone/>
            </a:pPr>
            <a:endParaRPr lang="en-US" b="1" dirty="0">
              <a:solidFill>
                <a:srgbClr val="FF0000"/>
              </a:solidFill>
            </a:endParaRPr>
          </a:p>
          <a:p>
            <a:pPr marL="457200" lvl="1" indent="0">
              <a:buNone/>
            </a:pPr>
            <a:endParaRPr lang="en-US" b="1" dirty="0">
              <a:solidFill>
                <a:srgbClr val="FF0000"/>
              </a:solidFill>
            </a:endParaRPr>
          </a:p>
          <a:p>
            <a:pPr marL="457200" lvl="1" indent="0">
              <a:buNone/>
            </a:pPr>
            <a:endParaRPr lang="en-US" b="1" dirty="0">
              <a:solidFill>
                <a:srgbClr val="FF0000"/>
              </a:solidFill>
            </a:endParaRPr>
          </a:p>
          <a:p>
            <a:pPr marL="457200" lvl="1" indent="0">
              <a:buNone/>
            </a:pPr>
            <a:endParaRPr lang="en-US" b="1" dirty="0">
              <a:solidFill>
                <a:srgbClr val="FF0000"/>
              </a:solidFill>
            </a:endParaRPr>
          </a:p>
          <a:p>
            <a:pPr marL="457200" lvl="1" indent="0">
              <a:buNone/>
            </a:pPr>
            <a:r>
              <a:rPr lang="en-US" b="1" dirty="0">
                <a:solidFill>
                  <a:srgbClr val="FF0000"/>
                </a:solidFill>
              </a:rPr>
              <a:t>Why this model?</a:t>
            </a:r>
          </a:p>
          <a:p>
            <a:pPr marL="457200" lvl="1" indent="0">
              <a:buNone/>
            </a:pPr>
            <a:r>
              <a:rPr lang="en-US" dirty="0"/>
              <a:t>A Multi Layer Perceptron with the following parameter settings and a GPU hardware seems to train at much faster pace providing High Accuracy and Low Loss. Also, it seems to avoid the problem of overfitting up to a great extent.</a:t>
            </a:r>
          </a:p>
          <a:p>
            <a:pPr marL="457200" lvl="1" indent="0">
              <a:buNone/>
            </a:pPr>
            <a:r>
              <a:rPr lang="en-US" dirty="0"/>
              <a:t>One more important setting to be looked upon is the hardware settings. It makes a great difference to use GPU over CPU saving a lot of time.</a:t>
            </a:r>
          </a:p>
          <a:p>
            <a:endParaRPr lang="en-US" sz="2400" dirty="0"/>
          </a:p>
        </p:txBody>
      </p:sp>
      <p:graphicFrame>
        <p:nvGraphicFramePr>
          <p:cNvPr id="5" name="Table 4">
            <a:extLst>
              <a:ext uri="{FF2B5EF4-FFF2-40B4-BE49-F238E27FC236}">
                <a16:creationId xmlns:a16="http://schemas.microsoft.com/office/drawing/2014/main" id="{86AEBA4D-229F-4E8F-9C33-947A96F9C232}"/>
              </a:ext>
            </a:extLst>
          </p:cNvPr>
          <p:cNvGraphicFramePr>
            <a:graphicFrameLocks noGrp="1"/>
          </p:cNvGraphicFramePr>
          <p:nvPr>
            <p:extLst>
              <p:ext uri="{D42A27DB-BD31-4B8C-83A1-F6EECF244321}">
                <p14:modId xmlns:p14="http://schemas.microsoft.com/office/powerpoint/2010/main" val="3552928821"/>
              </p:ext>
            </p:extLst>
          </p:nvPr>
        </p:nvGraphicFramePr>
        <p:xfrm>
          <a:off x="1553817" y="2057400"/>
          <a:ext cx="8128000" cy="1185664"/>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641076136"/>
                    </a:ext>
                  </a:extLst>
                </a:gridCol>
                <a:gridCol w="4064000">
                  <a:extLst>
                    <a:ext uri="{9D8B030D-6E8A-4147-A177-3AD203B41FA5}">
                      <a16:colId xmlns:a16="http://schemas.microsoft.com/office/drawing/2014/main" val="932960173"/>
                    </a:ext>
                  </a:extLst>
                </a:gridCol>
              </a:tblGrid>
              <a:tr h="545584">
                <a:tc>
                  <a:txBody>
                    <a:bodyPr/>
                    <a:lstStyle/>
                    <a:p>
                      <a:r>
                        <a:rPr lang="en-US" dirty="0"/>
                        <a:t>CPU</a:t>
                      </a:r>
                    </a:p>
                  </a:txBody>
                  <a:tcPr/>
                </a:tc>
                <a:tc>
                  <a:txBody>
                    <a:bodyPr/>
                    <a:lstStyle/>
                    <a:p>
                      <a:r>
                        <a:rPr lang="en-US" dirty="0"/>
                        <a:t>GPU</a:t>
                      </a:r>
                    </a:p>
                  </a:txBody>
                  <a:tcPr/>
                </a:tc>
                <a:extLst>
                  <a:ext uri="{0D108BD9-81ED-4DB2-BD59-A6C34878D82A}">
                    <a16:rowId xmlns:a16="http://schemas.microsoft.com/office/drawing/2014/main" val="2304130635"/>
                  </a:ext>
                </a:extLst>
              </a:tr>
              <a:tr h="545584">
                <a:tc>
                  <a:txBody>
                    <a:bodyPr/>
                    <a:lstStyle/>
                    <a:p>
                      <a:r>
                        <a:rPr lang="en-US" dirty="0"/>
                        <a:t>Model Training and Validation Time: 51 mins</a:t>
                      </a:r>
                    </a:p>
                  </a:txBody>
                  <a:tcPr/>
                </a:tc>
                <a:tc>
                  <a:txBody>
                    <a:bodyPr/>
                    <a:lstStyle/>
                    <a:p>
                      <a:r>
                        <a:rPr lang="en-US" dirty="0"/>
                        <a:t>Model Training and Validation Time: 5 mins</a:t>
                      </a:r>
                    </a:p>
                  </a:txBody>
                  <a:tcPr/>
                </a:tc>
                <a:extLst>
                  <a:ext uri="{0D108BD9-81ED-4DB2-BD59-A6C34878D82A}">
                    <a16:rowId xmlns:a16="http://schemas.microsoft.com/office/drawing/2014/main" val="1515551148"/>
                  </a:ext>
                </a:extLst>
              </a:tr>
            </a:tbl>
          </a:graphicData>
        </a:graphic>
      </p:graphicFrame>
      <p:pic>
        <p:nvPicPr>
          <p:cNvPr id="6" name="Picture 5">
            <a:extLst>
              <a:ext uri="{FF2B5EF4-FFF2-40B4-BE49-F238E27FC236}">
                <a16:creationId xmlns:a16="http://schemas.microsoft.com/office/drawing/2014/main" id="{D66A4DDB-CE56-4A0E-A87A-C07D9E5F3AEE}"/>
              </a:ext>
            </a:extLst>
          </p:cNvPr>
          <p:cNvPicPr>
            <a:picLocks noChangeAspect="1"/>
          </p:cNvPicPr>
          <p:nvPr/>
        </p:nvPicPr>
        <p:blipFill>
          <a:blip r:embed="rId2"/>
          <a:stretch>
            <a:fillRect/>
          </a:stretch>
        </p:blipFill>
        <p:spPr>
          <a:xfrm>
            <a:off x="7429500" y="986639"/>
            <a:ext cx="3924300" cy="923925"/>
          </a:xfrm>
          <a:prstGeom prst="rect">
            <a:avLst/>
          </a:prstGeom>
        </p:spPr>
      </p:pic>
    </p:spTree>
    <p:extLst>
      <p:ext uri="{BB962C8B-B14F-4D97-AF65-F5344CB8AC3E}">
        <p14:creationId xmlns:p14="http://schemas.microsoft.com/office/powerpoint/2010/main" val="25946460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E8451A-84C0-4C7D-9624-8C7247B34EB4}"/>
              </a:ext>
            </a:extLst>
          </p:cNvPr>
          <p:cNvSpPr>
            <a:spLocks noGrp="1"/>
          </p:cNvSpPr>
          <p:nvPr>
            <p:ph type="title"/>
          </p:nvPr>
        </p:nvSpPr>
        <p:spPr>
          <a:xfrm>
            <a:off x="7859437" y="957695"/>
            <a:ext cx="3494362" cy="4930246"/>
          </a:xfrm>
        </p:spPr>
        <p:txBody>
          <a:bodyPr>
            <a:normAutofit/>
          </a:bodyPr>
          <a:lstStyle/>
          <a:p>
            <a:pPr algn="r"/>
            <a:r>
              <a:rPr lang="en-US" sz="3700">
                <a:solidFill>
                  <a:schemeClr val="accent1"/>
                </a:solidFill>
              </a:rPr>
              <a:t>IMPROVEMENTS TO BE DONE</a:t>
            </a:r>
          </a:p>
        </p:txBody>
      </p:sp>
      <p:sp>
        <p:nvSpPr>
          <p:cNvPr id="3" name="Content Placeholder 2">
            <a:extLst>
              <a:ext uri="{FF2B5EF4-FFF2-40B4-BE49-F238E27FC236}">
                <a16:creationId xmlns:a16="http://schemas.microsoft.com/office/drawing/2014/main" id="{2D386887-59D8-4204-BF47-24653A2826A6}"/>
              </a:ext>
            </a:extLst>
          </p:cNvPr>
          <p:cNvSpPr>
            <a:spLocks noGrp="1"/>
          </p:cNvSpPr>
          <p:nvPr>
            <p:ph idx="1"/>
          </p:nvPr>
        </p:nvSpPr>
        <p:spPr>
          <a:xfrm>
            <a:off x="857266" y="963877"/>
            <a:ext cx="6377769" cy="4930246"/>
          </a:xfrm>
        </p:spPr>
        <p:txBody>
          <a:bodyPr anchor="ctr">
            <a:normAutofit/>
          </a:bodyPr>
          <a:lstStyle/>
          <a:p>
            <a:r>
              <a:rPr lang="en-US" sz="2400"/>
              <a:t>For an MLP, nothing more can be done to improve the model accuracy. </a:t>
            </a:r>
          </a:p>
          <a:p>
            <a:pPr lvl="1"/>
            <a:r>
              <a:rPr lang="en-US" dirty="0"/>
              <a:t>I believe the recommended model would suffice in providing a good performance in less time.</a:t>
            </a:r>
          </a:p>
          <a:p>
            <a:r>
              <a:rPr lang="en-US" sz="2400"/>
              <a:t>Moving to a Convolution neural network could help improve the model performance.</a:t>
            </a:r>
          </a:p>
          <a:p>
            <a:pPr lvl="1"/>
            <a:r>
              <a:rPr lang="en-US" dirty="0"/>
              <a:t>Multiple convolution layers and filters can be added to model accordingly to see the improvement in performance. </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48571" y="2209249"/>
            <a:ext cx="0" cy="2506648"/>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9407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862AEA-137A-4206-AB6B-42B6DCF5D59A}"/>
              </a:ext>
            </a:extLst>
          </p:cNvPr>
          <p:cNvSpPr>
            <a:spLocks noGrp="1"/>
          </p:cNvSpPr>
          <p:nvPr>
            <p:ph type="title"/>
          </p:nvPr>
        </p:nvSpPr>
        <p:spPr>
          <a:xfrm>
            <a:off x="838200" y="672747"/>
            <a:ext cx="10515600" cy="715556"/>
          </a:xfrm>
        </p:spPr>
        <p:txBody>
          <a:bodyPr>
            <a:normAutofit/>
          </a:bodyPr>
          <a:lstStyle/>
          <a:p>
            <a:pPr algn="ctr"/>
            <a:r>
              <a:rPr lang="en-US" sz="3200" b="1">
                <a:solidFill>
                  <a:schemeClr val="bg1"/>
                </a:solidFill>
              </a:rPr>
              <a:t>COMPARISON OF MLP AND CNN</a:t>
            </a:r>
          </a:p>
        </p:txBody>
      </p:sp>
      <p:graphicFrame>
        <p:nvGraphicFramePr>
          <p:cNvPr id="4" name="Content Placeholder 3">
            <a:extLst>
              <a:ext uri="{FF2B5EF4-FFF2-40B4-BE49-F238E27FC236}">
                <a16:creationId xmlns:a16="http://schemas.microsoft.com/office/drawing/2014/main" id="{7578770A-A3DD-47F1-A69E-91A526F74DA9}"/>
              </a:ext>
            </a:extLst>
          </p:cNvPr>
          <p:cNvGraphicFramePr>
            <a:graphicFrameLocks noGrp="1"/>
          </p:cNvGraphicFramePr>
          <p:nvPr>
            <p:ph idx="1"/>
            <p:extLst>
              <p:ext uri="{D42A27DB-BD31-4B8C-83A1-F6EECF244321}">
                <p14:modId xmlns:p14="http://schemas.microsoft.com/office/powerpoint/2010/main" val="466542817"/>
              </p:ext>
            </p:extLst>
          </p:nvPr>
        </p:nvGraphicFramePr>
        <p:xfrm>
          <a:off x="838200" y="2167509"/>
          <a:ext cx="10515600" cy="3858768"/>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752774191"/>
                    </a:ext>
                  </a:extLst>
                </a:gridCol>
                <a:gridCol w="3505200">
                  <a:extLst>
                    <a:ext uri="{9D8B030D-6E8A-4147-A177-3AD203B41FA5}">
                      <a16:colId xmlns:a16="http://schemas.microsoft.com/office/drawing/2014/main" val="1746677799"/>
                    </a:ext>
                  </a:extLst>
                </a:gridCol>
                <a:gridCol w="3505200">
                  <a:extLst>
                    <a:ext uri="{9D8B030D-6E8A-4147-A177-3AD203B41FA5}">
                      <a16:colId xmlns:a16="http://schemas.microsoft.com/office/drawing/2014/main" val="509651580"/>
                    </a:ext>
                  </a:extLst>
                </a:gridCol>
              </a:tblGrid>
              <a:tr h="402336">
                <a:tc>
                  <a:txBody>
                    <a:bodyPr/>
                    <a:lstStyle/>
                    <a:p>
                      <a:r>
                        <a:rPr lang="en-US" dirty="0"/>
                        <a:t>METRIC</a:t>
                      </a:r>
                    </a:p>
                  </a:txBody>
                  <a:tcPr/>
                </a:tc>
                <a:tc>
                  <a:txBody>
                    <a:bodyPr/>
                    <a:lstStyle/>
                    <a:p>
                      <a:r>
                        <a:rPr lang="en-US" dirty="0"/>
                        <a:t>MLP</a:t>
                      </a:r>
                    </a:p>
                  </a:txBody>
                  <a:tcPr/>
                </a:tc>
                <a:tc>
                  <a:txBody>
                    <a:bodyPr/>
                    <a:lstStyle/>
                    <a:p>
                      <a:r>
                        <a:rPr lang="en-US" dirty="0"/>
                        <a:t>CNN</a:t>
                      </a:r>
                    </a:p>
                  </a:txBody>
                  <a:tcPr/>
                </a:tc>
                <a:extLst>
                  <a:ext uri="{0D108BD9-81ED-4DB2-BD59-A6C34878D82A}">
                    <a16:rowId xmlns:a16="http://schemas.microsoft.com/office/drawing/2014/main" val="3934766146"/>
                  </a:ext>
                </a:extLst>
              </a:tr>
              <a:tr h="402336">
                <a:tc>
                  <a:txBody>
                    <a:bodyPr/>
                    <a:lstStyle/>
                    <a:p>
                      <a:r>
                        <a:rPr lang="en-US" dirty="0"/>
                        <a:t>MODEL ACCURACY</a:t>
                      </a:r>
                    </a:p>
                  </a:txBody>
                  <a:tcPr/>
                </a:tc>
                <a:tc>
                  <a:txBody>
                    <a:bodyPr/>
                    <a:lstStyle/>
                    <a:p>
                      <a:r>
                        <a:rPr lang="en-US" dirty="0"/>
                        <a:t>54.98%</a:t>
                      </a:r>
                    </a:p>
                  </a:txBody>
                  <a:tcPr/>
                </a:tc>
                <a:tc>
                  <a:txBody>
                    <a:bodyPr/>
                    <a:lstStyle/>
                    <a:p>
                      <a:r>
                        <a:rPr lang="en-US" dirty="0"/>
                        <a:t>80.95%</a:t>
                      </a:r>
                    </a:p>
                  </a:txBody>
                  <a:tcPr/>
                </a:tc>
                <a:extLst>
                  <a:ext uri="{0D108BD9-81ED-4DB2-BD59-A6C34878D82A}">
                    <a16:rowId xmlns:a16="http://schemas.microsoft.com/office/drawing/2014/main" val="2964610269"/>
                  </a:ext>
                </a:extLst>
              </a:tr>
              <a:tr h="402336">
                <a:tc>
                  <a:txBody>
                    <a:bodyPr/>
                    <a:lstStyle/>
                    <a:p>
                      <a:r>
                        <a:rPr lang="en-US" dirty="0"/>
                        <a:t>MODEL LOSS</a:t>
                      </a:r>
                    </a:p>
                  </a:txBody>
                  <a:tcPr/>
                </a:tc>
                <a:tc>
                  <a:txBody>
                    <a:bodyPr/>
                    <a:lstStyle/>
                    <a:p>
                      <a:r>
                        <a:rPr lang="en-US" dirty="0"/>
                        <a:t>1.2</a:t>
                      </a:r>
                    </a:p>
                  </a:txBody>
                  <a:tcPr/>
                </a:tc>
                <a:tc>
                  <a:txBody>
                    <a:bodyPr/>
                    <a:lstStyle/>
                    <a:p>
                      <a:r>
                        <a:rPr lang="en-US" dirty="0"/>
                        <a:t>.76</a:t>
                      </a:r>
                    </a:p>
                  </a:txBody>
                  <a:tcPr/>
                </a:tc>
                <a:extLst>
                  <a:ext uri="{0D108BD9-81ED-4DB2-BD59-A6C34878D82A}">
                    <a16:rowId xmlns:a16="http://schemas.microsoft.com/office/drawing/2014/main" val="592720354"/>
                  </a:ext>
                </a:extLst>
              </a:tr>
              <a:tr h="676656">
                <a:tc>
                  <a:txBody>
                    <a:bodyPr/>
                    <a:lstStyle/>
                    <a:p>
                      <a:r>
                        <a:rPr lang="en-US" dirty="0"/>
                        <a:t>TRAINING TIME</a:t>
                      </a:r>
                    </a:p>
                  </a:txBody>
                  <a:tcPr/>
                </a:tc>
                <a:tc>
                  <a:txBody>
                    <a:bodyPr/>
                    <a:lstStyle/>
                    <a:p>
                      <a:r>
                        <a:rPr lang="en-US" dirty="0"/>
                        <a:t>GPU: 5 mins</a:t>
                      </a:r>
                    </a:p>
                    <a:p>
                      <a:r>
                        <a:rPr lang="en-US" dirty="0"/>
                        <a:t>CPU: 51 mins</a:t>
                      </a:r>
                    </a:p>
                  </a:txBody>
                  <a:tcPr/>
                </a:tc>
                <a:tc>
                  <a:txBody>
                    <a:bodyPr/>
                    <a:lstStyle/>
                    <a:p>
                      <a:r>
                        <a:rPr lang="en-US" dirty="0"/>
                        <a:t>GPU: 11 mins</a:t>
                      </a:r>
                    </a:p>
                    <a:p>
                      <a:r>
                        <a:rPr lang="en-US" dirty="0"/>
                        <a:t>CPU: 330 mins</a:t>
                      </a:r>
                    </a:p>
                  </a:txBody>
                  <a:tcPr/>
                </a:tc>
                <a:extLst>
                  <a:ext uri="{0D108BD9-81ED-4DB2-BD59-A6C34878D82A}">
                    <a16:rowId xmlns:a16="http://schemas.microsoft.com/office/drawing/2014/main" val="3257932961"/>
                  </a:ext>
                </a:extLst>
              </a:tr>
              <a:tr h="402336">
                <a:tc>
                  <a:txBody>
                    <a:bodyPr/>
                    <a:lstStyle/>
                    <a:p>
                      <a:r>
                        <a:rPr lang="en-US" dirty="0"/>
                        <a:t>NUMBER OF LAYERS</a:t>
                      </a:r>
                    </a:p>
                  </a:txBody>
                  <a:tcPr/>
                </a:tc>
                <a:tc>
                  <a:txBody>
                    <a:bodyPr/>
                    <a:lstStyle/>
                    <a:p>
                      <a:r>
                        <a:rPr lang="en-US" dirty="0"/>
                        <a:t>4 </a:t>
                      </a:r>
                    </a:p>
                  </a:txBody>
                  <a:tcPr/>
                </a:tc>
                <a:tc>
                  <a:txBody>
                    <a:bodyPr/>
                    <a:lstStyle/>
                    <a:p>
                      <a:r>
                        <a:rPr lang="en-US" dirty="0"/>
                        <a:t>12</a:t>
                      </a:r>
                    </a:p>
                  </a:txBody>
                  <a:tcPr/>
                </a:tc>
                <a:extLst>
                  <a:ext uri="{0D108BD9-81ED-4DB2-BD59-A6C34878D82A}">
                    <a16:rowId xmlns:a16="http://schemas.microsoft.com/office/drawing/2014/main" val="2211707070"/>
                  </a:ext>
                </a:extLst>
              </a:tr>
              <a:tr h="402336">
                <a:tc>
                  <a:txBody>
                    <a:bodyPr/>
                    <a:lstStyle/>
                    <a:p>
                      <a:r>
                        <a:rPr lang="en-US" dirty="0"/>
                        <a:t>NUMBER OF EPOCHS</a:t>
                      </a:r>
                    </a:p>
                  </a:txBody>
                  <a:tcPr/>
                </a:tc>
                <a:tc>
                  <a:txBody>
                    <a:bodyPr/>
                    <a:lstStyle/>
                    <a:p>
                      <a:r>
                        <a:rPr lang="en-US" dirty="0"/>
                        <a:t>20</a:t>
                      </a:r>
                    </a:p>
                  </a:txBody>
                  <a:tcPr/>
                </a:tc>
                <a:tc>
                  <a:txBody>
                    <a:bodyPr/>
                    <a:lstStyle/>
                    <a:p>
                      <a:r>
                        <a:rPr lang="en-US" dirty="0"/>
                        <a:t>25</a:t>
                      </a:r>
                    </a:p>
                  </a:txBody>
                  <a:tcPr/>
                </a:tc>
                <a:extLst>
                  <a:ext uri="{0D108BD9-81ED-4DB2-BD59-A6C34878D82A}">
                    <a16:rowId xmlns:a16="http://schemas.microsoft.com/office/drawing/2014/main" val="3020299303"/>
                  </a:ext>
                </a:extLst>
              </a:tr>
              <a:tr h="402336">
                <a:tc>
                  <a:txBody>
                    <a:bodyPr/>
                    <a:lstStyle/>
                    <a:p>
                      <a:r>
                        <a:rPr lang="en-US" dirty="0"/>
                        <a:t>REGULARIZATIONS USED</a:t>
                      </a:r>
                    </a:p>
                  </a:txBody>
                  <a:tcPr/>
                </a:tc>
                <a:tc>
                  <a:txBody>
                    <a:bodyPr/>
                    <a:lstStyle/>
                    <a:p>
                      <a:r>
                        <a:rPr lang="en-US" dirty="0"/>
                        <a:t>Dropout</a:t>
                      </a:r>
                    </a:p>
                  </a:txBody>
                  <a:tcPr/>
                </a:tc>
                <a:tc>
                  <a:txBody>
                    <a:bodyPr/>
                    <a:lstStyle/>
                    <a:p>
                      <a:r>
                        <a:rPr lang="en-US" dirty="0"/>
                        <a:t>Dropout, Batch Normalization</a:t>
                      </a:r>
                    </a:p>
                  </a:txBody>
                  <a:tcPr/>
                </a:tc>
                <a:extLst>
                  <a:ext uri="{0D108BD9-81ED-4DB2-BD59-A6C34878D82A}">
                    <a16:rowId xmlns:a16="http://schemas.microsoft.com/office/drawing/2014/main" val="3444041548"/>
                  </a:ext>
                </a:extLst>
              </a:tr>
              <a:tr h="768096">
                <a:tc>
                  <a:txBody>
                    <a:bodyPr/>
                    <a:lstStyle/>
                    <a:p>
                      <a:r>
                        <a:rPr lang="en-US" dirty="0"/>
                        <a:t>Link to GitHub Code</a:t>
                      </a:r>
                    </a:p>
                  </a:txBody>
                  <a:tcPr/>
                </a:tc>
                <a:tc>
                  <a:txBody>
                    <a:bodyPr/>
                    <a:lstStyle/>
                    <a:p>
                      <a:r>
                        <a:rPr lang="en-US" sz="1400" dirty="0">
                          <a:hlinkClick r:id="rId2"/>
                        </a:rPr>
                        <a:t>https://github.com/Shravsridhar/MLP--CIFAR10/blob/master/mlp_cifar10.ipynb</a:t>
                      </a:r>
                      <a:endParaRPr lang="en-US" sz="1400" dirty="0"/>
                    </a:p>
                  </a:txBody>
                  <a:tcPr/>
                </a:tc>
                <a:tc>
                  <a:txBody>
                    <a:bodyPr/>
                    <a:lstStyle/>
                    <a:p>
                      <a:r>
                        <a:rPr lang="en-US" sz="1400" kern="1200" dirty="0">
                          <a:solidFill>
                            <a:schemeClr val="dk1"/>
                          </a:solidFill>
                          <a:latin typeface="+mn-lt"/>
                          <a:ea typeface="+mn-ea"/>
                          <a:cs typeface="+mn-cs"/>
                          <a:hlinkClick r:id="rId3"/>
                        </a:rPr>
                        <a:t>https://github.com/Shravsridhar/CNN_CIFAR10/blob/master/cnn_cifar10%20(1).ipynb</a:t>
                      </a: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val="857557123"/>
                  </a:ext>
                </a:extLst>
              </a:tr>
            </a:tbl>
          </a:graphicData>
        </a:graphic>
      </p:graphicFrame>
    </p:spTree>
    <p:extLst>
      <p:ext uri="{BB962C8B-B14F-4D97-AF65-F5344CB8AC3E}">
        <p14:creationId xmlns:p14="http://schemas.microsoft.com/office/powerpoint/2010/main" val="582874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7C695D9-6183-4595-ABB2-7C2EF59172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575911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3EEAB7-BC15-4B12-94CA-10F74DFF5F50}"/>
              </a:ext>
            </a:extLst>
          </p:cNvPr>
          <p:cNvSpPr>
            <a:spLocks noGrp="1"/>
          </p:cNvSpPr>
          <p:nvPr>
            <p:ph type="title"/>
          </p:nvPr>
        </p:nvSpPr>
        <p:spPr>
          <a:xfrm>
            <a:off x="821515" y="640264"/>
            <a:ext cx="5027741" cy="840194"/>
          </a:xfrm>
        </p:spPr>
        <p:txBody>
          <a:bodyPr>
            <a:noAutofit/>
          </a:bodyPr>
          <a:lstStyle/>
          <a:p>
            <a:r>
              <a:rPr lang="en-US" sz="3200" b="1" dirty="0"/>
              <a:t>Initial Setting: Similar to logistic regression</a:t>
            </a:r>
          </a:p>
        </p:txBody>
      </p:sp>
      <p:sp>
        <p:nvSpPr>
          <p:cNvPr id="3" name="Content Placeholder 2">
            <a:extLst>
              <a:ext uri="{FF2B5EF4-FFF2-40B4-BE49-F238E27FC236}">
                <a16:creationId xmlns:a16="http://schemas.microsoft.com/office/drawing/2014/main" id="{B48F53F4-FBA4-4E0A-9BFC-BA332488594A}"/>
              </a:ext>
            </a:extLst>
          </p:cNvPr>
          <p:cNvSpPr>
            <a:spLocks noGrp="1"/>
          </p:cNvSpPr>
          <p:nvPr>
            <p:ph idx="1"/>
          </p:nvPr>
        </p:nvSpPr>
        <p:spPr>
          <a:xfrm>
            <a:off x="821515" y="2121762"/>
            <a:ext cx="4911827" cy="3626917"/>
          </a:xfrm>
        </p:spPr>
        <p:txBody>
          <a:bodyPr>
            <a:normAutofit/>
          </a:bodyPr>
          <a:lstStyle/>
          <a:p>
            <a:r>
              <a:rPr lang="en-US" sz="2400" dirty="0"/>
              <a:t>Epoch 10</a:t>
            </a:r>
          </a:p>
          <a:p>
            <a:r>
              <a:rPr lang="en-US" sz="2400" dirty="0"/>
              <a:t>No of layers: 1</a:t>
            </a:r>
          </a:p>
          <a:p>
            <a:r>
              <a:rPr lang="en-US" sz="2400" dirty="0"/>
              <a:t>Batch size 32</a:t>
            </a:r>
          </a:p>
          <a:p>
            <a:r>
              <a:rPr lang="en-US" sz="2400" dirty="0"/>
              <a:t>Learning rate = 0.01 </a:t>
            </a:r>
          </a:p>
          <a:p>
            <a:endParaRPr lang="en-US" sz="2400" dirty="0"/>
          </a:p>
        </p:txBody>
      </p:sp>
      <p:pic>
        <p:nvPicPr>
          <p:cNvPr id="7" name="Picture 6">
            <a:extLst>
              <a:ext uri="{FF2B5EF4-FFF2-40B4-BE49-F238E27FC236}">
                <a16:creationId xmlns:a16="http://schemas.microsoft.com/office/drawing/2014/main" id="{4CE1C88E-1BE8-4935-BDBD-8B8B1CF71A7A}"/>
              </a:ext>
            </a:extLst>
          </p:cNvPr>
          <p:cNvPicPr>
            <a:picLocks noChangeAspect="1"/>
          </p:cNvPicPr>
          <p:nvPr/>
        </p:nvPicPr>
        <p:blipFill>
          <a:blip r:embed="rId2"/>
          <a:stretch>
            <a:fillRect/>
          </a:stretch>
        </p:blipFill>
        <p:spPr>
          <a:xfrm>
            <a:off x="1730191" y="3987294"/>
            <a:ext cx="4003151" cy="1761385"/>
          </a:xfrm>
          <a:prstGeom prst="rect">
            <a:avLst/>
          </a:prstGeom>
        </p:spPr>
      </p:pic>
      <p:pic>
        <p:nvPicPr>
          <p:cNvPr id="6" name="Picture 5">
            <a:extLst>
              <a:ext uri="{FF2B5EF4-FFF2-40B4-BE49-F238E27FC236}">
                <a16:creationId xmlns:a16="http://schemas.microsoft.com/office/drawing/2014/main" id="{96C60A2C-27DF-4FF7-A4B8-EB074FFD8246}"/>
              </a:ext>
            </a:extLst>
          </p:cNvPr>
          <p:cNvPicPr>
            <a:picLocks noChangeAspect="1"/>
          </p:cNvPicPr>
          <p:nvPr/>
        </p:nvPicPr>
        <p:blipFill>
          <a:blip r:embed="rId3"/>
          <a:stretch>
            <a:fillRect/>
          </a:stretch>
        </p:blipFill>
        <p:spPr>
          <a:xfrm>
            <a:off x="7340011" y="248392"/>
            <a:ext cx="4178655" cy="2820592"/>
          </a:xfrm>
          <a:prstGeom prst="rect">
            <a:avLst/>
          </a:prstGeom>
        </p:spPr>
      </p:pic>
      <p:pic>
        <p:nvPicPr>
          <p:cNvPr id="5" name="Picture 4">
            <a:extLst>
              <a:ext uri="{FF2B5EF4-FFF2-40B4-BE49-F238E27FC236}">
                <a16:creationId xmlns:a16="http://schemas.microsoft.com/office/drawing/2014/main" id="{E57393FB-6A9B-40D1-9E2C-319D1A9D8871}"/>
              </a:ext>
            </a:extLst>
          </p:cNvPr>
          <p:cNvPicPr>
            <a:picLocks noChangeAspect="1"/>
          </p:cNvPicPr>
          <p:nvPr/>
        </p:nvPicPr>
        <p:blipFill>
          <a:blip r:embed="rId4"/>
          <a:stretch>
            <a:fillRect/>
          </a:stretch>
        </p:blipFill>
        <p:spPr>
          <a:xfrm>
            <a:off x="7340011" y="3789017"/>
            <a:ext cx="4178655" cy="2757911"/>
          </a:xfrm>
          <a:prstGeom prst="rect">
            <a:avLst/>
          </a:prstGeom>
        </p:spPr>
      </p:pic>
    </p:spTree>
    <p:extLst>
      <p:ext uri="{BB962C8B-B14F-4D97-AF65-F5344CB8AC3E}">
        <p14:creationId xmlns:p14="http://schemas.microsoft.com/office/powerpoint/2010/main" val="1013061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948ED-E183-4AE4-B1E1-7C601B665570}"/>
              </a:ext>
            </a:extLst>
          </p:cNvPr>
          <p:cNvSpPr>
            <a:spLocks noGrp="1"/>
          </p:cNvSpPr>
          <p:nvPr>
            <p:ph type="title"/>
          </p:nvPr>
        </p:nvSpPr>
        <p:spPr>
          <a:xfrm>
            <a:off x="838200" y="365125"/>
            <a:ext cx="10515600" cy="1325563"/>
          </a:xfrm>
        </p:spPr>
        <p:txBody>
          <a:bodyPr>
            <a:normAutofit/>
          </a:bodyPr>
          <a:lstStyle/>
          <a:p>
            <a:r>
              <a:rPr lang="en-US"/>
              <a:t>FUTURE WORKS</a:t>
            </a:r>
            <a:br>
              <a:rPr lang="en-US"/>
            </a:br>
            <a:endParaRPr lang="en-US"/>
          </a:p>
        </p:txBody>
      </p:sp>
      <p:graphicFrame>
        <p:nvGraphicFramePr>
          <p:cNvPr id="13" name="Content Placeholder 2">
            <a:extLst>
              <a:ext uri="{FF2B5EF4-FFF2-40B4-BE49-F238E27FC236}">
                <a16:creationId xmlns:a16="http://schemas.microsoft.com/office/drawing/2014/main" id="{7912A293-A7D5-4E99-8ADC-A950574340BB}"/>
              </a:ext>
            </a:extLst>
          </p:cNvPr>
          <p:cNvGraphicFramePr>
            <a:graphicFrameLocks noGrp="1"/>
          </p:cNvGraphicFramePr>
          <p:nvPr>
            <p:ph idx="1"/>
            <p:extLst>
              <p:ext uri="{D42A27DB-BD31-4B8C-83A1-F6EECF244321}">
                <p14:modId xmlns:p14="http://schemas.microsoft.com/office/powerpoint/2010/main" val="232754469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7599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FCE9C5-0F38-4F9B-AB1F-AF2693E74508}"/>
              </a:ext>
            </a:extLst>
          </p:cNvPr>
          <p:cNvSpPr>
            <a:spLocks noGrp="1"/>
          </p:cNvSpPr>
          <p:nvPr>
            <p:ph idx="1"/>
          </p:nvPr>
        </p:nvSpPr>
        <p:spPr>
          <a:xfrm>
            <a:off x="1571811" y="1381092"/>
            <a:ext cx="6066118" cy="2438546"/>
          </a:xfrm>
        </p:spPr>
        <p:txBody>
          <a:bodyPr>
            <a:normAutofit/>
          </a:bodyPr>
          <a:lstStyle/>
          <a:p>
            <a:r>
              <a:rPr lang="en-US" sz="2400" dirty="0"/>
              <a:t>PERFORMANCE:</a:t>
            </a:r>
          </a:p>
          <a:p>
            <a:pPr lvl="1"/>
            <a:r>
              <a:rPr lang="en-US" sz="2000" dirty="0"/>
              <a:t>Model performance is bad when logistic regression is applied. </a:t>
            </a:r>
          </a:p>
          <a:p>
            <a:pPr lvl="1"/>
            <a:r>
              <a:rPr lang="en-US" sz="2000" dirty="0"/>
              <a:t>Accuracy is very low and Loss is very high.</a:t>
            </a:r>
          </a:p>
          <a:p>
            <a:pPr lvl="1"/>
            <a:endParaRPr lang="en-US" dirty="0"/>
          </a:p>
        </p:txBody>
      </p:sp>
      <p:sp>
        <p:nvSpPr>
          <p:cNvPr id="9"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1"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4" name="Picture 3">
            <a:extLst>
              <a:ext uri="{FF2B5EF4-FFF2-40B4-BE49-F238E27FC236}">
                <a16:creationId xmlns:a16="http://schemas.microsoft.com/office/drawing/2014/main" id="{E1BB05C3-44ED-452C-83DB-F9F9D9172509}"/>
              </a:ext>
            </a:extLst>
          </p:cNvPr>
          <p:cNvPicPr>
            <a:picLocks noChangeAspect="1"/>
          </p:cNvPicPr>
          <p:nvPr/>
        </p:nvPicPr>
        <p:blipFill>
          <a:blip r:embed="rId2"/>
          <a:stretch>
            <a:fillRect/>
          </a:stretch>
        </p:blipFill>
        <p:spPr>
          <a:xfrm>
            <a:off x="5514112" y="3844004"/>
            <a:ext cx="4782718" cy="1308953"/>
          </a:xfrm>
          <a:prstGeom prst="rect">
            <a:avLst/>
          </a:prstGeom>
        </p:spPr>
      </p:pic>
    </p:spTree>
    <p:extLst>
      <p:ext uri="{BB962C8B-B14F-4D97-AF65-F5344CB8AC3E}">
        <p14:creationId xmlns:p14="http://schemas.microsoft.com/office/powerpoint/2010/main" val="4166157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BBDB9CBB-F581-4208-9C34-D4E8577A9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F8F2DBF4-5F7B-457C-98A0-0337482F2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9E2E1DD-F315-4657-B061-9E848B5CDF8E}"/>
              </a:ext>
            </a:extLst>
          </p:cNvPr>
          <p:cNvPicPr>
            <a:picLocks noChangeAspect="1"/>
          </p:cNvPicPr>
          <p:nvPr/>
        </p:nvPicPr>
        <p:blipFill>
          <a:blip r:embed="rId2"/>
          <a:stretch>
            <a:fillRect/>
          </a:stretch>
        </p:blipFill>
        <p:spPr>
          <a:xfrm>
            <a:off x="853279" y="3843931"/>
            <a:ext cx="2929449" cy="1992026"/>
          </a:xfrm>
          <a:prstGeom prst="rect">
            <a:avLst/>
          </a:prstGeom>
          <a:effectLst/>
        </p:spPr>
      </p:pic>
      <p:pic>
        <p:nvPicPr>
          <p:cNvPr id="4" name="Picture 3">
            <a:extLst>
              <a:ext uri="{FF2B5EF4-FFF2-40B4-BE49-F238E27FC236}">
                <a16:creationId xmlns:a16="http://schemas.microsoft.com/office/drawing/2014/main" id="{9E80ADDA-2C3B-4115-99A3-655CC0B8D68F}"/>
              </a:ext>
            </a:extLst>
          </p:cNvPr>
          <p:cNvPicPr>
            <a:picLocks noChangeAspect="1"/>
          </p:cNvPicPr>
          <p:nvPr/>
        </p:nvPicPr>
        <p:blipFill>
          <a:blip r:embed="rId3"/>
          <a:stretch>
            <a:fillRect/>
          </a:stretch>
        </p:blipFill>
        <p:spPr>
          <a:xfrm>
            <a:off x="675046" y="825543"/>
            <a:ext cx="3366963" cy="2188527"/>
          </a:xfrm>
          <a:prstGeom prst="rect">
            <a:avLst/>
          </a:prstGeom>
        </p:spPr>
      </p:pic>
      <p:pic>
        <p:nvPicPr>
          <p:cNvPr id="6" name="Picture 5">
            <a:extLst>
              <a:ext uri="{FF2B5EF4-FFF2-40B4-BE49-F238E27FC236}">
                <a16:creationId xmlns:a16="http://schemas.microsoft.com/office/drawing/2014/main" id="{9E45073D-1DAD-4474-8881-2DDFD841F006}"/>
              </a:ext>
            </a:extLst>
          </p:cNvPr>
          <p:cNvPicPr>
            <a:picLocks noChangeAspect="1"/>
          </p:cNvPicPr>
          <p:nvPr/>
        </p:nvPicPr>
        <p:blipFill>
          <a:blip r:embed="rId4"/>
          <a:stretch>
            <a:fillRect/>
          </a:stretch>
        </p:blipFill>
        <p:spPr>
          <a:xfrm>
            <a:off x="6404154" y="3160294"/>
            <a:ext cx="3951373" cy="1048946"/>
          </a:xfrm>
          <a:prstGeom prst="rect">
            <a:avLst/>
          </a:prstGeom>
        </p:spPr>
      </p:pic>
      <p:sp>
        <p:nvSpPr>
          <p:cNvPr id="3" name="Content Placeholder 2">
            <a:extLst>
              <a:ext uri="{FF2B5EF4-FFF2-40B4-BE49-F238E27FC236}">
                <a16:creationId xmlns:a16="http://schemas.microsoft.com/office/drawing/2014/main" id="{CAE6E960-3CA1-4083-A5C4-A5A60F027E8B}"/>
              </a:ext>
            </a:extLst>
          </p:cNvPr>
          <p:cNvSpPr>
            <a:spLocks noGrp="1"/>
          </p:cNvSpPr>
          <p:nvPr>
            <p:ph idx="1"/>
          </p:nvPr>
        </p:nvSpPr>
        <p:spPr>
          <a:xfrm>
            <a:off x="5116880" y="484632"/>
            <a:ext cx="6001694" cy="5351325"/>
          </a:xfrm>
        </p:spPr>
        <p:txBody>
          <a:bodyPr>
            <a:normAutofit/>
          </a:bodyPr>
          <a:lstStyle/>
          <a:p>
            <a:pPr marL="0" indent="0">
              <a:buNone/>
            </a:pPr>
            <a:r>
              <a:rPr lang="en-US" b="1" dirty="0"/>
              <a:t>EFFECT OF ACTIVATION FUNCTIONS </a:t>
            </a:r>
          </a:p>
          <a:p>
            <a:r>
              <a:rPr lang="en-US" sz="2000" dirty="0"/>
              <a:t>Activation function: tanh</a:t>
            </a:r>
          </a:p>
          <a:p>
            <a:r>
              <a:rPr lang="en-US" sz="2000" dirty="0"/>
              <a:t>Learning Rate: 0.0001</a:t>
            </a:r>
          </a:p>
          <a:p>
            <a:r>
              <a:rPr lang="en-US" sz="2000" dirty="0"/>
              <a:t>Batch size: 32</a:t>
            </a:r>
          </a:p>
          <a:p>
            <a:r>
              <a:rPr lang="en-US" sz="2000" dirty="0"/>
              <a:t>No of neurons: 128</a:t>
            </a:r>
          </a:p>
          <a:p>
            <a:endParaRPr lang="en-US" sz="2000" dirty="0"/>
          </a:p>
        </p:txBody>
      </p:sp>
    </p:spTree>
    <p:extLst>
      <p:ext uri="{BB962C8B-B14F-4D97-AF65-F5344CB8AC3E}">
        <p14:creationId xmlns:p14="http://schemas.microsoft.com/office/powerpoint/2010/main" val="658037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BDB9CBB-F581-4208-9C34-D4E8577A9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9">
            <a:extLst>
              <a:ext uri="{FF2B5EF4-FFF2-40B4-BE49-F238E27FC236}">
                <a16:creationId xmlns:a16="http://schemas.microsoft.com/office/drawing/2014/main" id="{F8F2DBF4-5F7B-457C-98A0-0337482F2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051658C-2FCE-4A30-B425-E54BF6BD5F36}"/>
              </a:ext>
            </a:extLst>
          </p:cNvPr>
          <p:cNvPicPr>
            <a:picLocks noChangeAspect="1"/>
          </p:cNvPicPr>
          <p:nvPr/>
        </p:nvPicPr>
        <p:blipFill>
          <a:blip r:embed="rId2"/>
          <a:stretch>
            <a:fillRect/>
          </a:stretch>
        </p:blipFill>
        <p:spPr>
          <a:xfrm>
            <a:off x="853691" y="3891876"/>
            <a:ext cx="3148536" cy="2259076"/>
          </a:xfrm>
          <a:prstGeom prst="rect">
            <a:avLst/>
          </a:prstGeom>
          <a:effectLst/>
        </p:spPr>
      </p:pic>
      <p:pic>
        <p:nvPicPr>
          <p:cNvPr id="7" name="Picture 6">
            <a:extLst>
              <a:ext uri="{FF2B5EF4-FFF2-40B4-BE49-F238E27FC236}">
                <a16:creationId xmlns:a16="http://schemas.microsoft.com/office/drawing/2014/main" id="{BB38CA03-3B89-4808-8515-E2871B799584}"/>
              </a:ext>
            </a:extLst>
          </p:cNvPr>
          <p:cNvPicPr>
            <a:picLocks noChangeAspect="1"/>
          </p:cNvPicPr>
          <p:nvPr/>
        </p:nvPicPr>
        <p:blipFill>
          <a:blip r:embed="rId3"/>
          <a:stretch>
            <a:fillRect/>
          </a:stretch>
        </p:blipFill>
        <p:spPr>
          <a:xfrm>
            <a:off x="743735" y="803049"/>
            <a:ext cx="3148537" cy="2227590"/>
          </a:xfrm>
          <a:prstGeom prst="rect">
            <a:avLst/>
          </a:prstGeom>
        </p:spPr>
      </p:pic>
      <p:pic>
        <p:nvPicPr>
          <p:cNvPr id="2" name="Picture 1">
            <a:extLst>
              <a:ext uri="{FF2B5EF4-FFF2-40B4-BE49-F238E27FC236}">
                <a16:creationId xmlns:a16="http://schemas.microsoft.com/office/drawing/2014/main" id="{28BE4BC5-298F-408E-B345-9E6EA14C8B96}"/>
              </a:ext>
            </a:extLst>
          </p:cNvPr>
          <p:cNvPicPr>
            <a:picLocks noChangeAspect="1"/>
          </p:cNvPicPr>
          <p:nvPr/>
        </p:nvPicPr>
        <p:blipFill>
          <a:blip r:embed="rId4"/>
          <a:stretch>
            <a:fillRect/>
          </a:stretch>
        </p:blipFill>
        <p:spPr>
          <a:xfrm>
            <a:off x="6613452" y="4831710"/>
            <a:ext cx="3429703" cy="970841"/>
          </a:xfrm>
          <a:prstGeom prst="rect">
            <a:avLst/>
          </a:prstGeom>
        </p:spPr>
      </p:pic>
      <p:sp>
        <p:nvSpPr>
          <p:cNvPr id="3" name="Content Placeholder 2">
            <a:extLst>
              <a:ext uri="{FF2B5EF4-FFF2-40B4-BE49-F238E27FC236}">
                <a16:creationId xmlns:a16="http://schemas.microsoft.com/office/drawing/2014/main" id="{CAE6E960-3CA1-4083-A5C4-A5A60F027E8B}"/>
              </a:ext>
            </a:extLst>
          </p:cNvPr>
          <p:cNvSpPr>
            <a:spLocks noGrp="1"/>
          </p:cNvSpPr>
          <p:nvPr>
            <p:ph idx="1"/>
          </p:nvPr>
        </p:nvSpPr>
        <p:spPr>
          <a:xfrm>
            <a:off x="5116880" y="484632"/>
            <a:ext cx="6422848" cy="5739187"/>
          </a:xfrm>
        </p:spPr>
        <p:txBody>
          <a:bodyPr>
            <a:normAutofit/>
          </a:bodyPr>
          <a:lstStyle/>
          <a:p>
            <a:r>
              <a:rPr lang="en-US" sz="2000"/>
              <a:t>Activation function: relu</a:t>
            </a:r>
          </a:p>
          <a:p>
            <a:r>
              <a:rPr lang="en-US" sz="2000"/>
              <a:t>Learning rate: 0.0001</a:t>
            </a:r>
          </a:p>
          <a:p>
            <a:r>
              <a:rPr lang="en-US" sz="2000"/>
              <a:t>Batch size: 32</a:t>
            </a:r>
          </a:p>
          <a:p>
            <a:r>
              <a:rPr lang="en-US" sz="2000"/>
              <a:t>Neurons: 128</a:t>
            </a:r>
          </a:p>
          <a:p>
            <a:endParaRPr lang="en-US" sz="2000"/>
          </a:p>
        </p:txBody>
      </p:sp>
    </p:spTree>
    <p:extLst>
      <p:ext uri="{BB962C8B-B14F-4D97-AF65-F5344CB8AC3E}">
        <p14:creationId xmlns:p14="http://schemas.microsoft.com/office/powerpoint/2010/main" val="891642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88DA1F7-243F-4238-B2E5-D9BC0A53C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9">
            <a:extLst>
              <a:ext uri="{FF2B5EF4-FFF2-40B4-BE49-F238E27FC236}">
                <a16:creationId xmlns:a16="http://schemas.microsoft.com/office/drawing/2014/main" id="{A7FC5E3B-10AB-47E5-A8FC-14E8B42CE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131819"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F1E07E1-3555-447D-AF41-61D5AFEE0634}"/>
              </a:ext>
            </a:extLst>
          </p:cNvPr>
          <p:cNvPicPr>
            <a:picLocks noChangeAspect="1"/>
          </p:cNvPicPr>
          <p:nvPr/>
        </p:nvPicPr>
        <p:blipFill>
          <a:blip r:embed="rId2"/>
          <a:stretch>
            <a:fillRect/>
          </a:stretch>
        </p:blipFill>
        <p:spPr>
          <a:xfrm>
            <a:off x="549782" y="3965312"/>
            <a:ext cx="2959516" cy="2079061"/>
          </a:xfrm>
          <a:prstGeom prst="rect">
            <a:avLst/>
          </a:prstGeom>
          <a:effectLst/>
        </p:spPr>
      </p:pic>
      <p:pic>
        <p:nvPicPr>
          <p:cNvPr id="10" name="Picture 9">
            <a:extLst>
              <a:ext uri="{FF2B5EF4-FFF2-40B4-BE49-F238E27FC236}">
                <a16:creationId xmlns:a16="http://schemas.microsoft.com/office/drawing/2014/main" id="{8BCF8F07-ADF1-4293-B79B-BCDAB06BFF96}"/>
              </a:ext>
            </a:extLst>
          </p:cNvPr>
          <p:cNvPicPr>
            <a:picLocks noChangeAspect="1"/>
          </p:cNvPicPr>
          <p:nvPr/>
        </p:nvPicPr>
        <p:blipFill>
          <a:blip r:embed="rId3"/>
          <a:stretch>
            <a:fillRect/>
          </a:stretch>
        </p:blipFill>
        <p:spPr>
          <a:xfrm>
            <a:off x="484632" y="1059453"/>
            <a:ext cx="3079782" cy="2032657"/>
          </a:xfrm>
          <a:prstGeom prst="rect">
            <a:avLst/>
          </a:prstGeom>
        </p:spPr>
      </p:pic>
      <p:pic>
        <p:nvPicPr>
          <p:cNvPr id="13" name="Content Placeholder 7">
            <a:extLst>
              <a:ext uri="{FF2B5EF4-FFF2-40B4-BE49-F238E27FC236}">
                <a16:creationId xmlns:a16="http://schemas.microsoft.com/office/drawing/2014/main" id="{4C1676FD-B8E4-4213-9825-19C5D8DA157A}"/>
              </a:ext>
            </a:extLst>
          </p:cNvPr>
          <p:cNvPicPr>
            <a:picLocks noChangeAspect="1"/>
          </p:cNvPicPr>
          <p:nvPr/>
        </p:nvPicPr>
        <p:blipFill>
          <a:blip r:embed="rId4"/>
          <a:stretch>
            <a:fillRect/>
          </a:stretch>
        </p:blipFill>
        <p:spPr>
          <a:xfrm>
            <a:off x="6096000" y="2359993"/>
            <a:ext cx="4177047" cy="1069007"/>
          </a:xfrm>
          <a:prstGeom prst="rect">
            <a:avLst/>
          </a:prstGeom>
        </p:spPr>
      </p:pic>
      <p:sp>
        <p:nvSpPr>
          <p:cNvPr id="12" name="Content Placeholder 11">
            <a:extLst>
              <a:ext uri="{FF2B5EF4-FFF2-40B4-BE49-F238E27FC236}">
                <a16:creationId xmlns:a16="http://schemas.microsoft.com/office/drawing/2014/main" id="{4ABFFC93-47EE-41AA-A379-9A34DFA14853}"/>
              </a:ext>
            </a:extLst>
          </p:cNvPr>
          <p:cNvSpPr>
            <a:spLocks noGrp="1"/>
          </p:cNvSpPr>
          <p:nvPr>
            <p:ph idx="1"/>
          </p:nvPr>
        </p:nvSpPr>
        <p:spPr>
          <a:xfrm>
            <a:off x="4680903" y="484632"/>
            <a:ext cx="6904038" cy="3786188"/>
          </a:xfrm>
          <a:prstGeom prst="rect">
            <a:avLst/>
          </a:prstGeom>
        </p:spPr>
        <p:txBody>
          <a:bodyPr wrap="square">
            <a:spAutoFit/>
          </a:bodyPr>
          <a:lstStyle/>
          <a:p>
            <a:r>
              <a:rPr lang="en-US" sz="2000" b="1" dirty="0"/>
              <a:t>Activation function</a:t>
            </a:r>
            <a:r>
              <a:rPr lang="en-US" sz="2000" dirty="0"/>
              <a:t>: </a:t>
            </a:r>
            <a:r>
              <a:rPr lang="en-US" sz="2000" dirty="0" err="1"/>
              <a:t>selu</a:t>
            </a:r>
            <a:endParaRPr lang="en-US" sz="2000" dirty="0"/>
          </a:p>
        </p:txBody>
      </p:sp>
    </p:spTree>
    <p:extLst>
      <p:ext uri="{BB962C8B-B14F-4D97-AF65-F5344CB8AC3E}">
        <p14:creationId xmlns:p14="http://schemas.microsoft.com/office/powerpoint/2010/main" val="1263601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E686ED-6C1A-46FB-BC30-6E5F385C1FD2}"/>
              </a:ext>
            </a:extLst>
          </p:cNvPr>
          <p:cNvSpPr>
            <a:spLocks noGrp="1"/>
          </p:cNvSpPr>
          <p:nvPr>
            <p:ph type="title"/>
          </p:nvPr>
        </p:nvSpPr>
        <p:spPr>
          <a:xfrm>
            <a:off x="838200" y="963877"/>
            <a:ext cx="3494362" cy="4930246"/>
          </a:xfrm>
        </p:spPr>
        <p:txBody>
          <a:bodyPr>
            <a:normAutofit/>
          </a:bodyPr>
          <a:lstStyle/>
          <a:p>
            <a:pPr algn="r"/>
            <a:r>
              <a:rPr lang="en-US" b="1">
                <a:solidFill>
                  <a:schemeClr val="accent1"/>
                </a:solidFill>
              </a:rPr>
              <a:t>RESULTS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53E10C6-3AAC-4C8B-AD56-252AB597F37C}"/>
              </a:ext>
            </a:extLst>
          </p:cNvPr>
          <p:cNvSpPr>
            <a:spLocks noGrp="1"/>
          </p:cNvSpPr>
          <p:nvPr>
            <p:ph idx="1"/>
          </p:nvPr>
        </p:nvSpPr>
        <p:spPr>
          <a:xfrm>
            <a:off x="4976031" y="963877"/>
            <a:ext cx="6377769" cy="4930246"/>
          </a:xfrm>
        </p:spPr>
        <p:txBody>
          <a:bodyPr anchor="ctr">
            <a:normAutofit/>
          </a:bodyPr>
          <a:lstStyle/>
          <a:p>
            <a:r>
              <a:rPr lang="en-US" sz="2400"/>
              <a:t>It is observed that activation function relu gives the best performance on model compared to others</a:t>
            </a:r>
          </a:p>
          <a:p>
            <a:endParaRPr lang="en-US" sz="2400"/>
          </a:p>
          <a:p>
            <a:pPr marL="0" indent="0">
              <a:buNone/>
            </a:pPr>
            <a:r>
              <a:rPr lang="en-US" sz="2400"/>
              <a:t>NOTE:</a:t>
            </a:r>
          </a:p>
          <a:p>
            <a:pPr marL="0" indent="0">
              <a:buNone/>
            </a:pPr>
            <a:r>
              <a:rPr lang="en-US" sz="2400"/>
              <a:t>List of activation functions used along with parameter settings is attached in the excel sheet</a:t>
            </a:r>
          </a:p>
        </p:txBody>
      </p:sp>
    </p:spTree>
    <p:extLst>
      <p:ext uri="{BB962C8B-B14F-4D97-AF65-F5344CB8AC3E}">
        <p14:creationId xmlns:p14="http://schemas.microsoft.com/office/powerpoint/2010/main" val="1541873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EEA0F-93D8-4734-A203-8A81E3B1BA8E}"/>
              </a:ext>
            </a:extLst>
          </p:cNvPr>
          <p:cNvSpPr>
            <a:spLocks noGrp="1"/>
          </p:cNvSpPr>
          <p:nvPr>
            <p:ph type="title"/>
          </p:nvPr>
        </p:nvSpPr>
        <p:spPr>
          <a:xfrm>
            <a:off x="5116878" y="629266"/>
            <a:ext cx="6422849" cy="1676603"/>
          </a:xfrm>
        </p:spPr>
        <p:txBody>
          <a:bodyPr>
            <a:normAutofit/>
          </a:bodyPr>
          <a:lstStyle/>
          <a:p>
            <a:r>
              <a:rPr lang="en-US"/>
              <a:t>EFFECT OF NUMBER OF LAYERS</a:t>
            </a:r>
          </a:p>
        </p:txBody>
      </p:sp>
      <p:sp>
        <p:nvSpPr>
          <p:cNvPr id="11" name="Rectangle 10">
            <a:extLst>
              <a:ext uri="{FF2B5EF4-FFF2-40B4-BE49-F238E27FC236}">
                <a16:creationId xmlns:a16="http://schemas.microsoft.com/office/drawing/2014/main" id="{BBDB9CBB-F581-4208-9C34-D4E8577A9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455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F8F2DBF4-5F7B-457C-98A0-0337482F2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669D6FB-15E3-450D-9219-8D5493AD6864}"/>
              </a:ext>
            </a:extLst>
          </p:cNvPr>
          <p:cNvPicPr>
            <a:picLocks noChangeAspect="1"/>
          </p:cNvPicPr>
          <p:nvPr/>
        </p:nvPicPr>
        <p:blipFill>
          <a:blip r:embed="rId2"/>
          <a:stretch>
            <a:fillRect/>
          </a:stretch>
        </p:blipFill>
        <p:spPr>
          <a:xfrm>
            <a:off x="704816" y="788979"/>
            <a:ext cx="3254615" cy="2310777"/>
          </a:xfrm>
          <a:prstGeom prst="rect">
            <a:avLst/>
          </a:prstGeom>
          <a:effectLst/>
        </p:spPr>
      </p:pic>
      <p:pic>
        <p:nvPicPr>
          <p:cNvPr id="5" name="Picture 4">
            <a:extLst>
              <a:ext uri="{FF2B5EF4-FFF2-40B4-BE49-F238E27FC236}">
                <a16:creationId xmlns:a16="http://schemas.microsoft.com/office/drawing/2014/main" id="{73AD0512-B9A8-40CE-AC39-657ADF97AD00}"/>
              </a:ext>
            </a:extLst>
          </p:cNvPr>
          <p:cNvPicPr>
            <a:picLocks noChangeAspect="1"/>
          </p:cNvPicPr>
          <p:nvPr/>
        </p:nvPicPr>
        <p:blipFill>
          <a:blip r:embed="rId3"/>
          <a:stretch>
            <a:fillRect/>
          </a:stretch>
        </p:blipFill>
        <p:spPr>
          <a:xfrm>
            <a:off x="636845" y="3758241"/>
            <a:ext cx="3373398" cy="2310778"/>
          </a:xfrm>
          <a:prstGeom prst="rect">
            <a:avLst/>
          </a:prstGeom>
        </p:spPr>
      </p:pic>
      <p:pic>
        <p:nvPicPr>
          <p:cNvPr id="4" name="Picture 3">
            <a:extLst>
              <a:ext uri="{FF2B5EF4-FFF2-40B4-BE49-F238E27FC236}">
                <a16:creationId xmlns:a16="http://schemas.microsoft.com/office/drawing/2014/main" id="{A6B7DB20-C0F3-47D3-895F-B3F490575424}"/>
              </a:ext>
            </a:extLst>
          </p:cNvPr>
          <p:cNvPicPr>
            <a:picLocks noChangeAspect="1"/>
          </p:cNvPicPr>
          <p:nvPr/>
        </p:nvPicPr>
        <p:blipFill>
          <a:blip r:embed="rId4"/>
          <a:stretch>
            <a:fillRect/>
          </a:stretch>
        </p:blipFill>
        <p:spPr>
          <a:xfrm>
            <a:off x="6277004" y="3429000"/>
            <a:ext cx="4428443" cy="1179313"/>
          </a:xfrm>
          <a:prstGeom prst="rect">
            <a:avLst/>
          </a:prstGeom>
        </p:spPr>
      </p:pic>
      <p:sp>
        <p:nvSpPr>
          <p:cNvPr id="3" name="Content Placeholder 2">
            <a:extLst>
              <a:ext uri="{FF2B5EF4-FFF2-40B4-BE49-F238E27FC236}">
                <a16:creationId xmlns:a16="http://schemas.microsoft.com/office/drawing/2014/main" id="{EB83FE86-5AE3-4281-A637-3F4CFB515342}"/>
              </a:ext>
            </a:extLst>
          </p:cNvPr>
          <p:cNvSpPr>
            <a:spLocks noGrp="1"/>
          </p:cNvSpPr>
          <p:nvPr>
            <p:ph idx="1"/>
          </p:nvPr>
        </p:nvSpPr>
        <p:spPr>
          <a:xfrm>
            <a:off x="5116880" y="2438400"/>
            <a:ext cx="6422848" cy="3785419"/>
          </a:xfrm>
        </p:spPr>
        <p:txBody>
          <a:bodyPr>
            <a:normAutofit/>
          </a:bodyPr>
          <a:lstStyle/>
          <a:p>
            <a:pPr marL="0" indent="0">
              <a:buNone/>
            </a:pPr>
            <a:r>
              <a:rPr lang="en-US" sz="2000" dirty="0"/>
              <a:t>No of layers : 1</a:t>
            </a:r>
          </a:p>
        </p:txBody>
      </p:sp>
    </p:spTree>
    <p:extLst>
      <p:ext uri="{BB962C8B-B14F-4D97-AF65-F5344CB8AC3E}">
        <p14:creationId xmlns:p14="http://schemas.microsoft.com/office/powerpoint/2010/main" val="1277070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856</Words>
  <Application>Microsoft Office PowerPoint</Application>
  <PresentationFormat>Widescreen</PresentationFormat>
  <Paragraphs>144</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BUILDING AN MLP FOR IMAGE CLASSIFICATION</vt:lpstr>
      <vt:lpstr>PowerPoint Presentation</vt:lpstr>
      <vt:lpstr>Initial Setting: Similar to logistic regression</vt:lpstr>
      <vt:lpstr>PowerPoint Presentation</vt:lpstr>
      <vt:lpstr>PowerPoint Presentation</vt:lpstr>
      <vt:lpstr>PowerPoint Presentation</vt:lpstr>
      <vt:lpstr>PowerPoint Presentation</vt:lpstr>
      <vt:lpstr>RESULTS</vt:lpstr>
      <vt:lpstr>EFFECT OF NUMBER OF LAYERS</vt:lpstr>
      <vt:lpstr>PowerPoint Presentation</vt:lpstr>
      <vt:lpstr>PowerPoint Presentation</vt:lpstr>
      <vt:lpstr>Final Observations</vt:lpstr>
      <vt:lpstr>EFFECT OF NUMBER OF NEURONS</vt:lpstr>
      <vt:lpstr>PowerPoint Presentation</vt:lpstr>
      <vt:lpstr>PowerPoint Presentation</vt:lpstr>
      <vt:lpstr>Final Observations: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PowerPoint Presentation</vt:lpstr>
      <vt:lpstr>PowerPoint Presentation</vt:lpstr>
      <vt:lpstr>MODEL PERFORMANCE</vt:lpstr>
      <vt:lpstr>IMPROVEMENTS TO BE DONE</vt:lpstr>
      <vt:lpstr>COMPARISON OF MLP AND CNN</vt:lpstr>
      <vt:lpstr>FUTURE WORKS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AN MLP FOR IMAGE CLASSIFICATION</dc:title>
  <dc:creator>shravanthi s</dc:creator>
  <cp:lastModifiedBy>shravanthi s</cp:lastModifiedBy>
  <cp:revision>2</cp:revision>
  <dcterms:created xsi:type="dcterms:W3CDTF">2019-01-31T19:29:20Z</dcterms:created>
  <dcterms:modified xsi:type="dcterms:W3CDTF">2019-01-31T20:37:45Z</dcterms:modified>
</cp:coreProperties>
</file>