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57" r:id="rId7"/>
    <p:sldId id="264" r:id="rId8"/>
    <p:sldId id="263" r:id="rId9"/>
    <p:sldId id="265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327EEE-0AF5-4234-9DE9-2BFEF8997BE5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CD5944E-C715-4FAD-8134-8CDCE0448600}">
      <dgm:prSet/>
      <dgm:spPr/>
      <dgm:t>
        <a:bodyPr/>
        <a:lstStyle/>
        <a:p>
          <a:r>
            <a:rPr lang="en-US" dirty="0"/>
            <a:t>Process of taking images that are already in a training set and manipulating them to create many altered versions of same image</a:t>
          </a:r>
        </a:p>
      </dgm:t>
    </dgm:pt>
    <dgm:pt modelId="{742CC34B-EECA-462C-8CDD-CE55E7E57E22}" type="parTrans" cxnId="{D654E342-B750-4930-8C46-B80DC4D94703}">
      <dgm:prSet/>
      <dgm:spPr/>
      <dgm:t>
        <a:bodyPr/>
        <a:lstStyle/>
        <a:p>
          <a:endParaRPr lang="en-US"/>
        </a:p>
      </dgm:t>
    </dgm:pt>
    <dgm:pt modelId="{71E0C3E7-33AD-4029-A2AC-521DAF361981}" type="sibTrans" cxnId="{D654E342-B750-4930-8C46-B80DC4D94703}">
      <dgm:prSet/>
      <dgm:spPr/>
      <dgm:t>
        <a:bodyPr/>
        <a:lstStyle/>
        <a:p>
          <a:endParaRPr lang="en-US"/>
        </a:p>
      </dgm:t>
    </dgm:pt>
    <dgm:pt modelId="{B3ECB006-0403-4298-9CA2-2BDC86632AA3}">
      <dgm:prSet/>
      <dgm:spPr/>
      <dgm:t>
        <a:bodyPr/>
        <a:lstStyle/>
        <a:p>
          <a:r>
            <a:rPr lang="en-US" dirty="0"/>
            <a:t>Advantages:</a:t>
          </a:r>
        </a:p>
      </dgm:t>
    </dgm:pt>
    <dgm:pt modelId="{D5BF7E22-6B67-4EB9-A0D0-1ED2D46CE199}" type="parTrans" cxnId="{F1ECDE43-AAFD-43EE-A7EC-6DE7A81FCC9D}">
      <dgm:prSet/>
      <dgm:spPr/>
      <dgm:t>
        <a:bodyPr/>
        <a:lstStyle/>
        <a:p>
          <a:endParaRPr lang="en-US"/>
        </a:p>
      </dgm:t>
    </dgm:pt>
    <dgm:pt modelId="{D9A8B4CA-064A-43E4-B073-929B8322C51C}" type="sibTrans" cxnId="{F1ECDE43-AAFD-43EE-A7EC-6DE7A81FCC9D}">
      <dgm:prSet/>
      <dgm:spPr/>
      <dgm:t>
        <a:bodyPr/>
        <a:lstStyle/>
        <a:p>
          <a:endParaRPr lang="en-US"/>
        </a:p>
      </dgm:t>
    </dgm:pt>
    <dgm:pt modelId="{257B3C48-0A2F-42A8-86CA-611E8D682CF6}">
      <dgm:prSet/>
      <dgm:spPr/>
      <dgm:t>
        <a:bodyPr/>
        <a:lstStyle/>
        <a:p>
          <a:r>
            <a:rPr lang="en-US" dirty="0"/>
            <a:t>Overcome high expense of collecting training images</a:t>
          </a:r>
        </a:p>
      </dgm:t>
    </dgm:pt>
    <dgm:pt modelId="{ECEBC093-6943-4C42-B058-243542391C12}" type="parTrans" cxnId="{06B001FF-5E6D-4B70-BC1A-115CACE4E8BA}">
      <dgm:prSet/>
      <dgm:spPr/>
      <dgm:t>
        <a:bodyPr/>
        <a:lstStyle/>
        <a:p>
          <a:endParaRPr lang="en-US"/>
        </a:p>
      </dgm:t>
    </dgm:pt>
    <dgm:pt modelId="{9E261BDE-0116-4210-8D6D-F9AC834FB454}" type="sibTrans" cxnId="{06B001FF-5E6D-4B70-BC1A-115CACE4E8BA}">
      <dgm:prSet/>
      <dgm:spPr/>
      <dgm:t>
        <a:bodyPr/>
        <a:lstStyle/>
        <a:p>
          <a:endParaRPr lang="en-US"/>
        </a:p>
      </dgm:t>
    </dgm:pt>
    <dgm:pt modelId="{5B6210AF-C605-44A6-A001-A3D3F52C25A6}">
      <dgm:prSet/>
      <dgm:spPr/>
      <dgm:t>
        <a:bodyPr/>
        <a:lstStyle/>
        <a:p>
          <a:r>
            <a:rPr lang="en-US" dirty="0"/>
            <a:t>Expose model to wider variety of coloring/lighting situations making it more robust</a:t>
          </a:r>
        </a:p>
      </dgm:t>
    </dgm:pt>
    <dgm:pt modelId="{1CEEBFB0-FA1D-48F6-A8A0-D03396007BBA}" type="parTrans" cxnId="{C63F7468-1BD0-4365-ACB2-B7A2B4CCA703}">
      <dgm:prSet/>
      <dgm:spPr/>
      <dgm:t>
        <a:bodyPr/>
        <a:lstStyle/>
        <a:p>
          <a:endParaRPr lang="en-US"/>
        </a:p>
      </dgm:t>
    </dgm:pt>
    <dgm:pt modelId="{3DC89934-566B-4E9C-9F8D-2125C8D39119}" type="sibTrans" cxnId="{C63F7468-1BD0-4365-ACB2-B7A2B4CCA703}">
      <dgm:prSet/>
      <dgm:spPr/>
      <dgm:t>
        <a:bodyPr/>
        <a:lstStyle/>
        <a:p>
          <a:endParaRPr lang="en-US"/>
        </a:p>
      </dgm:t>
    </dgm:pt>
    <dgm:pt modelId="{4457005F-75E7-4604-BEDB-72EE84158E18}" type="pres">
      <dgm:prSet presAssocID="{57327EEE-0AF5-4234-9DE9-2BFEF8997BE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0086AC0-2F95-4445-9910-3ADF697100AC}" type="pres">
      <dgm:prSet presAssocID="{9CD5944E-C715-4FAD-8134-8CDCE0448600}" presName="hierRoot1" presStyleCnt="0"/>
      <dgm:spPr/>
    </dgm:pt>
    <dgm:pt modelId="{ABE9BE23-8FC5-4E48-A42E-69001DC288A6}" type="pres">
      <dgm:prSet presAssocID="{9CD5944E-C715-4FAD-8134-8CDCE0448600}" presName="composite" presStyleCnt="0"/>
      <dgm:spPr/>
    </dgm:pt>
    <dgm:pt modelId="{3826FD37-AFD2-4A4B-A63A-28E69322A2EE}" type="pres">
      <dgm:prSet presAssocID="{9CD5944E-C715-4FAD-8134-8CDCE0448600}" presName="background" presStyleLbl="node0" presStyleIdx="0" presStyleCnt="2"/>
      <dgm:spPr/>
    </dgm:pt>
    <dgm:pt modelId="{72843B5C-E856-4E9A-A5F3-C8F7B9A59AB7}" type="pres">
      <dgm:prSet presAssocID="{9CD5944E-C715-4FAD-8134-8CDCE0448600}" presName="text" presStyleLbl="fgAcc0" presStyleIdx="0" presStyleCnt="2" custScaleX="159220" custScaleY="140697" custLinFactNeighborX="-43025" custLinFactNeighborY="-10024">
        <dgm:presLayoutVars>
          <dgm:chPref val="3"/>
        </dgm:presLayoutVars>
      </dgm:prSet>
      <dgm:spPr/>
    </dgm:pt>
    <dgm:pt modelId="{6B61BDA1-BF4F-41A0-B61E-1E6D8C1110B4}" type="pres">
      <dgm:prSet presAssocID="{9CD5944E-C715-4FAD-8134-8CDCE0448600}" presName="hierChild2" presStyleCnt="0"/>
      <dgm:spPr/>
    </dgm:pt>
    <dgm:pt modelId="{155B8BB2-D4BD-4043-A095-4AC9067890FB}" type="pres">
      <dgm:prSet presAssocID="{B3ECB006-0403-4298-9CA2-2BDC86632AA3}" presName="hierRoot1" presStyleCnt="0"/>
      <dgm:spPr/>
    </dgm:pt>
    <dgm:pt modelId="{6317EAAD-C1DE-40D0-9067-B3404BFFB26B}" type="pres">
      <dgm:prSet presAssocID="{B3ECB006-0403-4298-9CA2-2BDC86632AA3}" presName="composite" presStyleCnt="0"/>
      <dgm:spPr/>
    </dgm:pt>
    <dgm:pt modelId="{A973C5CE-3D80-4F52-8F1B-E2BD57ABA746}" type="pres">
      <dgm:prSet presAssocID="{B3ECB006-0403-4298-9CA2-2BDC86632AA3}" presName="background" presStyleLbl="node0" presStyleIdx="1" presStyleCnt="2"/>
      <dgm:spPr/>
    </dgm:pt>
    <dgm:pt modelId="{EC961B6E-19C8-4890-8680-3B764BA65D15}" type="pres">
      <dgm:prSet presAssocID="{B3ECB006-0403-4298-9CA2-2BDC86632AA3}" presName="text" presStyleLbl="fgAcc0" presStyleIdx="1" presStyleCnt="2">
        <dgm:presLayoutVars>
          <dgm:chPref val="3"/>
        </dgm:presLayoutVars>
      </dgm:prSet>
      <dgm:spPr/>
    </dgm:pt>
    <dgm:pt modelId="{F5F15C5D-1624-4624-8DFB-B597F780ABA3}" type="pres">
      <dgm:prSet presAssocID="{B3ECB006-0403-4298-9CA2-2BDC86632AA3}" presName="hierChild2" presStyleCnt="0"/>
      <dgm:spPr/>
    </dgm:pt>
    <dgm:pt modelId="{1E3914FF-678F-42E7-B350-88DA73D5D6A0}" type="pres">
      <dgm:prSet presAssocID="{ECEBC093-6943-4C42-B058-243542391C12}" presName="Name10" presStyleLbl="parChTrans1D2" presStyleIdx="0" presStyleCnt="2"/>
      <dgm:spPr/>
    </dgm:pt>
    <dgm:pt modelId="{D8E97B6F-0DA3-45CB-8E39-AED65B229245}" type="pres">
      <dgm:prSet presAssocID="{257B3C48-0A2F-42A8-86CA-611E8D682CF6}" presName="hierRoot2" presStyleCnt="0"/>
      <dgm:spPr/>
    </dgm:pt>
    <dgm:pt modelId="{E3883B1D-F8C9-49B6-9FAB-A7E892B75EB0}" type="pres">
      <dgm:prSet presAssocID="{257B3C48-0A2F-42A8-86CA-611E8D682CF6}" presName="composite2" presStyleCnt="0"/>
      <dgm:spPr/>
    </dgm:pt>
    <dgm:pt modelId="{76F47E21-9E48-4837-8AC7-CEDE4084CFA1}" type="pres">
      <dgm:prSet presAssocID="{257B3C48-0A2F-42A8-86CA-611E8D682CF6}" presName="background2" presStyleLbl="node2" presStyleIdx="0" presStyleCnt="2"/>
      <dgm:spPr/>
    </dgm:pt>
    <dgm:pt modelId="{58BE0760-E0DD-4BCF-BFC3-826B59E982D3}" type="pres">
      <dgm:prSet presAssocID="{257B3C48-0A2F-42A8-86CA-611E8D682CF6}" presName="text2" presStyleLbl="fgAcc2" presStyleIdx="0" presStyleCnt="2">
        <dgm:presLayoutVars>
          <dgm:chPref val="3"/>
        </dgm:presLayoutVars>
      </dgm:prSet>
      <dgm:spPr/>
    </dgm:pt>
    <dgm:pt modelId="{3FD76DF1-68F6-4654-8292-D79563EFC7A2}" type="pres">
      <dgm:prSet presAssocID="{257B3C48-0A2F-42A8-86CA-611E8D682CF6}" presName="hierChild3" presStyleCnt="0"/>
      <dgm:spPr/>
    </dgm:pt>
    <dgm:pt modelId="{36CA4BB8-4A61-4582-9545-4BEDE80C1B71}" type="pres">
      <dgm:prSet presAssocID="{1CEEBFB0-FA1D-48F6-A8A0-D03396007BBA}" presName="Name10" presStyleLbl="parChTrans1D2" presStyleIdx="1" presStyleCnt="2"/>
      <dgm:spPr/>
    </dgm:pt>
    <dgm:pt modelId="{D2D40D76-B890-490B-8EF0-F69C8A32A752}" type="pres">
      <dgm:prSet presAssocID="{5B6210AF-C605-44A6-A001-A3D3F52C25A6}" presName="hierRoot2" presStyleCnt="0"/>
      <dgm:spPr/>
    </dgm:pt>
    <dgm:pt modelId="{D13E4313-E3DF-4110-BCB7-5721C33F94AD}" type="pres">
      <dgm:prSet presAssocID="{5B6210AF-C605-44A6-A001-A3D3F52C25A6}" presName="composite2" presStyleCnt="0"/>
      <dgm:spPr/>
    </dgm:pt>
    <dgm:pt modelId="{FDD744DE-A842-42E2-A2DB-0AD3F02358F8}" type="pres">
      <dgm:prSet presAssocID="{5B6210AF-C605-44A6-A001-A3D3F52C25A6}" presName="background2" presStyleLbl="node2" presStyleIdx="1" presStyleCnt="2"/>
      <dgm:spPr/>
    </dgm:pt>
    <dgm:pt modelId="{DE020CDA-4D99-4EE8-936F-F1DD58612BA4}" type="pres">
      <dgm:prSet presAssocID="{5B6210AF-C605-44A6-A001-A3D3F52C25A6}" presName="text2" presStyleLbl="fgAcc2" presStyleIdx="1" presStyleCnt="2">
        <dgm:presLayoutVars>
          <dgm:chPref val="3"/>
        </dgm:presLayoutVars>
      </dgm:prSet>
      <dgm:spPr/>
    </dgm:pt>
    <dgm:pt modelId="{516B58F5-11D3-457F-AF45-1B378106717B}" type="pres">
      <dgm:prSet presAssocID="{5B6210AF-C605-44A6-A001-A3D3F52C25A6}" presName="hierChild3" presStyleCnt="0"/>
      <dgm:spPr/>
    </dgm:pt>
  </dgm:ptLst>
  <dgm:cxnLst>
    <dgm:cxn modelId="{24828712-2491-494F-AB4E-7E061ECDB9CA}" type="presOf" srcId="{257B3C48-0A2F-42A8-86CA-611E8D682CF6}" destId="{58BE0760-E0DD-4BCF-BFC3-826B59E982D3}" srcOrd="0" destOrd="0" presId="urn:microsoft.com/office/officeart/2005/8/layout/hierarchy1"/>
    <dgm:cxn modelId="{FC750823-C9E0-40D5-A61C-00376929ADC1}" type="presOf" srcId="{5B6210AF-C605-44A6-A001-A3D3F52C25A6}" destId="{DE020CDA-4D99-4EE8-936F-F1DD58612BA4}" srcOrd="0" destOrd="0" presId="urn:microsoft.com/office/officeart/2005/8/layout/hierarchy1"/>
    <dgm:cxn modelId="{E6522E31-6F9F-46FC-A48B-2BBA812EC9E6}" type="presOf" srcId="{1CEEBFB0-FA1D-48F6-A8A0-D03396007BBA}" destId="{36CA4BB8-4A61-4582-9545-4BEDE80C1B71}" srcOrd="0" destOrd="0" presId="urn:microsoft.com/office/officeart/2005/8/layout/hierarchy1"/>
    <dgm:cxn modelId="{D654E342-B750-4930-8C46-B80DC4D94703}" srcId="{57327EEE-0AF5-4234-9DE9-2BFEF8997BE5}" destId="{9CD5944E-C715-4FAD-8134-8CDCE0448600}" srcOrd="0" destOrd="0" parTransId="{742CC34B-EECA-462C-8CDD-CE55E7E57E22}" sibTransId="{71E0C3E7-33AD-4029-A2AC-521DAF361981}"/>
    <dgm:cxn modelId="{F1ECDE43-AAFD-43EE-A7EC-6DE7A81FCC9D}" srcId="{57327EEE-0AF5-4234-9DE9-2BFEF8997BE5}" destId="{B3ECB006-0403-4298-9CA2-2BDC86632AA3}" srcOrd="1" destOrd="0" parTransId="{D5BF7E22-6B67-4EB9-A0D0-1ED2D46CE199}" sibTransId="{D9A8B4CA-064A-43E4-B073-929B8322C51C}"/>
    <dgm:cxn modelId="{C63F7468-1BD0-4365-ACB2-B7A2B4CCA703}" srcId="{B3ECB006-0403-4298-9CA2-2BDC86632AA3}" destId="{5B6210AF-C605-44A6-A001-A3D3F52C25A6}" srcOrd="1" destOrd="0" parTransId="{1CEEBFB0-FA1D-48F6-A8A0-D03396007BBA}" sibTransId="{3DC89934-566B-4E9C-9F8D-2125C8D39119}"/>
    <dgm:cxn modelId="{D673787C-F7D8-4A58-9B8A-5EF3337D85C9}" type="presOf" srcId="{B3ECB006-0403-4298-9CA2-2BDC86632AA3}" destId="{EC961B6E-19C8-4890-8680-3B764BA65D15}" srcOrd="0" destOrd="0" presId="urn:microsoft.com/office/officeart/2005/8/layout/hierarchy1"/>
    <dgm:cxn modelId="{F7E6947D-7F62-4605-8D88-15E75313CCC7}" type="presOf" srcId="{9CD5944E-C715-4FAD-8134-8CDCE0448600}" destId="{72843B5C-E856-4E9A-A5F3-C8F7B9A59AB7}" srcOrd="0" destOrd="0" presId="urn:microsoft.com/office/officeart/2005/8/layout/hierarchy1"/>
    <dgm:cxn modelId="{31ECB4AE-224A-41D1-A3BD-DC1F763CDC7F}" type="presOf" srcId="{ECEBC093-6943-4C42-B058-243542391C12}" destId="{1E3914FF-678F-42E7-B350-88DA73D5D6A0}" srcOrd="0" destOrd="0" presId="urn:microsoft.com/office/officeart/2005/8/layout/hierarchy1"/>
    <dgm:cxn modelId="{48F4F7DA-FD6E-42A8-B6DD-E3C66CEEA355}" type="presOf" srcId="{57327EEE-0AF5-4234-9DE9-2BFEF8997BE5}" destId="{4457005F-75E7-4604-BEDB-72EE84158E18}" srcOrd="0" destOrd="0" presId="urn:microsoft.com/office/officeart/2005/8/layout/hierarchy1"/>
    <dgm:cxn modelId="{06B001FF-5E6D-4B70-BC1A-115CACE4E8BA}" srcId="{B3ECB006-0403-4298-9CA2-2BDC86632AA3}" destId="{257B3C48-0A2F-42A8-86CA-611E8D682CF6}" srcOrd="0" destOrd="0" parTransId="{ECEBC093-6943-4C42-B058-243542391C12}" sibTransId="{9E261BDE-0116-4210-8D6D-F9AC834FB454}"/>
    <dgm:cxn modelId="{ACCBB08D-94FA-4C72-BE90-67FC85B07B23}" type="presParOf" srcId="{4457005F-75E7-4604-BEDB-72EE84158E18}" destId="{C0086AC0-2F95-4445-9910-3ADF697100AC}" srcOrd="0" destOrd="0" presId="urn:microsoft.com/office/officeart/2005/8/layout/hierarchy1"/>
    <dgm:cxn modelId="{DED6C693-256E-41A3-96E9-209BC2689447}" type="presParOf" srcId="{C0086AC0-2F95-4445-9910-3ADF697100AC}" destId="{ABE9BE23-8FC5-4E48-A42E-69001DC288A6}" srcOrd="0" destOrd="0" presId="urn:microsoft.com/office/officeart/2005/8/layout/hierarchy1"/>
    <dgm:cxn modelId="{DD66E6BF-8B37-4940-9F3D-C930919CB327}" type="presParOf" srcId="{ABE9BE23-8FC5-4E48-A42E-69001DC288A6}" destId="{3826FD37-AFD2-4A4B-A63A-28E69322A2EE}" srcOrd="0" destOrd="0" presId="urn:microsoft.com/office/officeart/2005/8/layout/hierarchy1"/>
    <dgm:cxn modelId="{69A988A8-8195-464E-A1D8-E65041C2152D}" type="presParOf" srcId="{ABE9BE23-8FC5-4E48-A42E-69001DC288A6}" destId="{72843B5C-E856-4E9A-A5F3-C8F7B9A59AB7}" srcOrd="1" destOrd="0" presId="urn:microsoft.com/office/officeart/2005/8/layout/hierarchy1"/>
    <dgm:cxn modelId="{A5AA3C60-F10C-4E76-8205-0E612EC7C9A0}" type="presParOf" srcId="{C0086AC0-2F95-4445-9910-3ADF697100AC}" destId="{6B61BDA1-BF4F-41A0-B61E-1E6D8C1110B4}" srcOrd="1" destOrd="0" presId="urn:microsoft.com/office/officeart/2005/8/layout/hierarchy1"/>
    <dgm:cxn modelId="{EEE355F9-9027-4DB4-9DAC-FA403D4B79C3}" type="presParOf" srcId="{4457005F-75E7-4604-BEDB-72EE84158E18}" destId="{155B8BB2-D4BD-4043-A095-4AC9067890FB}" srcOrd="1" destOrd="0" presId="urn:microsoft.com/office/officeart/2005/8/layout/hierarchy1"/>
    <dgm:cxn modelId="{10F15836-3063-47D8-AD2E-9F8F2A4A1B6B}" type="presParOf" srcId="{155B8BB2-D4BD-4043-A095-4AC9067890FB}" destId="{6317EAAD-C1DE-40D0-9067-B3404BFFB26B}" srcOrd="0" destOrd="0" presId="urn:microsoft.com/office/officeart/2005/8/layout/hierarchy1"/>
    <dgm:cxn modelId="{2BE271CD-9166-4533-99E0-0A8E35E58AA6}" type="presParOf" srcId="{6317EAAD-C1DE-40D0-9067-B3404BFFB26B}" destId="{A973C5CE-3D80-4F52-8F1B-E2BD57ABA746}" srcOrd="0" destOrd="0" presId="urn:microsoft.com/office/officeart/2005/8/layout/hierarchy1"/>
    <dgm:cxn modelId="{D06AC4A6-8561-4CB3-9F9F-4F32666BADF7}" type="presParOf" srcId="{6317EAAD-C1DE-40D0-9067-B3404BFFB26B}" destId="{EC961B6E-19C8-4890-8680-3B764BA65D15}" srcOrd="1" destOrd="0" presId="urn:microsoft.com/office/officeart/2005/8/layout/hierarchy1"/>
    <dgm:cxn modelId="{F6EFDA86-5D7C-4588-B38E-4CFEDFEE8F66}" type="presParOf" srcId="{155B8BB2-D4BD-4043-A095-4AC9067890FB}" destId="{F5F15C5D-1624-4624-8DFB-B597F780ABA3}" srcOrd="1" destOrd="0" presId="urn:microsoft.com/office/officeart/2005/8/layout/hierarchy1"/>
    <dgm:cxn modelId="{94560F95-CB9A-4AE1-B23C-9335831AFB04}" type="presParOf" srcId="{F5F15C5D-1624-4624-8DFB-B597F780ABA3}" destId="{1E3914FF-678F-42E7-B350-88DA73D5D6A0}" srcOrd="0" destOrd="0" presId="urn:microsoft.com/office/officeart/2005/8/layout/hierarchy1"/>
    <dgm:cxn modelId="{21BC518C-0BD3-4479-AC6F-825F617CD8B9}" type="presParOf" srcId="{F5F15C5D-1624-4624-8DFB-B597F780ABA3}" destId="{D8E97B6F-0DA3-45CB-8E39-AED65B229245}" srcOrd="1" destOrd="0" presId="urn:microsoft.com/office/officeart/2005/8/layout/hierarchy1"/>
    <dgm:cxn modelId="{C086E60B-2225-4F52-8B28-5E7BBB0C404A}" type="presParOf" srcId="{D8E97B6F-0DA3-45CB-8E39-AED65B229245}" destId="{E3883B1D-F8C9-49B6-9FAB-A7E892B75EB0}" srcOrd="0" destOrd="0" presId="urn:microsoft.com/office/officeart/2005/8/layout/hierarchy1"/>
    <dgm:cxn modelId="{236F7D48-5991-4760-9F51-531D02644D66}" type="presParOf" srcId="{E3883B1D-F8C9-49B6-9FAB-A7E892B75EB0}" destId="{76F47E21-9E48-4837-8AC7-CEDE4084CFA1}" srcOrd="0" destOrd="0" presId="urn:microsoft.com/office/officeart/2005/8/layout/hierarchy1"/>
    <dgm:cxn modelId="{F3F93DA2-CFDB-476E-932F-1C639AC10B84}" type="presParOf" srcId="{E3883B1D-F8C9-49B6-9FAB-A7E892B75EB0}" destId="{58BE0760-E0DD-4BCF-BFC3-826B59E982D3}" srcOrd="1" destOrd="0" presId="urn:microsoft.com/office/officeart/2005/8/layout/hierarchy1"/>
    <dgm:cxn modelId="{611BAC19-60E3-4990-BFA6-EB803C0880F3}" type="presParOf" srcId="{D8E97B6F-0DA3-45CB-8E39-AED65B229245}" destId="{3FD76DF1-68F6-4654-8292-D79563EFC7A2}" srcOrd="1" destOrd="0" presId="urn:microsoft.com/office/officeart/2005/8/layout/hierarchy1"/>
    <dgm:cxn modelId="{EEDD9F67-B0B1-4B26-99AC-3F2E92E52C2F}" type="presParOf" srcId="{F5F15C5D-1624-4624-8DFB-B597F780ABA3}" destId="{36CA4BB8-4A61-4582-9545-4BEDE80C1B71}" srcOrd="2" destOrd="0" presId="urn:microsoft.com/office/officeart/2005/8/layout/hierarchy1"/>
    <dgm:cxn modelId="{3ADFD02B-5302-42F3-BBD3-C855896DD307}" type="presParOf" srcId="{F5F15C5D-1624-4624-8DFB-B597F780ABA3}" destId="{D2D40D76-B890-490B-8EF0-F69C8A32A752}" srcOrd="3" destOrd="0" presId="urn:microsoft.com/office/officeart/2005/8/layout/hierarchy1"/>
    <dgm:cxn modelId="{A079F19B-C919-47A0-83A2-D2F44B1FA955}" type="presParOf" srcId="{D2D40D76-B890-490B-8EF0-F69C8A32A752}" destId="{D13E4313-E3DF-4110-BCB7-5721C33F94AD}" srcOrd="0" destOrd="0" presId="urn:microsoft.com/office/officeart/2005/8/layout/hierarchy1"/>
    <dgm:cxn modelId="{ADDB8396-D357-4920-834A-64A4829421CA}" type="presParOf" srcId="{D13E4313-E3DF-4110-BCB7-5721C33F94AD}" destId="{FDD744DE-A842-42E2-A2DB-0AD3F02358F8}" srcOrd="0" destOrd="0" presId="urn:microsoft.com/office/officeart/2005/8/layout/hierarchy1"/>
    <dgm:cxn modelId="{6D062139-ABE7-47D4-90AF-628FFB0C1D2D}" type="presParOf" srcId="{D13E4313-E3DF-4110-BCB7-5721C33F94AD}" destId="{DE020CDA-4D99-4EE8-936F-F1DD58612BA4}" srcOrd="1" destOrd="0" presId="urn:microsoft.com/office/officeart/2005/8/layout/hierarchy1"/>
    <dgm:cxn modelId="{D353A08D-FDDE-4B33-BCDE-A826C5C36384}" type="presParOf" srcId="{D2D40D76-B890-490B-8EF0-F69C8A32A752}" destId="{516B58F5-11D3-457F-AF45-1B378106717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CA4BB8-4A61-4582-9545-4BEDE80C1B71}">
      <dsp:nvSpPr>
        <dsp:cNvPr id="0" name=""/>
        <dsp:cNvSpPr/>
      </dsp:nvSpPr>
      <dsp:spPr>
        <a:xfrm>
          <a:off x="6659813" y="1193304"/>
          <a:ext cx="1148186" cy="5464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2377"/>
              </a:lnTo>
              <a:lnTo>
                <a:pt x="1148186" y="372377"/>
              </a:lnTo>
              <a:lnTo>
                <a:pt x="1148186" y="546432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3914FF-678F-42E7-B350-88DA73D5D6A0}">
      <dsp:nvSpPr>
        <dsp:cNvPr id="0" name=""/>
        <dsp:cNvSpPr/>
      </dsp:nvSpPr>
      <dsp:spPr>
        <a:xfrm>
          <a:off x="5511627" y="1193304"/>
          <a:ext cx="1148186" cy="546432"/>
        </a:xfrm>
        <a:custGeom>
          <a:avLst/>
          <a:gdLst/>
          <a:ahLst/>
          <a:cxnLst/>
          <a:rect l="0" t="0" r="0" b="0"/>
          <a:pathLst>
            <a:path>
              <a:moveTo>
                <a:pt x="1148186" y="0"/>
              </a:moveTo>
              <a:lnTo>
                <a:pt x="1148186" y="372377"/>
              </a:lnTo>
              <a:lnTo>
                <a:pt x="0" y="372377"/>
              </a:lnTo>
              <a:lnTo>
                <a:pt x="0" y="546432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6FD37-AFD2-4A4B-A63A-28E69322A2EE}">
      <dsp:nvSpPr>
        <dsp:cNvPr id="0" name=""/>
        <dsp:cNvSpPr/>
      </dsp:nvSpPr>
      <dsp:spPr>
        <a:xfrm>
          <a:off x="354797" y="-119359"/>
          <a:ext cx="2991506" cy="16786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843B5C-E856-4E9A-A5F3-C8F7B9A59AB7}">
      <dsp:nvSpPr>
        <dsp:cNvPr id="0" name=""/>
        <dsp:cNvSpPr/>
      </dsp:nvSpPr>
      <dsp:spPr>
        <a:xfrm>
          <a:off x="563558" y="78963"/>
          <a:ext cx="2991506" cy="16786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Process of taking images that are already in a training set and manipulating them to create many altered versions of same image</a:t>
          </a:r>
        </a:p>
      </dsp:txBody>
      <dsp:txXfrm>
        <a:off x="612723" y="128128"/>
        <a:ext cx="2893176" cy="1580284"/>
      </dsp:txXfrm>
    </dsp:sp>
    <dsp:sp modelId="{A973C5CE-3D80-4F52-8F1B-E2BD57ABA746}">
      <dsp:nvSpPr>
        <dsp:cNvPr id="0" name=""/>
        <dsp:cNvSpPr/>
      </dsp:nvSpPr>
      <dsp:spPr>
        <a:xfrm>
          <a:off x="5720388" y="233"/>
          <a:ext cx="1878850" cy="11930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C961B6E-19C8-4890-8680-3B764BA65D15}">
      <dsp:nvSpPr>
        <dsp:cNvPr id="0" name=""/>
        <dsp:cNvSpPr/>
      </dsp:nvSpPr>
      <dsp:spPr>
        <a:xfrm>
          <a:off x="5929149" y="198557"/>
          <a:ext cx="1878850" cy="11930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Advantages:</a:t>
          </a:r>
        </a:p>
      </dsp:txBody>
      <dsp:txXfrm>
        <a:off x="5964093" y="233501"/>
        <a:ext cx="1808962" cy="1123182"/>
      </dsp:txXfrm>
    </dsp:sp>
    <dsp:sp modelId="{76F47E21-9E48-4837-8AC7-CEDE4084CFA1}">
      <dsp:nvSpPr>
        <dsp:cNvPr id="0" name=""/>
        <dsp:cNvSpPr/>
      </dsp:nvSpPr>
      <dsp:spPr>
        <a:xfrm>
          <a:off x="4572201" y="1739736"/>
          <a:ext cx="1878850" cy="11930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BE0760-E0DD-4BCF-BFC3-826B59E982D3}">
      <dsp:nvSpPr>
        <dsp:cNvPr id="0" name=""/>
        <dsp:cNvSpPr/>
      </dsp:nvSpPr>
      <dsp:spPr>
        <a:xfrm>
          <a:off x="4780962" y="1938059"/>
          <a:ext cx="1878850" cy="11930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Overcome high expense of collecting training images</a:t>
          </a:r>
        </a:p>
      </dsp:txBody>
      <dsp:txXfrm>
        <a:off x="4815906" y="1973003"/>
        <a:ext cx="1808962" cy="1123182"/>
      </dsp:txXfrm>
    </dsp:sp>
    <dsp:sp modelId="{FDD744DE-A842-42E2-A2DB-0AD3F02358F8}">
      <dsp:nvSpPr>
        <dsp:cNvPr id="0" name=""/>
        <dsp:cNvSpPr/>
      </dsp:nvSpPr>
      <dsp:spPr>
        <a:xfrm>
          <a:off x="6868575" y="1739736"/>
          <a:ext cx="1878850" cy="11930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E020CDA-4D99-4EE8-936F-F1DD58612BA4}">
      <dsp:nvSpPr>
        <dsp:cNvPr id="0" name=""/>
        <dsp:cNvSpPr/>
      </dsp:nvSpPr>
      <dsp:spPr>
        <a:xfrm>
          <a:off x="7077336" y="1938059"/>
          <a:ext cx="1878850" cy="11930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Expose model to wider variety of coloring/lighting situations making it more robust</a:t>
          </a:r>
        </a:p>
      </dsp:txBody>
      <dsp:txXfrm>
        <a:off x="7112280" y="1973003"/>
        <a:ext cx="1808962" cy="11231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F8E6D-B8DB-4428-A54D-485EA1F04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A82FC8-B44A-4535-9404-146A6794D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35D00-ACB4-405C-A25C-440E4F9DA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A63D-5EDC-4366-B686-EA0EC71724AD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9ED0C-C311-46D3-9D44-78D415AE9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D774-EE34-45B8-8983-B71643650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94A0-3886-4CF0-B521-55C22ACB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96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6A109-AE43-4EC8-A1F6-D58B9907C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1CD109-1948-4078-9346-A6227132C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99D00-894D-4E65-8E83-980C3689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A63D-5EDC-4366-B686-EA0EC71724AD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5C39E-D121-4FAC-A595-68785236C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5E763-942D-4C77-BD4E-199871EFE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94A0-3886-4CF0-B521-55C22ACB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61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26F2B9-7E1E-4D35-9DC8-F9F14D13CF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95535-B51E-4D65-ACC9-5AE116B1E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6B317-A9BC-4913-A75D-8612AA7D0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A63D-5EDC-4366-B686-EA0EC71724AD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1F0EB-E436-478F-BC18-CC114566D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8A2BA-30D2-4F1D-B6BD-636628E22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94A0-3886-4CF0-B521-55C22ACB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60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5AF1-2868-48DA-BD1E-953BBC402245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0014-91D6-4165-9DBC-51B1DAA70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3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D55AA-1BEA-4EAC-BE5F-7C469B9E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69EB3-B466-4389-9F6F-8CC428C52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41484-791B-4E9B-AA0C-6F0DCDFFD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A63D-5EDC-4366-B686-EA0EC71724AD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32946-FF4B-4D89-AD0C-54D27D3FE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4E2E1-5141-4E96-B804-C731CD60D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94A0-3886-4CF0-B521-55C22ACB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20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DF68D-A425-43AE-845A-480DE3913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C6E01-5682-4AC9-93CD-D63E1929E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3C70F-966F-4A79-A1E5-1FEFECDF9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A63D-5EDC-4366-B686-EA0EC71724AD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519B1-C5A5-40DD-997F-9BE052B4B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2747B-2DAD-4BD2-AEC4-B3107E6DB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94A0-3886-4CF0-B521-55C22ACB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97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5BC66-799C-4EBA-9206-D73644445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9E318-A6E9-4D07-AFA0-B4971A34E7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B88DD-6E3A-4684-8ACD-F9A7BCC3F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7F630-84D5-440C-A1C3-281D7F0F1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A63D-5EDC-4366-B686-EA0EC71724AD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C7C7C-EABE-411C-AFF9-B005D7056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08CCB-0358-4F1B-90D4-3DC25A69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94A0-3886-4CF0-B521-55C22ACB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67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41EF0-BB0D-4E0B-BE2C-BC4398B5C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B623B-564D-47F1-951F-1DC6F67AE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35E5A2-5457-4B23-8A4F-87B3371E2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E1FF50-51D2-462B-9C4C-D468A7198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CEEF24-3306-41CA-83B3-B8870684D1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61CCAB-ACE4-4621-B845-837B90FD5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A63D-5EDC-4366-B686-EA0EC71724AD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16F75C-BD9A-441D-9AEE-58D508656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A37043-C6A0-4A4B-B7D3-89F20852C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94A0-3886-4CF0-B521-55C22ACB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54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0DC2F-11F8-452C-95C1-DD94A113F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E6AB3A-F1E0-40BB-B682-45AC72C25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A63D-5EDC-4366-B686-EA0EC71724AD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F42859-94F3-4942-850D-355833F94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B3A9D1-EBE1-427B-93C3-7A806C4B5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94A0-3886-4CF0-B521-55C22ACB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20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245719-0F50-4484-8871-55DBE0F7F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A63D-5EDC-4366-B686-EA0EC71724AD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CF9DCB-2F29-470D-A67B-6BCF8F5F0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04B0A-999A-450F-8857-E3859CD0C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94A0-3886-4CF0-B521-55C22ACB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1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58B89-DA6C-47EE-90C8-5F5D5188F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D2290-1DC5-4F61-A706-80EDFDF8F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F824CD-FEA3-4054-915D-7EB1B1160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682F0-CFD8-4156-9F64-81EFE9372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A63D-5EDC-4366-B686-EA0EC71724AD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7C354-3581-468B-AAF9-4EB1F550F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B25E9-354E-495B-B6A1-797694692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94A0-3886-4CF0-B521-55C22ACB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8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9939-79E6-4A7C-BEF3-3B610A95F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AA0223-D2A6-4B7A-8A36-882099749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FBEB9-1237-4838-9BDE-D1765C7A0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E514DB-7A79-4064-995B-4BE98D637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A63D-5EDC-4366-B686-EA0EC71724AD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04BFF7-858C-4D58-8D64-C17F8C12C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033F6-7742-4E5C-BCC7-51880F59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94A0-3886-4CF0-B521-55C22ACB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38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145771-869E-4344-B73B-953672012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E10E4-E5B7-4B52-BE65-7D21CC789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84B33-4A6E-4DD7-968B-D7472E105B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7A63D-5EDC-4366-B686-EA0EC71724AD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F0BCC-D34D-4DC7-95F0-3825D7DBFC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ED956-70C2-4E6E-8B98-FA1AB06AD7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F94A0-3886-4CF0-B521-55C22ACB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68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3F92EA-9F28-4258-B9C9-AE1E301EA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8465" y="3298722"/>
            <a:ext cx="8495070" cy="1784402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</a:t>
            </a:r>
            <a:r>
              <a:rPr lang="en-US" dirty="0">
                <a:solidFill>
                  <a:srgbClr val="FFFFFF"/>
                </a:solidFill>
              </a:rPr>
              <a:t>AUGMENTATION FOR CNN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E27440-DDBD-4794-B25C-C94CBCA664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465" y="5258851"/>
            <a:ext cx="8495070" cy="90400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DATASET: CIFAR10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C4069773-DC98-487D-A32A-DE5C9BD70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526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Image result for Questions">
            <a:extLst>
              <a:ext uri="{FF2B5EF4-FFF2-40B4-BE49-F238E27FC236}">
                <a16:creationId xmlns:a16="http://schemas.microsoft.com/office/drawing/2014/main" id="{8CED7D49-73CC-4C3B-8D9B-6FB22CC2F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467" y="643467"/>
            <a:ext cx="5571066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209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8B93AF-CA04-427F-94E6-2A924C5BA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What is Data Augmentation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45EB0A-ABE8-4D80-9A4E-C4F1A97E83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212510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92173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FEEDEA-48A9-4C22-B382-EA5BE953E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00000"/>
                </a:solidFill>
              </a:rPr>
              <a:t>SOME TYPES OF DATA AUGMENTATIONS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708341F1-633C-4B43-AB55-676482717A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47375-BF86-411D-AF85-E42FED320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 lnSpcReduction="10000"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Feature Standardization</a:t>
            </a:r>
          </a:p>
          <a:p>
            <a:r>
              <a:rPr lang="en-US" sz="1600" dirty="0">
                <a:solidFill>
                  <a:srgbClr val="000000"/>
                </a:solidFill>
              </a:rPr>
              <a:t>ZCA Whitening</a:t>
            </a:r>
          </a:p>
          <a:p>
            <a:r>
              <a:rPr lang="en-US" sz="1600" dirty="0">
                <a:solidFill>
                  <a:srgbClr val="000000"/>
                </a:solidFill>
              </a:rPr>
              <a:t>Random Rotations</a:t>
            </a:r>
          </a:p>
          <a:p>
            <a:r>
              <a:rPr lang="en-US" sz="1600" dirty="0">
                <a:solidFill>
                  <a:srgbClr val="000000"/>
                </a:solidFill>
              </a:rPr>
              <a:t>Random Shifts</a:t>
            </a:r>
          </a:p>
          <a:p>
            <a:r>
              <a:rPr lang="en-US" sz="1600" dirty="0">
                <a:solidFill>
                  <a:srgbClr val="000000"/>
                </a:solidFill>
              </a:rPr>
              <a:t>Flips</a:t>
            </a:r>
          </a:p>
          <a:p>
            <a:r>
              <a:rPr lang="en-US" sz="1600" dirty="0">
                <a:solidFill>
                  <a:srgbClr val="000000"/>
                </a:solidFill>
              </a:rPr>
              <a:t>Scaling</a:t>
            </a:r>
          </a:p>
          <a:p>
            <a:r>
              <a:rPr lang="en-US" sz="1600" dirty="0">
                <a:solidFill>
                  <a:srgbClr val="000000"/>
                </a:solidFill>
              </a:rPr>
              <a:t>Translation</a:t>
            </a:r>
          </a:p>
          <a:p>
            <a:r>
              <a:rPr lang="en-US" sz="1600" dirty="0">
                <a:solidFill>
                  <a:srgbClr val="000000"/>
                </a:solidFill>
              </a:rPr>
              <a:t>Lightening Conditions</a:t>
            </a:r>
          </a:p>
          <a:p>
            <a:r>
              <a:rPr lang="en-US" sz="1600" dirty="0">
                <a:solidFill>
                  <a:srgbClr val="000000"/>
                </a:solidFill>
              </a:rPr>
              <a:t>Perspective transforms</a:t>
            </a:r>
          </a:p>
          <a:p>
            <a:r>
              <a:rPr lang="en-US" sz="1600" dirty="0">
                <a:solidFill>
                  <a:srgbClr val="000000"/>
                </a:solidFill>
              </a:rPr>
              <a:t>Contrast Stretching</a:t>
            </a:r>
          </a:p>
          <a:p>
            <a:r>
              <a:rPr lang="en-US" sz="1600" dirty="0">
                <a:solidFill>
                  <a:srgbClr val="000000"/>
                </a:solidFill>
              </a:rPr>
              <a:t>Adaptive Equalization</a:t>
            </a:r>
          </a:p>
          <a:p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114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1CA6D-365A-4683-810E-546A83A5A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6840"/>
          </a:xfrm>
        </p:spPr>
        <p:txBody>
          <a:bodyPr>
            <a:normAutofit/>
          </a:bodyPr>
          <a:lstStyle/>
          <a:p>
            <a:r>
              <a:rPr lang="en-US" sz="3600" b="1" dirty="0"/>
              <a:t>SAMPLE OF SOME IMPLEMENTATIONS IN CNN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E63D9-7B46-4B0E-A431-C3A770BAF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9443"/>
            <a:ext cx="5257800" cy="499752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b="1" dirty="0"/>
              <a:t>Feature Standardization</a:t>
            </a:r>
            <a:r>
              <a:rPr lang="en-US" b="1" dirty="0"/>
              <a:t>	</a:t>
            </a:r>
            <a:r>
              <a:rPr lang="en-US" dirty="0"/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2661A5-CFF2-41F1-8E15-BA529E817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531" y="1938545"/>
            <a:ext cx="4391025" cy="32194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A933F54-E4A4-4900-9DC1-13CF867DFB17}"/>
              </a:ext>
            </a:extLst>
          </p:cNvPr>
          <p:cNvSpPr/>
          <p:nvPr/>
        </p:nvSpPr>
        <p:spPr>
          <a:xfrm>
            <a:off x="7668336" y="1255923"/>
            <a:ext cx="1599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ZCA Whitening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94B7C9-41FF-4500-AB2F-33ECD38F1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106" y="1938545"/>
            <a:ext cx="44577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546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C85F09-E414-44A7-81BC-A8091BEAC1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699" y="375764"/>
            <a:ext cx="4186773" cy="30532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06146F-12B8-44E1-9E9C-73B461FAE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4890" y="375764"/>
            <a:ext cx="4261808" cy="30532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61B9E6-AE64-4765-9FD3-D7F1BD457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4890" y="3609975"/>
            <a:ext cx="4248150" cy="32480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377B905-C53A-4476-88C4-7B7B631CCF1B}"/>
              </a:ext>
            </a:extLst>
          </p:cNvPr>
          <p:cNvSpPr/>
          <p:nvPr/>
        </p:nvSpPr>
        <p:spPr>
          <a:xfrm>
            <a:off x="444367" y="94808"/>
            <a:ext cx="23588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Random Rotations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D2D7F1-1532-451D-A046-8966256CA4BD}"/>
              </a:ext>
            </a:extLst>
          </p:cNvPr>
          <p:cNvSpPr/>
          <p:nvPr/>
        </p:nvSpPr>
        <p:spPr>
          <a:xfrm>
            <a:off x="6998893" y="94808"/>
            <a:ext cx="23588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Random Shifts</a:t>
            </a:r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0ABE9B83-A184-4F37-8691-D17C74090C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700" y="3517751"/>
            <a:ext cx="4069536" cy="308187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CF3C10F-5841-42CE-AC5E-D9F481B0241C}"/>
              </a:ext>
            </a:extLst>
          </p:cNvPr>
          <p:cNvSpPr/>
          <p:nvPr/>
        </p:nvSpPr>
        <p:spPr>
          <a:xfrm>
            <a:off x="559904" y="3288710"/>
            <a:ext cx="23588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Flips</a:t>
            </a:r>
          </a:p>
        </p:txBody>
      </p:sp>
    </p:spTree>
    <p:extLst>
      <p:ext uri="{BB962C8B-B14F-4D97-AF65-F5344CB8AC3E}">
        <p14:creationId xmlns:p14="http://schemas.microsoft.com/office/powerpoint/2010/main" val="3822785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9FE44-E929-45DB-B352-4D34A87E8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3700" b="1"/>
              <a:t>CNN MODEL PERFORMANCE BEFORE DATA AUGMENTATION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1D6FD-EA9E-4544-AD50-60833BE30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r>
              <a:rPr lang="en-US" sz="2400" dirty="0"/>
              <a:t>HYPERPARAMETERS SETTINGS:</a:t>
            </a:r>
          </a:p>
          <a:p>
            <a:pPr lvl="1"/>
            <a:r>
              <a:rPr lang="en-US" dirty="0"/>
              <a:t>Learning rate: 0.0001</a:t>
            </a:r>
          </a:p>
          <a:p>
            <a:pPr lvl="1"/>
            <a:r>
              <a:rPr lang="en-US" dirty="0"/>
              <a:t>Activation function: </a:t>
            </a:r>
            <a:r>
              <a:rPr lang="en-US" dirty="0" err="1"/>
              <a:t>relu</a:t>
            </a:r>
            <a:endParaRPr lang="en-US" dirty="0"/>
          </a:p>
          <a:p>
            <a:pPr lvl="1"/>
            <a:r>
              <a:rPr lang="en-US" dirty="0"/>
              <a:t>Number of layers: 7</a:t>
            </a:r>
          </a:p>
          <a:p>
            <a:pPr lvl="1"/>
            <a:r>
              <a:rPr lang="en-US" dirty="0"/>
              <a:t>Batch Size: 32</a:t>
            </a:r>
          </a:p>
          <a:p>
            <a:pPr lvl="1"/>
            <a:r>
              <a:rPr lang="en-US" dirty="0"/>
              <a:t>Number of epochs: 10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672C96-94C0-44B1-93D4-4B6CEB37D53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843920" y="196260"/>
            <a:ext cx="4011197" cy="32327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29751B-F85A-4094-80D0-338E8AD4D2A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843920" y="3429000"/>
            <a:ext cx="4011197" cy="28872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DC8CF5-6E52-4CD6-A2E3-5A228DC5CBD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908809" y="4611699"/>
            <a:ext cx="4491991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427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25F057-7550-4C52-AC70-F49143073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Performance Post Data Augmentation</a:t>
            </a:r>
            <a:br>
              <a:rPr lang="en-US" sz="3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4D83F3-9DF4-4CCA-A6D7-BB9281B5060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449" y="1468902"/>
            <a:ext cx="6946105" cy="135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009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BE8CD-D57E-4FDC-8082-0C8E60DF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400" b="1">
                <a:solidFill>
                  <a:srgbClr val="FFFFFF"/>
                </a:solidFill>
              </a:rPr>
              <a:t>COMPARISON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4B03CD7-E389-4DF4-AE2E-808F158020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6597171"/>
              </p:ext>
            </p:extLst>
          </p:nvPr>
        </p:nvGraphicFramePr>
        <p:xfrm>
          <a:off x="4123050" y="1166648"/>
          <a:ext cx="7665675" cy="5107542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948229">
                  <a:extLst>
                    <a:ext uri="{9D8B030D-6E8A-4147-A177-3AD203B41FA5}">
                      <a16:colId xmlns:a16="http://schemas.microsoft.com/office/drawing/2014/main" val="3562560796"/>
                    </a:ext>
                  </a:extLst>
                </a:gridCol>
                <a:gridCol w="1813918">
                  <a:extLst>
                    <a:ext uri="{9D8B030D-6E8A-4147-A177-3AD203B41FA5}">
                      <a16:colId xmlns:a16="http://schemas.microsoft.com/office/drawing/2014/main" val="3207877580"/>
                    </a:ext>
                  </a:extLst>
                </a:gridCol>
                <a:gridCol w="1955299">
                  <a:extLst>
                    <a:ext uri="{9D8B030D-6E8A-4147-A177-3AD203B41FA5}">
                      <a16:colId xmlns:a16="http://schemas.microsoft.com/office/drawing/2014/main" val="157756511"/>
                    </a:ext>
                  </a:extLst>
                </a:gridCol>
                <a:gridCol w="1948229">
                  <a:extLst>
                    <a:ext uri="{9D8B030D-6E8A-4147-A177-3AD203B41FA5}">
                      <a16:colId xmlns:a16="http://schemas.microsoft.com/office/drawing/2014/main" val="2443219931"/>
                    </a:ext>
                  </a:extLst>
                </a:gridCol>
              </a:tblGrid>
              <a:tr h="848401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Metric</a:t>
                      </a:r>
                    </a:p>
                  </a:txBody>
                  <a:tcPr marL="151836" marR="75918" marT="75918" marB="759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Model Without Data Augmentation</a:t>
                      </a:r>
                    </a:p>
                  </a:txBody>
                  <a:tcPr marL="151836" marR="75918" marT="75918" marB="759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Model with Data Augmentation</a:t>
                      </a:r>
                    </a:p>
                  </a:txBody>
                  <a:tcPr marL="151836" marR="75918" marT="75918" marB="759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Methods to Overcome Problem is any</a:t>
                      </a:r>
                    </a:p>
                  </a:txBody>
                  <a:tcPr marL="151836" marR="75918" marT="75918" marB="759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330954"/>
                  </a:ext>
                </a:extLst>
              </a:tr>
              <a:tr h="149112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Model Loss</a:t>
                      </a:r>
                    </a:p>
                  </a:txBody>
                  <a:tcPr marL="151836" marR="75918" marT="75918" marB="75918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It is lower </a:t>
                      </a:r>
                    </a:p>
                  </a:txBody>
                  <a:tcPr marL="151836" marR="75918" marT="75918" marB="75918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It is slightly higher when compared to model without Data Augmentation</a:t>
                      </a:r>
                    </a:p>
                  </a:txBody>
                  <a:tcPr marL="151836" marR="75918" marT="75918" marB="75918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Increasing the batch size and number of epochs could help model with Data Augmentation to improve</a:t>
                      </a:r>
                    </a:p>
                  </a:txBody>
                  <a:tcPr marL="151836" marR="75918" marT="75918" marB="75918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499249"/>
                  </a:ext>
                </a:extLst>
              </a:tr>
              <a:tr h="1491128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Model Accuracy</a:t>
                      </a:r>
                    </a:p>
                  </a:txBody>
                  <a:tcPr marL="151836" marR="75918" marT="75918" marB="75918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It is lower than the other Model</a:t>
                      </a:r>
                    </a:p>
                  </a:txBody>
                  <a:tcPr marL="151836" marR="75918" marT="75918" marB="75918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It increases when compared to Model without Data Augmentation</a:t>
                      </a:r>
                    </a:p>
                  </a:txBody>
                  <a:tcPr marL="151836" marR="75918" marT="75918" marB="75918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Increasing number of epochs could increase the Model Accuracy even more in the case of Image Augmented Model</a:t>
                      </a:r>
                    </a:p>
                  </a:txBody>
                  <a:tcPr marL="151836" marR="75918" marT="75918" marB="75918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3911966"/>
                  </a:ext>
                </a:extLst>
              </a:tr>
              <a:tr h="1276885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Model Training Time </a:t>
                      </a:r>
                    </a:p>
                  </a:txBody>
                  <a:tcPr marL="151836" marR="75918" marT="75918" marB="75918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Time taken with GPU is 3.5 minutes</a:t>
                      </a:r>
                    </a:p>
                  </a:txBody>
                  <a:tcPr marL="151836" marR="75918" marT="75918" marB="75918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Time taken with GPU is 200 minutes</a:t>
                      </a:r>
                    </a:p>
                  </a:txBody>
                  <a:tcPr marL="151836" marR="75918" marT="75918" marB="75918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Machine with higher computational power is required for Model with Data Augmentation</a:t>
                      </a:r>
                    </a:p>
                  </a:txBody>
                  <a:tcPr marL="151836" marR="75918" marT="75918" marB="75918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066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4017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Graphic 6" descr="Stopwatch">
            <a:extLst>
              <a:ext uri="{FF2B5EF4-FFF2-40B4-BE49-F238E27FC236}">
                <a16:creationId xmlns:a16="http://schemas.microsoft.com/office/drawing/2014/main" id="{06218B7F-1612-434D-9C92-D4F879506E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FDC08-E08F-44DD-B632-87A82C4FF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9114" y="1322364"/>
            <a:ext cx="6865034" cy="47386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000000"/>
                </a:solidFill>
              </a:rPr>
              <a:t>INFERENCE:</a:t>
            </a:r>
            <a:endParaRPr lang="en-US" sz="3600" dirty="0">
              <a:solidFill>
                <a:srgbClr val="000000"/>
              </a:solidFill>
            </a:endParaRPr>
          </a:p>
          <a:p>
            <a:pPr lvl="0"/>
            <a:r>
              <a:rPr lang="en-US" sz="1800" dirty="0">
                <a:solidFill>
                  <a:srgbClr val="000000"/>
                </a:solidFill>
              </a:rPr>
              <a:t>Model training time is increased when Data Augmentation is applied. It takes more than twice when compared to model without data augmentation.</a:t>
            </a:r>
          </a:p>
          <a:p>
            <a:pPr lvl="0"/>
            <a:r>
              <a:rPr lang="en-US" sz="1800" dirty="0">
                <a:solidFill>
                  <a:srgbClr val="000000"/>
                </a:solidFill>
              </a:rPr>
              <a:t>Time constraint is very important while choosing a model type. According to the computational power of the machine and the accuracy gap between the two models is to be observed prior choosing the right model.</a:t>
            </a:r>
          </a:p>
          <a:p>
            <a:pPr lvl="0"/>
            <a:r>
              <a:rPr lang="en-US" sz="1800" dirty="0">
                <a:solidFill>
                  <a:srgbClr val="000000"/>
                </a:solidFill>
              </a:rPr>
              <a:t>It not only benefits the classification task but also improves the state of algorithm.</a:t>
            </a:r>
          </a:p>
          <a:p>
            <a:pPr lvl="0"/>
            <a:r>
              <a:rPr lang="en-US" sz="1800" dirty="0">
                <a:solidFill>
                  <a:srgbClr val="000000"/>
                </a:solidFill>
              </a:rPr>
              <a:t>It also helps in situation where data available is unbalanced.</a:t>
            </a:r>
          </a:p>
          <a:p>
            <a:pPr lvl="0"/>
            <a:r>
              <a:rPr lang="en-US" sz="1800" dirty="0">
                <a:solidFill>
                  <a:srgbClr val="000000"/>
                </a:solidFill>
              </a:rPr>
              <a:t>Transformed Images can be saved to file for later use as well.</a:t>
            </a:r>
          </a:p>
          <a:p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302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346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DATA AUGMENTATION FOR CNN MODEL</vt:lpstr>
      <vt:lpstr>What is Data Augmentation</vt:lpstr>
      <vt:lpstr>SOME TYPES OF DATA AUGMENTATIONS</vt:lpstr>
      <vt:lpstr>SAMPLE OF SOME IMPLEMENTATIONS IN CNN MODEL</vt:lpstr>
      <vt:lpstr>PowerPoint Presentation</vt:lpstr>
      <vt:lpstr>CNN MODEL PERFORMANCE BEFORE DATA AUGMENTATION</vt:lpstr>
      <vt:lpstr>Model Performance Post Data Augmentation </vt:lpstr>
      <vt:lpstr>COMPARISON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AUGMENTATION FOR CNN MODEL</dc:title>
  <dc:creator>shravanthi s</dc:creator>
  <cp:lastModifiedBy>shravanthi s</cp:lastModifiedBy>
  <cp:revision>4</cp:revision>
  <dcterms:created xsi:type="dcterms:W3CDTF">2019-02-01T19:12:01Z</dcterms:created>
  <dcterms:modified xsi:type="dcterms:W3CDTF">2019-02-01T23:18:58Z</dcterms:modified>
</cp:coreProperties>
</file>