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Economica"/>
      <p:regular r:id="rId13"/>
      <p:bold r:id="rId14"/>
      <p:italic r:id="rId15"/>
      <p:boldItalic r:id="rId16"/>
    </p:embeddedFont>
    <p:embeddedFont>
      <p:font typeface="Roboto"/>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font" Target="fonts/Economica-regular.fntdata"/><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italic.fntdata"/><Relationship Id="rId14" Type="http://schemas.openxmlformats.org/officeDocument/2006/relationships/font" Target="fonts/Economica-bold.fntdata"/><Relationship Id="rId17" Type="http://schemas.openxmlformats.org/officeDocument/2006/relationships/font" Target="fonts/Roboto-regular.fntdata"/><Relationship Id="rId16" Type="http://schemas.openxmlformats.org/officeDocument/2006/relationships/font" Target="fonts/Economica-boldItalic.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12f28428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12f28428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0000FF"/>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12f28428b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12f28428b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27d29ca5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27d29ca5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132ceeb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132ceeb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132ceeb8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132ceeb8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132ceeb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132ceeb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geeksforgeeks.org/toupper-function-in-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8727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 S Mini Project</a:t>
            </a:r>
            <a:endParaRPr/>
          </a:p>
        </p:txBody>
      </p:sp>
      <p:sp>
        <p:nvSpPr>
          <p:cNvPr id="63" name="Google Shape;63;p13"/>
          <p:cNvSpPr txBox="1"/>
          <p:nvPr>
            <p:ph idx="1" type="subTitle"/>
          </p:nvPr>
        </p:nvSpPr>
        <p:spPr>
          <a:xfrm>
            <a:off x="5474250" y="2318700"/>
            <a:ext cx="34707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Currently go through the programs and make notes in this ppt under the topic names.</a:t>
            </a:r>
            <a:endParaRPr/>
          </a:p>
          <a:p>
            <a:pPr indent="0" lvl="0" marL="0" rtl="0" algn="ctr">
              <a:spcBef>
                <a:spcPts val="0"/>
              </a:spcBef>
              <a:spcAft>
                <a:spcPts val="0"/>
              </a:spcAft>
              <a:buNone/>
            </a:pPr>
            <a:r>
              <a:rPr lang="en"/>
              <a:t>Snake and Tic tac toe, also check if hangman works, if it does and we have time to study things related to it, we’ll put that up in the synopsis sheet.</a:t>
            </a:r>
            <a:endParaRPr/>
          </a:p>
        </p:txBody>
      </p:sp>
      <p:sp>
        <p:nvSpPr>
          <p:cNvPr id="64" name="Google Shape;64;p13"/>
          <p:cNvSpPr txBox="1"/>
          <p:nvPr/>
        </p:nvSpPr>
        <p:spPr>
          <a:xfrm>
            <a:off x="97575" y="2640575"/>
            <a:ext cx="4321200" cy="2188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Economica"/>
              <a:buChar char="●"/>
            </a:pPr>
            <a:r>
              <a:rPr lang="en" sz="1800">
                <a:solidFill>
                  <a:srgbClr val="0000FF"/>
                </a:solidFill>
                <a:latin typeface="Economica"/>
                <a:ea typeface="Economica"/>
                <a:cs typeface="Economica"/>
                <a:sym typeface="Economica"/>
              </a:rPr>
              <a:t>This color is just for info</a:t>
            </a:r>
            <a:endParaRPr sz="1800">
              <a:solidFill>
                <a:srgbClr val="0000FF"/>
              </a:solidFill>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sz="1800">
                <a:latin typeface="Economica"/>
                <a:ea typeface="Economica"/>
                <a:cs typeface="Economica"/>
                <a:sym typeface="Economica"/>
              </a:rPr>
              <a:t>This color is the info related to the project.</a:t>
            </a:r>
            <a:endParaRPr sz="1800">
              <a:solidFill>
                <a:srgbClr val="0000FF"/>
              </a:solidFill>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119300" y="153025"/>
            <a:ext cx="3267900" cy="40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Snake Game</a:t>
            </a:r>
            <a:endParaRPr/>
          </a:p>
        </p:txBody>
      </p:sp>
      <p:sp>
        <p:nvSpPr>
          <p:cNvPr id="70" name="Google Shape;70;p14"/>
          <p:cNvSpPr txBox="1"/>
          <p:nvPr>
            <p:ph idx="1" type="body"/>
          </p:nvPr>
        </p:nvSpPr>
        <p:spPr>
          <a:xfrm>
            <a:off x="119300" y="452150"/>
            <a:ext cx="9024600" cy="46914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AutoNum type="arabicPeriod"/>
            </a:pPr>
            <a:r>
              <a:rPr lang="en" sz="1400"/>
              <a:t>#include&lt;time.h&gt;</a:t>
            </a:r>
            <a:endParaRPr sz="1400"/>
          </a:p>
          <a:p>
            <a:pPr indent="-317500" lvl="0" marL="457200" rtl="0" algn="just">
              <a:lnSpc>
                <a:spcPct val="100000"/>
              </a:lnSpc>
              <a:spcBef>
                <a:spcPts val="0"/>
              </a:spcBef>
              <a:spcAft>
                <a:spcPts val="0"/>
              </a:spcAft>
              <a:buSzPts val="1400"/>
              <a:buChar char="●"/>
            </a:pPr>
            <a:r>
              <a:rPr lang="en" sz="1400"/>
              <a:t>It describes three time related datatypes. </a:t>
            </a:r>
            <a:endParaRPr sz="1400"/>
          </a:p>
          <a:p>
            <a:pPr indent="-317500" lvl="0" marL="457200" rtl="0" algn="just">
              <a:lnSpc>
                <a:spcPct val="100000"/>
              </a:lnSpc>
              <a:spcBef>
                <a:spcPts val="0"/>
              </a:spcBef>
              <a:spcAft>
                <a:spcPts val="0"/>
              </a:spcAft>
              <a:buClr>
                <a:srgbClr val="0000FF"/>
              </a:buClr>
              <a:buSzPts val="1400"/>
              <a:buAutoNum type="alphaLcParenBoth"/>
            </a:pPr>
            <a:r>
              <a:rPr lang="en" sz="1400">
                <a:solidFill>
                  <a:srgbClr val="0000FF"/>
                </a:solidFill>
              </a:rPr>
              <a:t>clock_t: clock_t represents the date as integer which is a part of the calendar time. </a:t>
            </a:r>
            <a:endParaRPr sz="1400">
              <a:solidFill>
                <a:srgbClr val="0000FF"/>
              </a:solidFill>
            </a:endParaRPr>
          </a:p>
          <a:p>
            <a:pPr indent="-317500" lvl="0" marL="457200" rtl="0" algn="just">
              <a:lnSpc>
                <a:spcPct val="100000"/>
              </a:lnSpc>
              <a:spcBef>
                <a:spcPts val="0"/>
              </a:spcBef>
              <a:spcAft>
                <a:spcPts val="0"/>
              </a:spcAft>
              <a:buClr>
                <a:srgbClr val="000000"/>
              </a:buClr>
              <a:buSzPts val="1400"/>
              <a:buAutoNum type="alphaLcParenBoth"/>
            </a:pPr>
            <a:r>
              <a:rPr lang="en" sz="1400">
                <a:solidFill>
                  <a:srgbClr val="000000"/>
                </a:solidFill>
              </a:rPr>
              <a:t> time_t: time_t represents the clock time as integer which is a part of the calendar time. </a:t>
            </a:r>
            <a:endParaRPr sz="1400">
              <a:solidFill>
                <a:srgbClr val="000000"/>
              </a:solidFill>
            </a:endParaRPr>
          </a:p>
          <a:p>
            <a:pPr indent="-317500" lvl="0" marL="457200" rtl="0" algn="just">
              <a:lnSpc>
                <a:spcPct val="100000"/>
              </a:lnSpc>
              <a:spcBef>
                <a:spcPts val="0"/>
              </a:spcBef>
              <a:spcAft>
                <a:spcPts val="0"/>
              </a:spcAft>
              <a:buClr>
                <a:srgbClr val="0000FF"/>
              </a:buClr>
              <a:buSzPts val="1400"/>
              <a:buAutoNum type="alphaLcParenBoth"/>
            </a:pPr>
            <a:r>
              <a:rPr lang="en" sz="1400">
                <a:solidFill>
                  <a:srgbClr val="0000FF"/>
                </a:solidFill>
              </a:rPr>
              <a:t>struct tm: struct tm holds the date and time which contains: </a:t>
            </a:r>
            <a:endParaRPr sz="1400">
              <a:solidFill>
                <a:srgbClr val="0000FF"/>
              </a:solidFill>
            </a:endParaRPr>
          </a:p>
          <a:p>
            <a:pPr indent="457200" lvl="0" marL="0" rtl="0" algn="just">
              <a:lnSpc>
                <a:spcPct val="100000"/>
              </a:lnSpc>
              <a:spcBef>
                <a:spcPts val="0"/>
              </a:spcBef>
              <a:spcAft>
                <a:spcPts val="0"/>
              </a:spcAft>
              <a:buNone/>
            </a:pPr>
            <a:r>
              <a:rPr lang="en" sz="1400">
                <a:solidFill>
                  <a:srgbClr val="0000FF"/>
                </a:solidFill>
              </a:rPr>
              <a:t> struct tm </a:t>
            </a:r>
            <a:endParaRPr sz="1400">
              <a:solidFill>
                <a:srgbClr val="0000FF"/>
              </a:solidFill>
            </a:endParaRPr>
          </a:p>
          <a:p>
            <a:pPr indent="457200" lvl="0" marL="0" rtl="0" algn="just">
              <a:lnSpc>
                <a:spcPct val="100000"/>
              </a:lnSpc>
              <a:spcBef>
                <a:spcPts val="0"/>
              </a:spcBef>
              <a:spcAft>
                <a:spcPts val="0"/>
              </a:spcAft>
              <a:buNone/>
            </a:pPr>
            <a:r>
              <a:rPr lang="en" sz="1400">
                <a:solidFill>
                  <a:srgbClr val="0000FF"/>
                </a:solidFill>
              </a:rPr>
              <a:t>{	</a:t>
            </a:r>
            <a:r>
              <a:rPr lang="en" sz="1400">
                <a:solidFill>
                  <a:srgbClr val="0000FF"/>
                </a:solidFill>
              </a:rPr>
              <a:t>int tm_sec;		</a:t>
            </a:r>
            <a:r>
              <a:rPr lang="en" sz="1400">
                <a:solidFill>
                  <a:srgbClr val="0000FF"/>
                </a:solidFill>
              </a:rPr>
              <a:t> // seconds,  range 0 to 59 </a:t>
            </a:r>
            <a:endParaRPr sz="1400">
              <a:solidFill>
                <a:srgbClr val="0000FF"/>
              </a:solidFill>
            </a:endParaRPr>
          </a:p>
          <a:p>
            <a:pPr indent="457200" lvl="0" marL="457200" rtl="0" algn="just">
              <a:lnSpc>
                <a:spcPct val="100000"/>
              </a:lnSpc>
              <a:spcBef>
                <a:spcPts val="0"/>
              </a:spcBef>
              <a:spcAft>
                <a:spcPts val="0"/>
              </a:spcAft>
              <a:buNone/>
            </a:pPr>
            <a:r>
              <a:rPr lang="en" sz="1400">
                <a:solidFill>
                  <a:srgbClr val="0000FF"/>
                </a:solidFill>
              </a:rPr>
              <a:t>int tm_min; 	</a:t>
            </a:r>
            <a:r>
              <a:rPr lang="en" sz="1400">
                <a:solidFill>
                  <a:srgbClr val="0000FF"/>
                </a:solidFill>
              </a:rPr>
              <a:t>// minutes, range 0 to 59</a:t>
            </a:r>
            <a:endParaRPr sz="1400">
              <a:solidFill>
                <a:srgbClr val="0000FF"/>
              </a:solidFill>
            </a:endParaRPr>
          </a:p>
          <a:p>
            <a:pPr indent="457200" lvl="0" marL="457200" rtl="0" algn="just">
              <a:lnSpc>
                <a:spcPct val="100000"/>
              </a:lnSpc>
              <a:spcBef>
                <a:spcPts val="0"/>
              </a:spcBef>
              <a:spcAft>
                <a:spcPts val="0"/>
              </a:spcAft>
              <a:buNone/>
            </a:pPr>
            <a:r>
              <a:rPr lang="en" sz="1400">
                <a:solidFill>
                  <a:srgbClr val="0000FF"/>
                </a:solidFill>
              </a:rPr>
              <a:t>int tm_hour; 	</a:t>
            </a:r>
            <a:r>
              <a:rPr lang="en" sz="1400">
                <a:solidFill>
                  <a:srgbClr val="0000FF"/>
                </a:solidFill>
              </a:rPr>
              <a:t>// hours, range 0 to 23</a:t>
            </a:r>
            <a:endParaRPr sz="1400">
              <a:solidFill>
                <a:srgbClr val="0000FF"/>
              </a:solidFill>
            </a:endParaRPr>
          </a:p>
          <a:p>
            <a:pPr indent="457200" lvl="0" marL="457200" rtl="0" algn="just">
              <a:lnSpc>
                <a:spcPct val="100000"/>
              </a:lnSpc>
              <a:spcBef>
                <a:spcPts val="0"/>
              </a:spcBef>
              <a:spcAft>
                <a:spcPts val="0"/>
              </a:spcAft>
              <a:buNone/>
            </a:pPr>
            <a:r>
              <a:rPr lang="en" sz="1400">
                <a:solidFill>
                  <a:srgbClr val="0000FF"/>
                </a:solidFill>
              </a:rPr>
              <a:t>int tm_mday; 	</a:t>
            </a:r>
            <a:r>
              <a:rPr lang="en" sz="1400">
                <a:solidFill>
                  <a:srgbClr val="0000FF"/>
                </a:solidFill>
              </a:rPr>
              <a:t>// day of the month, range 1 to 31 </a:t>
            </a:r>
            <a:r>
              <a:rPr lang="en" sz="1400">
                <a:solidFill>
                  <a:srgbClr val="0000FF"/>
                </a:solidFill>
              </a:rPr>
              <a:t> </a:t>
            </a:r>
            <a:endParaRPr sz="1400">
              <a:solidFill>
                <a:srgbClr val="0000FF"/>
              </a:solidFill>
            </a:endParaRPr>
          </a:p>
          <a:p>
            <a:pPr indent="457200" lvl="0" marL="457200" rtl="0" algn="just">
              <a:lnSpc>
                <a:spcPct val="100000"/>
              </a:lnSpc>
              <a:spcBef>
                <a:spcPts val="0"/>
              </a:spcBef>
              <a:spcAft>
                <a:spcPts val="0"/>
              </a:spcAft>
              <a:buNone/>
            </a:pPr>
            <a:r>
              <a:rPr lang="en" sz="1400">
                <a:solidFill>
                  <a:srgbClr val="0000FF"/>
                </a:solidFill>
              </a:rPr>
              <a:t>int tm_mon;	</a:t>
            </a:r>
            <a:r>
              <a:rPr lang="en" sz="1400">
                <a:solidFill>
                  <a:srgbClr val="0000FF"/>
                </a:solidFill>
              </a:rPr>
              <a:t>// month, range 0 to 11 </a:t>
            </a:r>
            <a:endParaRPr sz="1400">
              <a:solidFill>
                <a:srgbClr val="0000FF"/>
              </a:solidFill>
            </a:endParaRPr>
          </a:p>
          <a:p>
            <a:pPr indent="457200" lvl="0" marL="457200" rtl="0" algn="just">
              <a:lnSpc>
                <a:spcPct val="100000"/>
              </a:lnSpc>
              <a:spcBef>
                <a:spcPts val="0"/>
              </a:spcBef>
              <a:spcAft>
                <a:spcPts val="0"/>
              </a:spcAft>
              <a:buNone/>
            </a:pPr>
            <a:r>
              <a:rPr lang="en" sz="1400">
                <a:solidFill>
                  <a:srgbClr val="0000FF"/>
                </a:solidFill>
              </a:rPr>
              <a:t>int tm_year; 	</a:t>
            </a:r>
            <a:r>
              <a:rPr lang="en" sz="1400">
                <a:solidFill>
                  <a:srgbClr val="0000FF"/>
                </a:solidFill>
              </a:rPr>
              <a:t>// The number of years since 1900 </a:t>
            </a:r>
            <a:endParaRPr sz="1400">
              <a:solidFill>
                <a:srgbClr val="0000FF"/>
              </a:solidFill>
            </a:endParaRPr>
          </a:p>
          <a:p>
            <a:pPr indent="457200" lvl="0" marL="457200" rtl="0" algn="just">
              <a:lnSpc>
                <a:spcPct val="100000"/>
              </a:lnSpc>
              <a:spcBef>
                <a:spcPts val="0"/>
              </a:spcBef>
              <a:spcAft>
                <a:spcPts val="0"/>
              </a:spcAft>
              <a:buNone/>
            </a:pPr>
            <a:r>
              <a:rPr lang="en" sz="1400">
                <a:solidFill>
                  <a:srgbClr val="0000FF"/>
                </a:solidFill>
              </a:rPr>
              <a:t>int tm_wday; 	</a:t>
            </a:r>
            <a:r>
              <a:rPr lang="en" sz="1400">
                <a:solidFill>
                  <a:srgbClr val="0000FF"/>
                </a:solidFill>
              </a:rPr>
              <a:t>// day of the week, range 0 to 6 </a:t>
            </a:r>
            <a:endParaRPr sz="1400">
              <a:solidFill>
                <a:srgbClr val="0000FF"/>
              </a:solidFill>
            </a:endParaRPr>
          </a:p>
          <a:p>
            <a:pPr indent="457200" lvl="0" marL="457200" rtl="0" algn="just">
              <a:lnSpc>
                <a:spcPct val="100000"/>
              </a:lnSpc>
              <a:spcBef>
                <a:spcPts val="0"/>
              </a:spcBef>
              <a:spcAft>
                <a:spcPts val="0"/>
              </a:spcAft>
              <a:buNone/>
            </a:pPr>
            <a:r>
              <a:rPr lang="en" sz="1400">
                <a:solidFill>
                  <a:srgbClr val="0000FF"/>
                </a:solidFill>
              </a:rPr>
              <a:t>int tm_yday; 	</a:t>
            </a:r>
            <a:r>
              <a:rPr lang="en" sz="1400">
                <a:solidFill>
                  <a:srgbClr val="0000FF"/>
                </a:solidFill>
              </a:rPr>
              <a:t>// day in the year, range 0 to 365 </a:t>
            </a:r>
            <a:endParaRPr sz="1400">
              <a:solidFill>
                <a:srgbClr val="0000FF"/>
              </a:solidFill>
            </a:endParaRPr>
          </a:p>
          <a:p>
            <a:pPr indent="457200" lvl="0" marL="457200" rtl="0" algn="just">
              <a:lnSpc>
                <a:spcPct val="100000"/>
              </a:lnSpc>
              <a:spcBef>
                <a:spcPts val="0"/>
              </a:spcBef>
              <a:spcAft>
                <a:spcPts val="0"/>
              </a:spcAft>
              <a:buNone/>
            </a:pPr>
            <a:r>
              <a:rPr lang="en" sz="1400">
                <a:solidFill>
                  <a:srgbClr val="0000FF"/>
                </a:solidFill>
              </a:rPr>
              <a:t>int tm_isdst; 	</a:t>
            </a:r>
            <a:r>
              <a:rPr lang="en" sz="1400">
                <a:solidFill>
                  <a:srgbClr val="0000FF"/>
                </a:solidFill>
              </a:rPr>
              <a:t>// daylight saving time </a:t>
            </a:r>
            <a:endParaRPr sz="1400">
              <a:solidFill>
                <a:srgbClr val="0000FF"/>
              </a:solidFill>
            </a:endParaRPr>
          </a:p>
          <a:p>
            <a:pPr indent="457200" lvl="0" marL="0" rtl="0" algn="just">
              <a:lnSpc>
                <a:spcPct val="100000"/>
              </a:lnSpc>
              <a:spcBef>
                <a:spcPts val="0"/>
              </a:spcBef>
              <a:spcAft>
                <a:spcPts val="0"/>
              </a:spcAft>
              <a:buNone/>
            </a:pPr>
            <a:r>
              <a:rPr lang="en" sz="1400">
                <a:solidFill>
                  <a:srgbClr val="0000FF"/>
                </a:solidFill>
              </a:rPr>
              <a:t>}</a:t>
            </a:r>
            <a:endParaRPr sz="1400">
              <a:solidFill>
                <a:srgbClr val="0000FF"/>
              </a:solidFill>
            </a:endParaRPr>
          </a:p>
          <a:p>
            <a:pPr indent="0" lvl="0" marL="0" rtl="0" algn="just">
              <a:lnSpc>
                <a:spcPct val="100000"/>
              </a:lnSpc>
              <a:spcBef>
                <a:spcPts val="0"/>
              </a:spcBef>
              <a:spcAft>
                <a:spcPts val="0"/>
              </a:spcAft>
              <a:buNone/>
            </a:pPr>
            <a:r>
              <a:rPr lang="en" sz="1400">
                <a:solidFill>
                  <a:srgbClr val="0000FF"/>
                </a:solidFill>
              </a:rPr>
              <a:t>(d)	It also contains CLOCKS_PER_SEC macro which holds the number of times does the system clock ticks per second.</a:t>
            </a:r>
            <a:endParaRPr sz="1400">
              <a:solidFill>
                <a:srgbClr val="0000FF"/>
              </a:solidFill>
            </a:endParaRPr>
          </a:p>
          <a:p>
            <a:pPr indent="-317500" lvl="0" marL="457200" rtl="0" algn="just">
              <a:lnSpc>
                <a:spcPct val="100000"/>
              </a:lnSpc>
              <a:spcBef>
                <a:spcPts val="0"/>
              </a:spcBef>
              <a:spcAft>
                <a:spcPts val="0"/>
              </a:spcAft>
              <a:buSzPts val="1400"/>
              <a:buChar char="●"/>
            </a:pPr>
            <a:r>
              <a:rPr lang="en" sz="1400"/>
              <a:t>ctime() : This function returns the date and time in the format day month hours:minutes:seconds year Eg: Sat Jul 27 11:26:03 2019 time is printed based on the pointer returned by Calendar Time.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1" type="body"/>
          </p:nvPr>
        </p:nvSpPr>
        <p:spPr>
          <a:xfrm>
            <a:off x="153325" y="131550"/>
            <a:ext cx="8907000" cy="487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2. #include&lt;conio.h&gt;</a:t>
            </a:r>
            <a:endParaRPr sz="1400"/>
          </a:p>
          <a:p>
            <a:pPr indent="-317500" lvl="0" marL="457200" rtl="0" algn="l">
              <a:lnSpc>
                <a:spcPct val="100000"/>
              </a:lnSpc>
              <a:spcBef>
                <a:spcPts val="0"/>
              </a:spcBef>
              <a:spcAft>
                <a:spcPts val="0"/>
              </a:spcAft>
              <a:buSzPts val="1400"/>
              <a:buChar char="●"/>
            </a:pPr>
            <a:r>
              <a:rPr lang="en" sz="1400"/>
              <a:t>conio.h is a header file mostly used by MS-DOS compilers to provide console input and output. Some of its inbuilt functions are: </a:t>
            </a:r>
            <a:endParaRPr sz="1400"/>
          </a:p>
          <a:p>
            <a:pPr indent="0" lvl="0" marL="0" rtl="0" algn="l">
              <a:lnSpc>
                <a:spcPct val="100000"/>
              </a:lnSpc>
              <a:spcBef>
                <a:spcPts val="0"/>
              </a:spcBef>
              <a:spcAft>
                <a:spcPts val="0"/>
              </a:spcAft>
              <a:buNone/>
            </a:pPr>
            <a:r>
              <a:rPr lang="en" sz="1400">
                <a:solidFill>
                  <a:srgbClr val="0000FF"/>
                </a:solidFill>
              </a:rPr>
              <a:t>(a)	clrscr() - It is used to clear the screen </a:t>
            </a:r>
            <a:endParaRPr sz="1400">
              <a:solidFill>
                <a:srgbClr val="0000FF"/>
              </a:solidFill>
            </a:endParaRPr>
          </a:p>
          <a:p>
            <a:pPr indent="0" lvl="0" marL="0" rtl="0" algn="l">
              <a:lnSpc>
                <a:spcPct val="100000"/>
              </a:lnSpc>
              <a:spcBef>
                <a:spcPts val="0"/>
              </a:spcBef>
              <a:spcAft>
                <a:spcPts val="0"/>
              </a:spcAft>
              <a:buNone/>
            </a:pPr>
            <a:r>
              <a:rPr lang="en" sz="1400">
                <a:solidFill>
                  <a:srgbClr val="0000FF"/>
                </a:solidFill>
              </a:rPr>
              <a:t>(b)	cgets() - Reads a string from the keyboard</a:t>
            </a:r>
            <a:r>
              <a:rPr lang="en" sz="1400"/>
              <a:t> </a:t>
            </a:r>
            <a:endParaRPr sz="1400"/>
          </a:p>
          <a:p>
            <a:pPr indent="0" lvl="0" marL="0" rtl="0" algn="l">
              <a:lnSpc>
                <a:spcPct val="100000"/>
              </a:lnSpc>
              <a:spcBef>
                <a:spcPts val="0"/>
              </a:spcBef>
              <a:spcAft>
                <a:spcPts val="0"/>
              </a:spcAft>
              <a:buNone/>
            </a:pPr>
            <a:r>
              <a:rPr lang="en" sz="1400"/>
              <a:t>(c)	getch() - Reads a character from keyboard </a:t>
            </a:r>
            <a:endParaRPr sz="1400"/>
          </a:p>
          <a:p>
            <a:pPr indent="0" lvl="0" marL="0" rtl="0" algn="l">
              <a:lnSpc>
                <a:spcPct val="100000"/>
              </a:lnSpc>
              <a:spcBef>
                <a:spcPts val="0"/>
              </a:spcBef>
              <a:spcAft>
                <a:spcPts val="0"/>
              </a:spcAft>
              <a:buNone/>
            </a:pPr>
            <a:r>
              <a:rPr lang="en" sz="1400">
                <a:solidFill>
                  <a:srgbClr val="0000FF"/>
                </a:solidFill>
              </a:rPr>
              <a:t>(d)	getche() - Reads a character </a:t>
            </a:r>
            <a:endParaRPr sz="1400">
              <a:solidFill>
                <a:srgbClr val="0000FF"/>
              </a:solidFill>
            </a:endParaRPr>
          </a:p>
          <a:p>
            <a:pPr indent="0" lvl="0" marL="0" rtl="0" algn="l">
              <a:lnSpc>
                <a:spcPct val="100000"/>
              </a:lnSpc>
              <a:spcBef>
                <a:spcPts val="0"/>
              </a:spcBef>
              <a:spcAft>
                <a:spcPts val="0"/>
              </a:spcAft>
              <a:buNone/>
            </a:pPr>
            <a:r>
              <a:rPr lang="en" sz="1400"/>
              <a:t>(e)	kbhit() - Determines if a keyboard key was pressed </a:t>
            </a:r>
            <a:endParaRPr sz="1400"/>
          </a:p>
          <a:p>
            <a:pPr indent="0" lvl="0" marL="0" rtl="0" algn="l">
              <a:lnSpc>
                <a:spcPct val="100000"/>
              </a:lnSpc>
              <a:spcBef>
                <a:spcPts val="0"/>
              </a:spcBef>
              <a:spcAft>
                <a:spcPts val="0"/>
              </a:spcAft>
              <a:buNone/>
            </a:pPr>
            <a:r>
              <a:rPr lang="en" sz="1400">
                <a:solidFill>
                  <a:srgbClr val="0000FF"/>
                </a:solidFill>
              </a:rPr>
              <a:t>(f)	putch() - Writes a character to the screen </a:t>
            </a:r>
            <a:endParaRPr sz="1400">
              <a:solidFill>
                <a:srgbClr val="0000FF"/>
              </a:solidFill>
            </a:endParaRPr>
          </a:p>
          <a:p>
            <a:pPr indent="0" lvl="0" marL="0" rtl="0" algn="l">
              <a:lnSpc>
                <a:spcPct val="100000"/>
              </a:lnSpc>
              <a:spcBef>
                <a:spcPts val="0"/>
              </a:spcBef>
              <a:spcAft>
                <a:spcPts val="0"/>
              </a:spcAft>
              <a:buNone/>
            </a:pPr>
            <a:r>
              <a:rPr lang="en" sz="1400">
                <a:solidFill>
                  <a:srgbClr val="0000FF"/>
                </a:solidFill>
              </a:rPr>
              <a:t>(g)	cputs() - Writes a string to the screen</a:t>
            </a:r>
            <a:endParaRPr sz="1400">
              <a:solidFill>
                <a:srgbClr val="0000FF"/>
              </a:solidFill>
            </a:endParaRPr>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3. #include&lt;ctype.h&gt;</a:t>
            </a:r>
            <a:endParaRPr sz="1400"/>
          </a:p>
          <a:p>
            <a:pPr indent="-317500" lvl="0" marL="457200" rtl="0" algn="l">
              <a:lnSpc>
                <a:spcPct val="100000"/>
              </a:lnSpc>
              <a:spcBef>
                <a:spcPts val="0"/>
              </a:spcBef>
              <a:spcAft>
                <a:spcPts val="0"/>
              </a:spcAft>
              <a:buClr>
                <a:srgbClr val="000000"/>
              </a:buClr>
              <a:buSzPts val="1400"/>
              <a:buChar char="●"/>
            </a:pPr>
            <a:r>
              <a:rPr lang="en" sz="1400">
                <a:solidFill>
                  <a:srgbClr val="000000"/>
                </a:solidFill>
                <a:highlight>
                  <a:srgbClr val="FFFFFF"/>
                </a:highlight>
                <a:uFill>
                  <a:noFill/>
                </a:uFill>
                <a:hlinkClick r:id="rId3">
                  <a:extLst>
                    <a:ext uri="{A12FA001-AC4F-418D-AE19-62706E023703}">
                      <ahyp:hlinkClr val="tx"/>
                    </a:ext>
                  </a:extLst>
                </a:hlinkClick>
              </a:rPr>
              <a:t>toupper()</a:t>
            </a:r>
            <a:r>
              <a:rPr lang="en" sz="1400">
                <a:solidFill>
                  <a:srgbClr val="000000"/>
                </a:solidFill>
              </a:rPr>
              <a:t> : </a:t>
            </a:r>
            <a:r>
              <a:rPr lang="en" sz="1400">
                <a:highlight>
                  <a:srgbClr val="FFFFFF"/>
                </a:highlight>
              </a:rPr>
              <a:t>This function convert lowercase alphabet to uppercase alphabet.</a:t>
            </a:r>
            <a:endParaRPr sz="1400">
              <a:highlight>
                <a:srgbClr val="FFFFFF"/>
              </a:highlight>
            </a:endParaRPr>
          </a:p>
          <a:p>
            <a:pPr indent="0" lvl="0" marL="457200" rtl="0" algn="l">
              <a:lnSpc>
                <a:spcPct val="100000"/>
              </a:lnSpc>
              <a:spcBef>
                <a:spcPts val="0"/>
              </a:spcBef>
              <a:spcAft>
                <a:spcPts val="0"/>
              </a:spcAft>
              <a:buNone/>
            </a:pPr>
            <a:r>
              <a:t/>
            </a:r>
            <a:endParaRPr sz="1400">
              <a:highlight>
                <a:srgbClr val="FFFFFF"/>
              </a:highlight>
            </a:endParaRPr>
          </a:p>
          <a:p>
            <a:pPr indent="0" lvl="0" marL="0" rtl="0" algn="l">
              <a:lnSpc>
                <a:spcPct val="100000"/>
              </a:lnSpc>
              <a:spcBef>
                <a:spcPts val="0"/>
              </a:spcBef>
              <a:spcAft>
                <a:spcPts val="0"/>
              </a:spcAft>
              <a:buNone/>
            </a:pPr>
            <a:r>
              <a:rPr lang="en" sz="1400">
                <a:highlight>
                  <a:srgbClr val="FFFFFF"/>
                </a:highlight>
              </a:rPr>
              <a:t>4. #include&lt;windows.h&gt;</a:t>
            </a:r>
            <a:endParaRPr sz="1400">
              <a:highlight>
                <a:srgbClr val="FFFFFF"/>
              </a:highlight>
            </a:endParaRPr>
          </a:p>
          <a:p>
            <a:pPr indent="-317500" lvl="0" marL="457200" rtl="0" algn="l">
              <a:lnSpc>
                <a:spcPct val="100000"/>
              </a:lnSpc>
              <a:spcBef>
                <a:spcPts val="0"/>
              </a:spcBef>
              <a:spcAft>
                <a:spcPts val="0"/>
              </a:spcAft>
              <a:buSzPts val="1400"/>
              <a:buChar char="●"/>
            </a:pPr>
            <a:r>
              <a:rPr lang="en" sz="1400">
                <a:highlight>
                  <a:srgbClr val="FFFFFF"/>
                </a:highlight>
              </a:rPr>
              <a:t>It has a structure called COORD.</a:t>
            </a:r>
            <a:endParaRPr sz="1400">
              <a:highlight>
                <a:srgbClr val="FFFFFF"/>
              </a:highlight>
            </a:endParaRPr>
          </a:p>
          <a:p>
            <a:pPr indent="0" lvl="0" marL="0" rtl="0" algn="l">
              <a:lnSpc>
                <a:spcPct val="100000"/>
              </a:lnSpc>
              <a:spcBef>
                <a:spcPts val="0"/>
              </a:spcBef>
              <a:spcAft>
                <a:spcPts val="0"/>
              </a:spcAft>
              <a:buNone/>
            </a:pPr>
            <a:r>
              <a:rPr lang="en" sz="1400">
                <a:highlight>
                  <a:srgbClr val="FFFFFF"/>
                </a:highlight>
              </a:rPr>
              <a:t>	</a:t>
            </a:r>
            <a:r>
              <a:rPr lang="en" sz="1400">
                <a:highlight>
                  <a:srgbClr val="FFFFFF"/>
                </a:highlight>
              </a:rPr>
              <a:t>t</a:t>
            </a:r>
            <a:r>
              <a:rPr lang="en" sz="1400">
                <a:highlight>
                  <a:srgbClr val="FFFFFF"/>
                </a:highlight>
              </a:rPr>
              <a:t>ypedef struct  _COORD</a:t>
            </a:r>
            <a:endParaRPr sz="1400">
              <a:highlight>
                <a:srgbClr val="FFFFFF"/>
              </a:highlight>
            </a:endParaRPr>
          </a:p>
          <a:p>
            <a:pPr indent="0" lvl="0" marL="0" rtl="0" algn="l">
              <a:lnSpc>
                <a:spcPct val="100000"/>
              </a:lnSpc>
              <a:spcBef>
                <a:spcPts val="0"/>
              </a:spcBef>
              <a:spcAft>
                <a:spcPts val="0"/>
              </a:spcAft>
              <a:buNone/>
            </a:pPr>
            <a:r>
              <a:rPr lang="en" sz="1400">
                <a:highlight>
                  <a:srgbClr val="FFFFFF"/>
                </a:highlight>
              </a:rPr>
              <a:t>	{</a:t>
            </a:r>
            <a:endParaRPr sz="1400">
              <a:highlight>
                <a:srgbClr val="FFFFFF"/>
              </a:highlight>
            </a:endParaRPr>
          </a:p>
          <a:p>
            <a:pPr indent="0" lvl="0" marL="0" rtl="0" algn="l">
              <a:lnSpc>
                <a:spcPct val="100000"/>
              </a:lnSpc>
              <a:spcBef>
                <a:spcPts val="0"/>
              </a:spcBef>
              <a:spcAft>
                <a:spcPts val="0"/>
              </a:spcAft>
              <a:buNone/>
            </a:pPr>
            <a:r>
              <a:rPr lang="en" sz="1400">
                <a:highlight>
                  <a:srgbClr val="FFFFFF"/>
                </a:highlight>
              </a:rPr>
              <a:t>		SHORT X;</a:t>
            </a:r>
            <a:endParaRPr sz="1400">
              <a:highlight>
                <a:srgbClr val="FFFFFF"/>
              </a:highlight>
            </a:endParaRPr>
          </a:p>
          <a:p>
            <a:pPr indent="0" lvl="0" marL="0" rtl="0" algn="l">
              <a:lnSpc>
                <a:spcPct val="100000"/>
              </a:lnSpc>
              <a:spcBef>
                <a:spcPts val="0"/>
              </a:spcBef>
              <a:spcAft>
                <a:spcPts val="0"/>
              </a:spcAft>
              <a:buNone/>
            </a:pPr>
            <a:r>
              <a:rPr lang="en" sz="1400">
                <a:highlight>
                  <a:srgbClr val="FFFFFF"/>
                </a:highlight>
              </a:rPr>
              <a:t>		SHORT Y;</a:t>
            </a:r>
            <a:endParaRPr sz="1400">
              <a:highlight>
                <a:srgbClr val="FFFFFF"/>
              </a:highlight>
            </a:endParaRPr>
          </a:p>
          <a:p>
            <a:pPr indent="457200" lvl="0" marL="0" rtl="0" algn="l">
              <a:lnSpc>
                <a:spcPct val="100000"/>
              </a:lnSpc>
              <a:spcBef>
                <a:spcPts val="0"/>
              </a:spcBef>
              <a:spcAft>
                <a:spcPts val="0"/>
              </a:spcAft>
              <a:buNone/>
            </a:pPr>
            <a:r>
              <a:rPr lang="en" sz="1400">
                <a:highlight>
                  <a:srgbClr val="FFFFFF"/>
                </a:highlight>
              </a:rPr>
              <a:t>} COORD, *PCOORD;</a:t>
            </a:r>
            <a:endParaRPr sz="1400">
              <a:highlight>
                <a:srgbClr val="FFFFFF"/>
              </a:highlight>
            </a:endParaRPr>
          </a:p>
          <a:p>
            <a:pPr indent="0" lvl="0" marL="457200" rtl="0" algn="l">
              <a:lnSpc>
                <a:spcPct val="100000"/>
              </a:lnSpc>
              <a:spcBef>
                <a:spcPts val="0"/>
              </a:spcBef>
              <a:spcAft>
                <a:spcPts val="0"/>
              </a:spcAft>
              <a:buNone/>
            </a:pPr>
            <a:r>
              <a:rPr lang="en" sz="1400">
                <a:highlight>
                  <a:srgbClr val="FFFFFF"/>
                </a:highlight>
              </a:rPr>
              <a:t>Defines the coordinates of a character cell in a console screen buffer. The origin of the coordinate system (0,0) is at the top, left cell of the buffer.</a:t>
            </a:r>
            <a:endParaRPr sz="1400">
              <a:highlight>
                <a:srgbClr val="FFFFFF"/>
              </a:highlight>
            </a:endParaRPr>
          </a:p>
          <a:p>
            <a:pPr indent="0" lvl="0" marL="0" rtl="0" algn="l">
              <a:lnSpc>
                <a:spcPct val="100000"/>
              </a:lnSpc>
              <a:spcBef>
                <a:spcPts val="0"/>
              </a:spcBef>
              <a:spcAft>
                <a:spcPts val="0"/>
              </a:spcAft>
              <a:buNone/>
            </a:pPr>
            <a:r>
              <a:t/>
            </a:r>
            <a:endParaRPr sz="1400">
              <a:highlight>
                <a:srgbClr val="FFFFFF"/>
              </a:highlight>
            </a:endParaRPr>
          </a:p>
          <a:p>
            <a:pPr indent="0" lvl="0" marL="0" rtl="0" algn="l">
              <a:lnSpc>
                <a:spcPct val="100000"/>
              </a:lnSpc>
              <a:spcBef>
                <a:spcPts val="0"/>
              </a:spcBef>
              <a:spcAft>
                <a:spcPts val="0"/>
              </a:spcAft>
              <a:buNone/>
            </a:pPr>
            <a:r>
              <a:t/>
            </a:r>
            <a:endParaRPr sz="14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11700" y="266050"/>
            <a:ext cx="8520600" cy="431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"GetStdHandle(STD_OUTPUT_HANDLE), coord)"</a:t>
            </a:r>
            <a:endParaRPr sz="1400">
              <a:solidFill>
                <a:srgbClr val="000000"/>
              </a:solidFill>
              <a:highlight>
                <a:srgbClr val="FFFFFF"/>
              </a:highlight>
            </a:endParaRPr>
          </a:p>
          <a:p>
            <a:pPr indent="0" lvl="0" marL="457200" rtl="0" algn="l">
              <a:spcBef>
                <a:spcPts val="1600"/>
              </a:spcBef>
              <a:spcAft>
                <a:spcPts val="0"/>
              </a:spcAft>
              <a:buNone/>
            </a:pPr>
            <a:r>
              <a:rPr lang="en" sz="1400">
                <a:solidFill>
                  <a:srgbClr val="000000"/>
                </a:solidFill>
                <a:highlight>
                  <a:srgbClr val="FFFFFF"/>
                </a:highlight>
              </a:rPr>
              <a:t>Basically, it gets a handle you can use to write to the console. SetConsoleCursorPosition then uses that handle and the coordinates you specified to place the blinking cursor in your command prompt.</a:t>
            </a:r>
            <a:endParaRPr sz="1400">
              <a:solidFill>
                <a:srgbClr val="000000"/>
              </a:solidFill>
              <a:highlight>
                <a:srgbClr val="FFFFFF"/>
              </a:highlight>
            </a:endParaRPr>
          </a:p>
          <a:p>
            <a:pPr indent="0" lvl="0" marL="0" rtl="0" algn="l">
              <a:spcBef>
                <a:spcPts val="1600"/>
              </a:spcBef>
              <a:spcAft>
                <a:spcPts val="1600"/>
              </a:spcAft>
              <a:buNone/>
            </a:pPr>
            <a:r>
              <a:t/>
            </a:r>
            <a:endParaRPr sz="1400">
              <a:solidFill>
                <a:srgbClr val="000000"/>
              </a:solidFill>
              <a:highlight>
                <a:srgbClr val="FFFFFF"/>
              </a:highlight>
            </a:endParaRPr>
          </a:p>
        </p:txBody>
      </p:sp>
      <p:pic>
        <p:nvPicPr>
          <p:cNvPr id="81" name="Google Shape;81;p16"/>
          <p:cNvPicPr preferRelativeResize="0"/>
          <p:nvPr/>
        </p:nvPicPr>
        <p:blipFill>
          <a:blip r:embed="rId3">
            <a:alphaModFix/>
          </a:blip>
          <a:stretch>
            <a:fillRect/>
          </a:stretch>
        </p:blipFill>
        <p:spPr>
          <a:xfrm>
            <a:off x="2643196" y="1719321"/>
            <a:ext cx="2671225" cy="306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Tic Tac Toe :)</a:t>
            </a:r>
            <a:endParaRPr/>
          </a:p>
        </p:txBody>
      </p:sp>
      <p:sp>
        <p:nvSpPr>
          <p:cNvPr id="87" name="Google Shape;87;p17"/>
          <p:cNvSpPr txBox="1"/>
          <p:nvPr>
            <p:ph idx="1" type="body"/>
          </p:nvPr>
        </p:nvSpPr>
        <p:spPr>
          <a:xfrm>
            <a:off x="311700" y="1225225"/>
            <a:ext cx="8520600" cy="354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#include&lt;stdlib.h&gt; </a:t>
            </a:r>
            <a:endParaRPr sz="1400"/>
          </a:p>
          <a:p>
            <a:pPr indent="-317500" lvl="0" marL="457200" rtl="0" algn="l">
              <a:spcBef>
                <a:spcPts val="0"/>
              </a:spcBef>
              <a:spcAft>
                <a:spcPts val="0"/>
              </a:spcAft>
              <a:buSzPts val="1400"/>
              <a:buChar char="●"/>
            </a:pPr>
            <a:r>
              <a:rPr lang="en" sz="1400">
                <a:solidFill>
                  <a:srgbClr val="222222"/>
                </a:solidFill>
                <a:highlight>
                  <a:srgbClr val="FFFFFF"/>
                </a:highlight>
              </a:rPr>
              <a:t> “&lt;stdlib. h&gt;” contains header information for 'Memory Allocation/Freeing' functions; has four variable types, </a:t>
            </a:r>
            <a:r>
              <a:rPr lang="en" sz="1400">
                <a:solidFill>
                  <a:srgbClr val="3C4043"/>
                </a:solidFill>
                <a:highlight>
                  <a:srgbClr val="FFFFFF"/>
                </a:highlight>
              </a:rPr>
              <a:t>several macros, and various functions for performing general functions.</a:t>
            </a:r>
            <a:endParaRPr sz="1400">
              <a:solidFill>
                <a:srgbClr val="3C4043"/>
              </a:solidFill>
              <a:highlight>
                <a:srgbClr val="FFFFFF"/>
              </a:highlight>
            </a:endParaRPr>
          </a:p>
          <a:p>
            <a:pPr indent="-295275" lvl="0" marL="457200" marR="25400" rtl="0" algn="just">
              <a:lnSpc>
                <a:spcPct val="142857"/>
              </a:lnSpc>
              <a:spcBef>
                <a:spcPts val="0"/>
              </a:spcBef>
              <a:spcAft>
                <a:spcPts val="0"/>
              </a:spcAft>
              <a:buClr>
                <a:srgbClr val="0000FF"/>
              </a:buClr>
              <a:buSzPts val="1050"/>
              <a:buFont typeface="Arial"/>
              <a:buAutoNum type="alphaUcPeriod"/>
            </a:pPr>
            <a:r>
              <a:rPr lang="en" sz="1200">
                <a:solidFill>
                  <a:srgbClr val="0000FF"/>
                </a:solidFill>
                <a:latin typeface="Arial"/>
                <a:ea typeface="Arial"/>
                <a:cs typeface="Arial"/>
                <a:sym typeface="Arial"/>
              </a:rPr>
              <a:t>size_t: This is the unsigned integral type and is the result of the sizeof keyword.</a:t>
            </a:r>
            <a:endParaRPr sz="1200">
              <a:solidFill>
                <a:srgbClr val="0000FF"/>
              </a:solidFill>
              <a:latin typeface="Arial"/>
              <a:ea typeface="Arial"/>
              <a:cs typeface="Arial"/>
              <a:sym typeface="Arial"/>
            </a:endParaRPr>
          </a:p>
          <a:p>
            <a:pPr indent="-295275" lvl="0" marL="457200" marR="25400" rtl="0" algn="just">
              <a:lnSpc>
                <a:spcPct val="142857"/>
              </a:lnSpc>
              <a:spcBef>
                <a:spcPts val="0"/>
              </a:spcBef>
              <a:spcAft>
                <a:spcPts val="0"/>
              </a:spcAft>
              <a:buClr>
                <a:srgbClr val="0000FF"/>
              </a:buClr>
              <a:buSzPts val="1050"/>
              <a:buFont typeface="Arial"/>
              <a:buAutoNum type="alphaUcPeriod"/>
            </a:pPr>
            <a:r>
              <a:rPr lang="en" sz="1200">
                <a:solidFill>
                  <a:srgbClr val="0000FF"/>
                </a:solidFill>
                <a:latin typeface="Arial"/>
                <a:ea typeface="Arial"/>
                <a:cs typeface="Arial"/>
                <a:sym typeface="Arial"/>
              </a:rPr>
              <a:t>wchar_t: This is an integer type of the size of a wide character constant.</a:t>
            </a:r>
            <a:endParaRPr sz="1200">
              <a:solidFill>
                <a:srgbClr val="0000FF"/>
              </a:solidFill>
              <a:latin typeface="Arial"/>
              <a:ea typeface="Arial"/>
              <a:cs typeface="Arial"/>
              <a:sym typeface="Arial"/>
            </a:endParaRPr>
          </a:p>
          <a:p>
            <a:pPr indent="-295275" lvl="0" marL="457200" rtl="0" algn="l">
              <a:lnSpc>
                <a:spcPct val="142857"/>
              </a:lnSpc>
              <a:spcBef>
                <a:spcPts val="0"/>
              </a:spcBef>
              <a:spcAft>
                <a:spcPts val="0"/>
              </a:spcAft>
              <a:buClr>
                <a:srgbClr val="0000FF"/>
              </a:buClr>
              <a:buSzPts val="1050"/>
              <a:buFont typeface="Arial"/>
              <a:buAutoNum type="alphaUcPeriod"/>
            </a:pPr>
            <a:r>
              <a:rPr lang="en" sz="1200">
                <a:solidFill>
                  <a:srgbClr val="0000FF"/>
                </a:solidFill>
                <a:latin typeface="Arial"/>
                <a:ea typeface="Arial"/>
                <a:cs typeface="Arial"/>
                <a:sym typeface="Arial"/>
              </a:rPr>
              <a:t>d</a:t>
            </a:r>
            <a:r>
              <a:rPr lang="en" sz="1200">
                <a:solidFill>
                  <a:srgbClr val="0000FF"/>
                </a:solidFill>
                <a:latin typeface="Arial"/>
                <a:ea typeface="Arial"/>
                <a:cs typeface="Arial"/>
                <a:sym typeface="Arial"/>
              </a:rPr>
              <a:t>iv_t: This is the structure returned by the div function.</a:t>
            </a:r>
            <a:endParaRPr sz="1200">
              <a:solidFill>
                <a:srgbClr val="0000FF"/>
              </a:solidFill>
              <a:latin typeface="Arial"/>
              <a:ea typeface="Arial"/>
              <a:cs typeface="Arial"/>
              <a:sym typeface="Arial"/>
            </a:endParaRPr>
          </a:p>
          <a:p>
            <a:pPr indent="-295275" lvl="0" marL="457200" marR="25400" rtl="0" algn="just">
              <a:lnSpc>
                <a:spcPct val="142857"/>
              </a:lnSpc>
              <a:spcBef>
                <a:spcPts val="0"/>
              </a:spcBef>
              <a:spcAft>
                <a:spcPts val="0"/>
              </a:spcAft>
              <a:buClr>
                <a:srgbClr val="0000FF"/>
              </a:buClr>
              <a:buSzPts val="1050"/>
              <a:buFont typeface="Arial"/>
              <a:buAutoNum type="alphaUcPeriod"/>
            </a:pPr>
            <a:r>
              <a:rPr lang="en" sz="1200">
                <a:solidFill>
                  <a:srgbClr val="0000FF"/>
                </a:solidFill>
                <a:latin typeface="Arial"/>
                <a:ea typeface="Arial"/>
                <a:cs typeface="Arial"/>
                <a:sym typeface="Arial"/>
              </a:rPr>
              <a:t>l</a:t>
            </a:r>
            <a:r>
              <a:rPr lang="en" sz="1200">
                <a:solidFill>
                  <a:srgbClr val="0000FF"/>
                </a:solidFill>
                <a:latin typeface="Arial"/>
                <a:ea typeface="Arial"/>
                <a:cs typeface="Arial"/>
                <a:sym typeface="Arial"/>
              </a:rPr>
              <a:t>div_t: This is the structure returned by the ldiv function.</a:t>
            </a:r>
            <a:endParaRPr sz="1200">
              <a:solidFill>
                <a:srgbClr val="0000FF"/>
              </a:solidFill>
              <a:latin typeface="Arial"/>
              <a:ea typeface="Arial"/>
              <a:cs typeface="Arial"/>
              <a:sym typeface="Arial"/>
            </a:endParaRPr>
          </a:p>
          <a:p>
            <a:pPr indent="0" lvl="0" marL="0" marR="25400" rtl="0" algn="just">
              <a:lnSpc>
                <a:spcPct val="142857"/>
              </a:lnSpc>
              <a:spcBef>
                <a:spcPts val="700"/>
              </a:spcBef>
              <a:spcAft>
                <a:spcPts val="0"/>
              </a:spcAft>
              <a:buNone/>
            </a:pPr>
            <a:r>
              <a:rPr lang="en" sz="1400">
                <a:solidFill>
                  <a:srgbClr val="000000"/>
                </a:solidFill>
                <a:latin typeface="Arial"/>
                <a:ea typeface="Arial"/>
                <a:cs typeface="Arial"/>
                <a:sym typeface="Arial"/>
              </a:rPr>
              <a:t>2.     system(cls)</a:t>
            </a:r>
            <a:endParaRPr sz="1400">
              <a:solidFill>
                <a:srgbClr val="000000"/>
              </a:solidFill>
              <a:latin typeface="Arial"/>
              <a:ea typeface="Arial"/>
              <a:cs typeface="Arial"/>
              <a:sym typeface="Arial"/>
            </a:endParaRPr>
          </a:p>
          <a:p>
            <a:pPr indent="-317500" lvl="0" marL="457200" marR="25400" rtl="0" algn="just">
              <a:lnSpc>
                <a:spcPct val="142857"/>
              </a:lnSpc>
              <a:spcBef>
                <a:spcPts val="700"/>
              </a:spcBef>
              <a:spcAft>
                <a:spcPts val="0"/>
              </a:spcAft>
              <a:buClr>
                <a:srgbClr val="000000"/>
              </a:buClr>
              <a:buSzPts val="1400"/>
              <a:buFont typeface="Arial"/>
              <a:buChar char="●"/>
            </a:pPr>
            <a:r>
              <a:rPr lang="en" sz="1400">
                <a:solidFill>
                  <a:srgbClr val="000000"/>
                </a:solidFill>
                <a:latin typeface="Arial"/>
                <a:ea typeface="Arial"/>
                <a:cs typeface="Arial"/>
                <a:sym typeface="Arial"/>
              </a:rPr>
              <a:t>It’s used to clear the screen and the next output is displayed, if any!</a:t>
            </a:r>
            <a:endParaRPr sz="1400">
              <a:solidFill>
                <a:srgbClr val="000000"/>
              </a:solidFill>
              <a:latin typeface="Arial"/>
              <a:ea typeface="Arial"/>
              <a:cs typeface="Arial"/>
              <a:sym typeface="Arial"/>
            </a:endParaRPr>
          </a:p>
          <a:p>
            <a:pPr indent="0" lvl="0" marL="457200" marR="25400" rtl="0" algn="just">
              <a:lnSpc>
                <a:spcPct val="142857"/>
              </a:lnSpc>
              <a:spcBef>
                <a:spcPts val="700"/>
              </a:spcBef>
              <a:spcAft>
                <a:spcPts val="0"/>
              </a:spcAft>
              <a:buNone/>
            </a:pPr>
            <a:r>
              <a:t/>
            </a:r>
            <a:endParaRPr sz="600">
              <a:solidFill>
                <a:srgbClr val="000000"/>
              </a:solidFill>
              <a:latin typeface="Arial"/>
              <a:ea typeface="Arial"/>
              <a:cs typeface="Arial"/>
              <a:sym typeface="Arial"/>
            </a:endParaRPr>
          </a:p>
          <a:p>
            <a:pPr indent="0" lvl="0" marL="0" marR="25400" rtl="0" algn="just">
              <a:lnSpc>
                <a:spcPct val="142857"/>
              </a:lnSpc>
              <a:spcBef>
                <a:spcPts val="700"/>
              </a:spcBef>
              <a:spcAft>
                <a:spcPts val="700"/>
              </a:spcAft>
              <a:buNone/>
            </a:pPr>
            <a:r>
              <a:rPr lang="en" sz="1400">
                <a:solidFill>
                  <a:srgbClr val="000000"/>
                </a:solidFill>
                <a:latin typeface="Arial"/>
                <a:ea typeface="Arial"/>
                <a:cs typeface="Arial"/>
                <a:sym typeface="Arial"/>
              </a:rPr>
              <a:t>THAT’S IT I GUESS HERE. EVERYTHING ELSE IN TTT IS WHAT WE LEARNT :)</a:t>
            </a:r>
            <a:endParaRPr sz="14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HANGMAN</a:t>
            </a:r>
            <a:endParaRPr/>
          </a:p>
        </p:txBody>
      </p:sp>
      <p:sp>
        <p:nvSpPr>
          <p:cNvPr id="93" name="Google Shape;93;p18"/>
          <p:cNvSpPr txBox="1"/>
          <p:nvPr>
            <p:ph idx="1" type="body"/>
          </p:nvPr>
        </p:nvSpPr>
        <p:spPr>
          <a:xfrm>
            <a:off x="311700" y="1225225"/>
            <a:ext cx="8520600" cy="373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sz="1200" u="sng">
                <a:highlight>
                  <a:srgbClr val="FFFFFF"/>
                </a:highlight>
                <a:latin typeface="Roboto"/>
                <a:ea typeface="Roboto"/>
                <a:cs typeface="Roboto"/>
                <a:sym typeface="Roboto"/>
              </a:rPr>
              <a:t>getc():</a:t>
            </a:r>
            <a:endParaRPr b="1" sz="1200" u="sng">
              <a:highlight>
                <a:srgbClr val="FFFFFF"/>
              </a:highlight>
              <a:latin typeface="Roboto"/>
              <a:ea typeface="Roboto"/>
              <a:cs typeface="Roboto"/>
              <a:sym typeface="Roboto"/>
            </a:endParaRPr>
          </a:p>
          <a:p>
            <a:pPr indent="-342900" lvl="0" marL="457200" rtl="0" algn="l">
              <a:spcBef>
                <a:spcPts val="0"/>
              </a:spcBef>
              <a:spcAft>
                <a:spcPts val="0"/>
              </a:spcAft>
              <a:buSzPts val="1800"/>
              <a:buAutoNum type="arabicPeriod"/>
            </a:pPr>
            <a:r>
              <a:rPr lang="en" sz="1200">
                <a:highlight>
                  <a:srgbClr val="FFFFFF"/>
                </a:highlight>
                <a:latin typeface="Roboto"/>
                <a:ea typeface="Roboto"/>
                <a:cs typeface="Roboto"/>
                <a:sym typeface="Roboto"/>
              </a:rPr>
              <a:t>It reads a single character from a given input stream and returns the corresponding integer value (typically ASCII value of read character) on success. It returns EOF on failure.</a:t>
            </a:r>
            <a:endParaRPr sz="1200">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b="1" lang="en" sz="1200" u="sng">
                <a:highlight>
                  <a:srgbClr val="FFFFFF"/>
                </a:highlight>
                <a:latin typeface="Roboto"/>
                <a:ea typeface="Roboto"/>
                <a:cs typeface="Roboto"/>
                <a:sym typeface="Roboto"/>
              </a:rPr>
              <a:t>getchar():</a:t>
            </a:r>
            <a:endParaRPr b="1" sz="1200" u="sng">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en" sz="1200">
                <a:highlight>
                  <a:srgbClr val="FFFFFF"/>
                </a:highlight>
                <a:latin typeface="Roboto"/>
                <a:ea typeface="Roboto"/>
                <a:cs typeface="Roboto"/>
                <a:sym typeface="Roboto"/>
              </a:rPr>
              <a:t>The difference between getc() and getchar() is getc() can read from any input stream, but getchar() reads from standard input. So getchar() is equivalent to getc(stdin).</a:t>
            </a:r>
            <a:endParaRPr sz="1200">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b="1" lang="en" sz="1200" u="sng">
                <a:highlight>
                  <a:srgbClr val="FFFFFF"/>
                </a:highlight>
                <a:latin typeface="Roboto"/>
                <a:ea typeface="Roboto"/>
                <a:cs typeface="Roboto"/>
                <a:sym typeface="Roboto"/>
              </a:rPr>
              <a:t>getch():</a:t>
            </a:r>
            <a:endParaRPr b="1" sz="1200" u="sng">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en" sz="1200">
                <a:highlight>
                  <a:srgbClr val="FFFFFF"/>
                </a:highlight>
                <a:latin typeface="Roboto"/>
                <a:ea typeface="Roboto"/>
                <a:cs typeface="Roboto"/>
                <a:sym typeface="Roboto"/>
              </a:rPr>
              <a:t>getch() is a nonstandard function and is present in conio.h header file which is mostly used by MS-DOS compilers like Turbo C. It is not part of the C standard library or ISO C, nor is it defined by POSIX (Source: http://en.wikipedia.org/wiki/Conio.h)</a:t>
            </a:r>
            <a:endParaRPr sz="1200">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en" sz="1200">
                <a:highlight>
                  <a:srgbClr val="FFFFFF"/>
                </a:highlight>
                <a:latin typeface="Roboto"/>
                <a:ea typeface="Roboto"/>
                <a:cs typeface="Roboto"/>
                <a:sym typeface="Roboto"/>
              </a:rPr>
              <a:t>Like above functions, it reads also a single character from keyboard. But it does not use any buffer, so the entered character is immediately returned without waiting for the enter key.</a:t>
            </a:r>
            <a:endParaRPr sz="1200">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b="1" lang="en" sz="1200" u="sng">
                <a:highlight>
                  <a:srgbClr val="FFFFFF"/>
                </a:highlight>
                <a:latin typeface="Roboto"/>
                <a:ea typeface="Roboto"/>
                <a:cs typeface="Roboto"/>
                <a:sym typeface="Roboto"/>
              </a:rPr>
              <a:t>getche()</a:t>
            </a:r>
            <a:endParaRPr b="1" sz="1200" u="sng">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en" sz="1200">
                <a:highlight>
                  <a:srgbClr val="FFFFFF"/>
                </a:highlight>
                <a:latin typeface="Roboto"/>
                <a:ea typeface="Roboto"/>
                <a:cs typeface="Roboto"/>
                <a:sym typeface="Roboto"/>
              </a:rPr>
              <a:t>Like getch(), this is also a non-standard function present in conio.h. It reads a single character from the keyboard and displays immediately on output screen without waiting for enter key.</a:t>
            </a:r>
            <a:endParaRPr sz="1200">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#include&lt;stdlib.h&gt;</a:t>
            </a:r>
            <a:endParaRPr sz="1400"/>
          </a:p>
          <a:p>
            <a:pPr indent="0" lvl="0" marL="0" rtl="0" algn="l">
              <a:spcBef>
                <a:spcPts val="1600"/>
              </a:spcBef>
              <a:spcAft>
                <a:spcPts val="1600"/>
              </a:spcAft>
              <a:buNone/>
            </a:pPr>
            <a:r>
              <a:rPr lang="en" sz="1400">
                <a:highlight>
                  <a:srgbClr val="FFFFFF"/>
                </a:highlight>
                <a:latin typeface="Arial"/>
                <a:ea typeface="Arial"/>
                <a:cs typeface="Arial"/>
                <a:sym typeface="Arial"/>
              </a:rPr>
              <a:t>The stdlib.h header defines four variable types, several macros, and various functions for performing general function</a:t>
            </a:r>
            <a:endParaRPr sz="1400">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