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70" r:id="rId11"/>
    <p:sldId id="279" r:id="rId12"/>
    <p:sldId id="281" r:id="rId13"/>
    <p:sldId id="280" r:id="rId14"/>
    <p:sldId id="272" r:id="rId15"/>
    <p:sldId id="277" r:id="rId16"/>
    <p:sldId id="283" r:id="rId17"/>
    <p:sldId id="285" r:id="rId18"/>
    <p:sldId id="284" r:id="rId19"/>
    <p:sldId id="282" r:id="rId20"/>
    <p:sldId id="276" r:id="rId21"/>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p:scale>
          <a:sx n="101" d="100"/>
          <a:sy n="101" d="100"/>
        </p:scale>
        <p:origin x="-50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1886"/>
            <a:ext cx="8362899" cy="4832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1297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18" name="bg object 18"/>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19" name="bg object 19"/>
          <p:cNvSpPr/>
          <p:nvPr/>
        </p:nvSpPr>
        <p:spPr>
          <a:xfrm>
            <a:off x="3072383" y="170687"/>
            <a:ext cx="2999232" cy="19933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endParaRPr/>
          </a:p>
        </p:txBody>
      </p:sp>
      <p:sp>
        <p:nvSpPr>
          <p:cNvPr id="17" name="bg object 17"/>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2" name="Holder 2"/>
          <p:cNvSpPr>
            <a:spLocks noGrp="1"/>
          </p:cNvSpPr>
          <p:nvPr>
            <p:ph type="title"/>
          </p:nvPr>
        </p:nvSpPr>
        <p:spPr>
          <a:xfrm>
            <a:off x="3258819" y="2655265"/>
            <a:ext cx="2626360" cy="666114"/>
          </a:xfrm>
          <a:prstGeom prst="rect">
            <a:avLst/>
          </a:prstGeom>
        </p:spPr>
        <p:txBody>
          <a:bodyPr wrap="square" lIns="0" tIns="0" rIns="0" bIns="0">
            <a:spAutoFit/>
          </a:bodyPr>
          <a:lstStyle>
            <a:lvl1pPr>
              <a:defRPr sz="4200" b="1" i="0">
                <a:solidFill>
                  <a:srgbClr val="FFFAEF"/>
                </a:solidFill>
                <a:latin typeface="Times New Roman"/>
                <a:cs typeface="Times New Roman"/>
              </a:defRPr>
            </a:lvl1pPr>
          </a:lstStyle>
          <a:p>
            <a:endParaRPr/>
          </a:p>
        </p:txBody>
      </p:sp>
      <p:sp>
        <p:nvSpPr>
          <p:cNvPr id="3" name="Holder 3"/>
          <p:cNvSpPr>
            <a:spLocks noGrp="1"/>
          </p:cNvSpPr>
          <p:nvPr>
            <p:ph type="body" idx="1"/>
          </p:nvPr>
        </p:nvSpPr>
        <p:spPr>
          <a:xfrm>
            <a:off x="2384551" y="985469"/>
            <a:ext cx="4373245" cy="3319779"/>
          </a:xfrm>
          <a:prstGeom prst="rect">
            <a:avLst/>
          </a:prstGeom>
        </p:spPr>
        <p:txBody>
          <a:bodyPr wrap="square" lIns="0" tIns="0" rIns="0" bIns="0">
            <a:spAutoFit/>
          </a:bodyPr>
          <a:lstStyle>
            <a:lvl1pPr>
              <a:defRPr sz="1800" b="0" i="0">
                <a:solidFill>
                  <a:srgbClr val="FFFAEF"/>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21/04/2023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08" y="2543378"/>
            <a:ext cx="6670675" cy="1950085"/>
          </a:xfrm>
          <a:prstGeom prst="rect">
            <a:avLst/>
          </a:prstGeom>
        </p:spPr>
        <p:txBody>
          <a:bodyPr vert="horz" wrap="square" lIns="0" tIns="12700" rIns="0" bIns="0" rtlCol="0">
            <a:spAutoFit/>
          </a:bodyPr>
          <a:lstStyle/>
          <a:p>
            <a:pPr algn="ctr">
              <a:lnSpc>
                <a:spcPct val="100000"/>
              </a:lnSpc>
              <a:spcBef>
                <a:spcPts val="100"/>
              </a:spcBef>
            </a:pPr>
            <a:r>
              <a:rPr sz="3000" b="1" spc="-5" dirty="0">
                <a:solidFill>
                  <a:srgbClr val="FFFAEF"/>
                </a:solidFill>
                <a:latin typeface="Times New Roman"/>
                <a:cs typeface="Times New Roman"/>
              </a:rPr>
              <a:t>Computer </a:t>
            </a:r>
            <a:r>
              <a:rPr sz="3000" b="1" dirty="0">
                <a:solidFill>
                  <a:srgbClr val="FFFAEF"/>
                </a:solidFill>
                <a:latin typeface="Times New Roman"/>
                <a:cs typeface="Times New Roman"/>
              </a:rPr>
              <a:t>Engineering</a:t>
            </a:r>
            <a:r>
              <a:rPr sz="3000" b="1" spc="-5" dirty="0">
                <a:solidFill>
                  <a:srgbClr val="FFFAEF"/>
                </a:solidFill>
                <a:latin typeface="Times New Roman"/>
                <a:cs typeface="Times New Roman"/>
              </a:rPr>
              <a:t> </a:t>
            </a:r>
            <a:r>
              <a:rPr sz="3000" b="1" spc="-10" dirty="0">
                <a:solidFill>
                  <a:srgbClr val="FFFAEF"/>
                </a:solidFill>
                <a:latin typeface="Times New Roman"/>
                <a:cs typeface="Times New Roman"/>
              </a:rPr>
              <a:t>Department</a:t>
            </a:r>
            <a:endParaRPr sz="3000" dirty="0">
              <a:latin typeface="Times New Roman"/>
              <a:cs typeface="Times New Roman"/>
            </a:endParaRPr>
          </a:p>
          <a:p>
            <a:pPr marL="5080" algn="ctr">
              <a:lnSpc>
                <a:spcPct val="100000"/>
              </a:lnSpc>
              <a:spcBef>
                <a:spcPts val="25"/>
              </a:spcBef>
            </a:pPr>
            <a:r>
              <a:rPr sz="2400" dirty="0">
                <a:solidFill>
                  <a:srgbClr val="FFFAEF"/>
                </a:solidFill>
                <a:latin typeface="Times New Roman"/>
                <a:cs typeface="Times New Roman"/>
              </a:rPr>
              <a:t>A.P. Shah </a:t>
            </a:r>
            <a:r>
              <a:rPr sz="2400" spc="-5" dirty="0">
                <a:solidFill>
                  <a:srgbClr val="FFFAEF"/>
                </a:solidFill>
                <a:latin typeface="Times New Roman"/>
                <a:cs typeface="Times New Roman"/>
              </a:rPr>
              <a:t>Institute </a:t>
            </a:r>
            <a:r>
              <a:rPr sz="2400" dirty="0">
                <a:solidFill>
                  <a:srgbClr val="FFFAEF"/>
                </a:solidFill>
                <a:latin typeface="Times New Roman"/>
                <a:cs typeface="Times New Roman"/>
              </a:rPr>
              <a:t>of</a:t>
            </a:r>
            <a:r>
              <a:rPr sz="2400" spc="15" dirty="0">
                <a:solidFill>
                  <a:srgbClr val="FFFAEF"/>
                </a:solidFill>
                <a:latin typeface="Times New Roman"/>
                <a:cs typeface="Times New Roman"/>
              </a:rPr>
              <a:t> </a:t>
            </a:r>
            <a:r>
              <a:rPr sz="2400" spc="-5" dirty="0">
                <a:solidFill>
                  <a:srgbClr val="FFFAEF"/>
                </a:solidFill>
                <a:latin typeface="Times New Roman"/>
                <a:cs typeface="Times New Roman"/>
              </a:rPr>
              <a:t>Technology</a:t>
            </a:r>
            <a:endParaRPr sz="2400" dirty="0">
              <a:latin typeface="Times New Roman"/>
              <a:cs typeface="Times New Roman"/>
            </a:endParaRPr>
          </a:p>
          <a:p>
            <a:pPr marL="12065" marR="5080" algn="ctr">
              <a:lnSpc>
                <a:spcPct val="100000"/>
              </a:lnSpc>
              <a:spcBef>
                <a:spcPts val="5"/>
              </a:spcBef>
            </a:pPr>
            <a:r>
              <a:rPr sz="2400" spc="-5" dirty="0">
                <a:solidFill>
                  <a:srgbClr val="FFFAEF"/>
                </a:solidFill>
                <a:latin typeface="Times New Roman"/>
                <a:cs typeface="Times New Roman"/>
              </a:rPr>
              <a:t>G.B.Road,Kasarvadavali, Thane(W), </a:t>
            </a:r>
            <a:r>
              <a:rPr sz="2400" dirty="0">
                <a:solidFill>
                  <a:srgbClr val="FFFAEF"/>
                </a:solidFill>
                <a:latin typeface="Times New Roman"/>
                <a:cs typeface="Times New Roman"/>
              </a:rPr>
              <a:t>Mumbai-400615  </a:t>
            </a:r>
            <a:r>
              <a:rPr sz="2400" spc="-15" dirty="0">
                <a:solidFill>
                  <a:srgbClr val="FFFAEF"/>
                </a:solidFill>
                <a:latin typeface="Times New Roman"/>
                <a:cs typeface="Times New Roman"/>
              </a:rPr>
              <a:t>UNIVERSITY </a:t>
            </a:r>
            <a:r>
              <a:rPr sz="2400" spc="-5" dirty="0">
                <a:solidFill>
                  <a:srgbClr val="FFFAEF"/>
                </a:solidFill>
                <a:latin typeface="Times New Roman"/>
                <a:cs typeface="Times New Roman"/>
              </a:rPr>
              <a:t>OF</a:t>
            </a:r>
            <a:r>
              <a:rPr sz="2400" spc="114" dirty="0">
                <a:solidFill>
                  <a:srgbClr val="FFFAEF"/>
                </a:solidFill>
                <a:latin typeface="Times New Roman"/>
                <a:cs typeface="Times New Roman"/>
              </a:rPr>
              <a:t> </a:t>
            </a:r>
            <a:r>
              <a:rPr sz="2400" spc="-5" dirty="0">
                <a:solidFill>
                  <a:srgbClr val="FFFAEF"/>
                </a:solidFill>
                <a:latin typeface="Times New Roman"/>
                <a:cs typeface="Times New Roman"/>
              </a:rPr>
              <a:t>MUMBAI</a:t>
            </a:r>
            <a:endParaRPr sz="2400" dirty="0">
              <a:latin typeface="Times New Roman"/>
              <a:cs typeface="Times New Roman"/>
            </a:endParaRPr>
          </a:p>
          <a:p>
            <a:pPr algn="ctr">
              <a:lnSpc>
                <a:spcPct val="100000"/>
              </a:lnSpc>
            </a:pPr>
            <a:r>
              <a:rPr sz="2400" spc="-5" dirty="0">
                <a:solidFill>
                  <a:srgbClr val="FFFAEF"/>
                </a:solidFill>
                <a:latin typeface="Times New Roman"/>
                <a:cs typeface="Times New Roman"/>
              </a:rPr>
              <a:t>Academic </a:t>
            </a:r>
            <a:r>
              <a:rPr sz="2400" spc="-10" dirty="0">
                <a:solidFill>
                  <a:srgbClr val="FFFAEF"/>
                </a:solidFill>
                <a:latin typeface="Times New Roman"/>
                <a:cs typeface="Times New Roman"/>
              </a:rPr>
              <a:t>Year</a:t>
            </a:r>
            <a:r>
              <a:rPr sz="2400" spc="30" dirty="0">
                <a:solidFill>
                  <a:srgbClr val="FFFAEF"/>
                </a:solidFill>
                <a:latin typeface="Times New Roman"/>
                <a:cs typeface="Times New Roman"/>
              </a:rPr>
              <a:t> </a:t>
            </a:r>
            <a:r>
              <a:rPr sz="2400" spc="-5" dirty="0" smtClean="0">
                <a:solidFill>
                  <a:srgbClr val="FFFAEF"/>
                </a:solidFill>
                <a:latin typeface="Times New Roman"/>
                <a:cs typeface="Times New Roman"/>
              </a:rPr>
              <a:t>202</a:t>
            </a:r>
            <a:r>
              <a:rPr lang="en-US" sz="2400" spc="-5" dirty="0">
                <a:solidFill>
                  <a:srgbClr val="FFFAEF"/>
                </a:solidFill>
                <a:latin typeface="Times New Roman"/>
                <a:cs typeface="Times New Roman"/>
              </a:rPr>
              <a:t>2</a:t>
            </a:r>
            <a:r>
              <a:rPr sz="2400" spc="-5" dirty="0" smtClean="0">
                <a:solidFill>
                  <a:srgbClr val="FFFAEF"/>
                </a:solidFill>
                <a:latin typeface="Times New Roman"/>
                <a:cs typeface="Times New Roman"/>
              </a:rPr>
              <a:t>-202</a:t>
            </a:r>
            <a:r>
              <a:rPr lang="en-US" sz="2400" spc="-5" dirty="0">
                <a:solidFill>
                  <a:srgbClr val="FFFAEF"/>
                </a:solidFill>
                <a:latin typeface="Times New Roman"/>
                <a:cs typeface="Times New Roman"/>
              </a:rPr>
              <a:t>3</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818482" cy="65915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2. Cloud Technology</a:t>
            </a:r>
            <a:endParaRPr dirty="0">
              <a:latin typeface="Old Standard TT"/>
              <a:cs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2.1</a:t>
            </a:r>
            <a:r>
              <a:rPr sz="3000" dirty="0">
                <a:solidFill>
                  <a:srgbClr val="000000"/>
                </a:solidFill>
              </a:rPr>
              <a:t> </a:t>
            </a:r>
            <a:r>
              <a:rPr lang="en-IN" sz="3000" spc="-5" dirty="0">
                <a:solidFill>
                  <a:srgbClr val="000000"/>
                </a:solidFill>
              </a:rPr>
              <a:t>Cloud Platform</a:t>
            </a:r>
            <a:endParaRPr sz="3000" dirty="0"/>
          </a:p>
        </p:txBody>
      </p:sp>
      <p:sp>
        <p:nvSpPr>
          <p:cNvPr id="3" name="object 3"/>
          <p:cNvSpPr txBox="1"/>
          <p:nvPr/>
        </p:nvSpPr>
        <p:spPr>
          <a:xfrm>
            <a:off x="457200" y="1431925"/>
            <a:ext cx="7786726" cy="1894107"/>
          </a:xfrm>
          <a:prstGeom prst="rect">
            <a:avLst/>
          </a:prstGeom>
        </p:spPr>
        <p:txBody>
          <a:bodyPr vert="horz" wrap="square" lIns="0" tIns="52069" rIns="0" bIns="0" rtlCol="0">
            <a:spAutoFit/>
          </a:bodyPr>
          <a:lstStyle/>
          <a:p>
            <a:pPr marL="285750" lvl="0" indent="-285750" hangingPunct="0">
              <a:lnSpc>
                <a:spcPct val="100000"/>
              </a:lnSpc>
              <a:spcBef>
                <a:spcPts val="1417"/>
              </a:spcBef>
              <a:buFont typeface="Arial" panose="020B0604020202020204" pitchFamily="34" charset="0"/>
              <a:buChar char="•"/>
            </a:pPr>
            <a:r>
              <a:rPr lang="en-US" sz="1800" dirty="0">
                <a:solidFill>
                  <a:srgbClr val="000000"/>
                </a:solidFill>
                <a:highlight>
                  <a:scrgbClr r="0" g="0" b="0">
                    <a:alpha val="0"/>
                  </a:scrgbClr>
                </a:highlight>
                <a:latin typeface="Cambria" pitchFamily="18"/>
              </a:rPr>
              <a:t>We have opted to use </a:t>
            </a:r>
            <a:r>
              <a:rPr lang="en-US" dirty="0" smtClean="0">
                <a:solidFill>
                  <a:srgbClr val="000000"/>
                </a:solidFill>
                <a:highlight>
                  <a:scrgbClr r="0" g="0" b="0">
                    <a:alpha val="0"/>
                  </a:scrgbClr>
                </a:highlight>
                <a:latin typeface="Cambria" pitchFamily="18"/>
              </a:rPr>
              <a:t>Google cloud</a:t>
            </a:r>
            <a:r>
              <a:rPr lang="en-US" sz="1800" dirty="0" smtClean="0">
                <a:solidFill>
                  <a:srgbClr val="000000"/>
                </a:solidFill>
                <a:highlight>
                  <a:scrgbClr r="0" g="0" b="0">
                    <a:alpha val="0"/>
                  </a:scrgbClr>
                </a:highlight>
                <a:latin typeface="Cambria" pitchFamily="18"/>
              </a:rPr>
              <a:t> </a:t>
            </a:r>
            <a:r>
              <a:rPr lang="en-US" sz="1800" dirty="0">
                <a:solidFill>
                  <a:srgbClr val="000000"/>
                </a:solidFill>
                <a:highlight>
                  <a:scrgbClr r="0" g="0" b="0">
                    <a:alpha val="0"/>
                  </a:scrgbClr>
                </a:highlight>
                <a:latin typeface="Cambria" pitchFamily="18"/>
              </a:rPr>
              <a:t>service to deploy our project on the cloud. This allows us to leverage the scalability, reliability, and security features of </a:t>
            </a:r>
            <a:r>
              <a:rPr lang="en-US" dirty="0" smtClean="0">
                <a:solidFill>
                  <a:srgbClr val="000000"/>
                </a:solidFill>
                <a:highlight>
                  <a:scrgbClr r="0" g="0" b="0">
                    <a:alpha val="0"/>
                  </a:scrgbClr>
                </a:highlight>
                <a:latin typeface="Cambria" pitchFamily="18"/>
              </a:rPr>
              <a:t>Google cloud</a:t>
            </a:r>
            <a:r>
              <a:rPr lang="en-US" sz="1800" dirty="0" smtClean="0">
                <a:solidFill>
                  <a:srgbClr val="000000"/>
                </a:solidFill>
                <a:highlight>
                  <a:scrgbClr r="0" g="0" b="0">
                    <a:alpha val="0"/>
                  </a:scrgbClr>
                </a:highlight>
                <a:latin typeface="Cambria" pitchFamily="18"/>
              </a:rPr>
              <a:t> </a:t>
            </a:r>
            <a:r>
              <a:rPr lang="en-US" sz="1800" dirty="0">
                <a:solidFill>
                  <a:srgbClr val="000000"/>
                </a:solidFill>
                <a:highlight>
                  <a:scrgbClr r="0" g="0" b="0">
                    <a:alpha val="0"/>
                  </a:scrgbClr>
                </a:highlight>
                <a:latin typeface="Cambria" pitchFamily="18"/>
              </a:rPr>
              <a:t>to ensure seamless deployment and management of our project. With </a:t>
            </a:r>
            <a:r>
              <a:rPr lang="en-US" sz="1800" dirty="0" smtClean="0">
                <a:solidFill>
                  <a:srgbClr val="000000"/>
                </a:solidFill>
                <a:highlight>
                  <a:scrgbClr r="0" g="0" b="0">
                    <a:alpha val="0"/>
                  </a:scrgbClr>
                </a:highlight>
                <a:latin typeface="Cambria" pitchFamily="18"/>
              </a:rPr>
              <a:t>Google cloud, </a:t>
            </a:r>
            <a:r>
              <a:rPr lang="en-US" sz="1800" dirty="0">
                <a:solidFill>
                  <a:srgbClr val="000000"/>
                </a:solidFill>
                <a:highlight>
                  <a:scrgbClr r="0" g="0" b="0">
                    <a:alpha val="0"/>
                  </a:scrgbClr>
                </a:highlight>
                <a:latin typeface="Cambria" pitchFamily="18"/>
              </a:rPr>
              <a:t>we can easily monitor and manage our resources, ensuring optimal performance and efficiency.</a:t>
            </a:r>
          </a:p>
          <a:p>
            <a:pPr marL="285750" lvl="0" indent="-285750" hangingPunct="0">
              <a:lnSpc>
                <a:spcPct val="100000"/>
              </a:lnSpc>
              <a:spcBef>
                <a:spcPts val="1417"/>
              </a:spcBef>
              <a:buFont typeface="Arial" panose="020B0604020202020204" pitchFamily="34" charset="0"/>
              <a:buChar char="•"/>
            </a:pPr>
            <a:endParaRPr lang="en-IN" dirty="0">
              <a:solidFill>
                <a:srgbClr val="000000"/>
              </a:solidFill>
              <a:highlight>
                <a:scrgbClr r="0" g="0" b="0">
                  <a:alpha val="0"/>
                </a:scrgbClr>
              </a:highlight>
              <a:latin typeface="Cambria" pitchFamily="18"/>
            </a:endParaRPr>
          </a:p>
        </p:txBody>
      </p:sp>
    </p:spTree>
    <p:extLst>
      <p:ext uri="{BB962C8B-B14F-4D97-AF65-F5344CB8AC3E}">
        <p14:creationId xmlns:p14="http://schemas.microsoft.com/office/powerpoint/2010/main" val="69519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lang="en-IN" sz="3000" dirty="0">
                <a:solidFill>
                  <a:srgbClr val="000000"/>
                </a:solidFill>
              </a:rPr>
              <a:t>2.2</a:t>
            </a:r>
            <a:r>
              <a:rPr sz="3000" dirty="0">
                <a:solidFill>
                  <a:srgbClr val="000000"/>
                </a:solidFill>
              </a:rPr>
              <a:t> </a:t>
            </a:r>
            <a:r>
              <a:rPr lang="en-IN" sz="3000" spc="-5" dirty="0">
                <a:solidFill>
                  <a:srgbClr val="000000"/>
                </a:solidFill>
              </a:rPr>
              <a:t>Services Used</a:t>
            </a:r>
            <a:endParaRPr sz="3000" dirty="0"/>
          </a:p>
        </p:txBody>
      </p:sp>
      <p:sp>
        <p:nvSpPr>
          <p:cNvPr id="3" name="object 3"/>
          <p:cNvSpPr txBox="1"/>
          <p:nvPr/>
        </p:nvSpPr>
        <p:spPr>
          <a:xfrm>
            <a:off x="457200" y="1431925"/>
            <a:ext cx="7786726" cy="2637901"/>
          </a:xfrm>
          <a:prstGeom prst="rect">
            <a:avLst/>
          </a:prstGeom>
        </p:spPr>
        <p:txBody>
          <a:bodyPr vert="horz" wrap="square" lIns="0" tIns="52069" rIns="0" bIns="0" rtlCol="0">
            <a:spAutoFit/>
          </a:bodyPr>
          <a:lstStyle/>
          <a:p>
            <a:pPr marL="285750" indent="-285750" algn="just">
              <a:lnSpc>
                <a:spcPct val="150000"/>
              </a:lnSpc>
              <a:buFont typeface="Wingdings" panose="05000000000000000000" pitchFamily="2" charset="2"/>
              <a:buChar char="§"/>
            </a:pPr>
            <a:r>
              <a:rPr lang="en-US" sz="1400" dirty="0" smtClean="0">
                <a:solidFill>
                  <a:srgbClr val="000000"/>
                </a:solidFill>
                <a:highlight>
                  <a:scrgbClr r="0" g="0" b="0">
                    <a:alpha val="0"/>
                  </a:scrgbClr>
                </a:highlight>
                <a:latin typeface="Times New Roman" panose="02020603050405020304" pitchFamily="18" charset="0"/>
                <a:cs typeface="Times New Roman" panose="02020603050405020304" pitchFamily="18" charset="0"/>
              </a:rPr>
              <a:t>IAM</a:t>
            </a:r>
          </a:p>
          <a:p>
            <a:pPr marL="285750" indent="-285750" algn="just">
              <a:lnSpc>
                <a:spcPct val="150000"/>
              </a:lnSpc>
              <a:buFont typeface="Wingdings" panose="05000000000000000000" pitchFamily="2" charset="2"/>
              <a:buChar char="§"/>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400" dirty="0" smtClean="0">
                <a:solidFill>
                  <a:srgbClr val="000000"/>
                </a:solidFill>
                <a:highlight>
                  <a:scrgbClr r="0" g="0" b="0">
                    <a:alpha val="0"/>
                  </a:scrgbClr>
                </a:highlight>
                <a:latin typeface="Times New Roman" panose="02020603050405020304" pitchFamily="18" charset="0"/>
                <a:cs typeface="Times New Roman" panose="02020603050405020304" pitchFamily="18" charset="0"/>
              </a:rPr>
              <a:t>VM</a:t>
            </a:r>
          </a:p>
          <a:p>
            <a:pPr marL="285750" indent="-285750" algn="just">
              <a:lnSpc>
                <a:spcPct val="150000"/>
              </a:lnSpc>
              <a:buFont typeface="Wingdings" panose="05000000000000000000" pitchFamily="2" charset="2"/>
              <a:buChar char="§"/>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400" dirty="0" smtClean="0">
                <a:solidFill>
                  <a:srgbClr val="000000"/>
                </a:solidFill>
                <a:highlight>
                  <a:scrgbClr r="0" g="0" b="0">
                    <a:alpha val="0"/>
                  </a:scrgbClr>
                </a:highlight>
                <a:latin typeface="Times New Roman" panose="02020603050405020304" pitchFamily="18" charset="0"/>
                <a:cs typeface="Times New Roman" panose="02020603050405020304" pitchFamily="18" charset="0"/>
              </a:rPr>
              <a:t>Cloud SQL</a:t>
            </a:r>
          </a:p>
          <a:p>
            <a:pPr marL="285750" indent="-285750" algn="just">
              <a:lnSpc>
                <a:spcPct val="150000"/>
              </a:lnSpc>
              <a:buFont typeface="Wingdings" panose="05000000000000000000" pitchFamily="2" charset="2"/>
              <a:buChar char="§"/>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400" dirty="0" smtClean="0">
                <a:solidFill>
                  <a:srgbClr val="000000"/>
                </a:solidFill>
                <a:highlight>
                  <a:scrgbClr r="0" g="0" b="0">
                    <a:alpha val="0"/>
                  </a:scrgbClr>
                </a:highlight>
                <a:latin typeface="Times New Roman" panose="02020603050405020304" pitchFamily="18" charset="0"/>
                <a:cs typeface="Times New Roman" panose="02020603050405020304" pitchFamily="18" charset="0"/>
              </a:rPr>
              <a:t>BUCKET</a:t>
            </a:r>
          </a:p>
          <a:p>
            <a:pPr marL="285750" indent="-285750" algn="just">
              <a:lnSpc>
                <a:spcPct val="150000"/>
              </a:lnSpc>
              <a:buFont typeface="Wingdings" panose="05000000000000000000" pitchFamily="2" charset="2"/>
              <a:buChar char="§"/>
            </a:pPr>
            <a:endParaRPr lang="en-US" sz="1400" dirty="0">
              <a:solidFill>
                <a:srgbClr val="000000"/>
              </a:solidFill>
              <a:highlight>
                <a:scrgbClr r="0" g="0" b="0">
                  <a:alpha val="0"/>
                </a:scrgbClr>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8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 y="2658313"/>
            <a:ext cx="4437482" cy="666115"/>
          </a:xfrm>
          <a:prstGeom prst="rect">
            <a:avLst/>
          </a:prstGeom>
        </p:spPr>
        <p:txBody>
          <a:bodyPr vert="horz" wrap="square" lIns="0" tIns="12700" rIns="0" bIns="0" rtlCol="0">
            <a:spAutoFit/>
          </a:bodyPr>
          <a:lstStyle/>
          <a:p>
            <a:pPr marL="12700">
              <a:lnSpc>
                <a:spcPct val="100000"/>
              </a:lnSpc>
              <a:spcBef>
                <a:spcPts val="100"/>
              </a:spcBef>
            </a:pPr>
            <a:r>
              <a:rPr lang="en-IN" dirty="0">
                <a:latin typeface="Old Standard TT"/>
                <a:cs typeface="Old Standard TT"/>
              </a:rPr>
              <a:t>3</a:t>
            </a:r>
            <a:r>
              <a:rPr dirty="0">
                <a:latin typeface="Old Standard TT"/>
                <a:cs typeface="Old Standard TT"/>
              </a:rPr>
              <a:t>.Implem</a:t>
            </a:r>
            <a:r>
              <a:rPr spc="10" dirty="0">
                <a:latin typeface="Old Standard TT"/>
                <a:cs typeface="Old Standard TT"/>
              </a:rPr>
              <a:t>e</a:t>
            </a:r>
            <a:r>
              <a:rPr dirty="0">
                <a:latin typeface="Old Standard TT"/>
                <a:cs typeface="Old Standard TT"/>
              </a:rPr>
              <a:t>ntation</a:t>
            </a:r>
          </a:p>
        </p:txBody>
      </p:sp>
    </p:spTree>
    <p:extLst>
      <p:ext uri="{BB962C8B-B14F-4D97-AF65-F5344CB8AC3E}">
        <p14:creationId xmlns:p14="http://schemas.microsoft.com/office/powerpoint/2010/main" val="253550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77"/>
            <a:ext cx="9144000" cy="5044440"/>
          </a:xfrm>
          <a:custGeom>
            <a:avLst/>
            <a:gdLst/>
            <a:ahLst/>
            <a:cxnLst/>
            <a:rect l="l" t="t" r="r" b="b"/>
            <a:pathLst>
              <a:path w="9144000" h="5044440">
                <a:moveTo>
                  <a:pt x="0" y="5044440"/>
                </a:moveTo>
                <a:lnTo>
                  <a:pt x="9144000" y="5044440"/>
                </a:lnTo>
                <a:lnTo>
                  <a:pt x="9144000" y="0"/>
                </a:lnTo>
                <a:lnTo>
                  <a:pt x="0" y="0"/>
                </a:lnTo>
                <a:lnTo>
                  <a:pt x="0" y="5044440"/>
                </a:lnTo>
                <a:close/>
              </a:path>
            </a:pathLst>
          </a:custGeom>
          <a:solidFill>
            <a:srgbClr val="FFFAEF"/>
          </a:solidFill>
        </p:spPr>
        <p:txBody>
          <a:bodyPr wrap="square" lIns="0" tIns="0" rIns="0" bIns="0" rtlCol="0"/>
          <a:lstStyle/>
          <a:p>
            <a:r>
              <a:rPr lang="en-US" dirty="0"/>
              <a:t>                        </a:t>
            </a:r>
            <a:endParaRPr dirty="0"/>
          </a:p>
        </p:txBody>
      </p:sp>
      <p:sp>
        <p:nvSpPr>
          <p:cNvPr id="3" name="object 3"/>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4" name="object 4"/>
          <p:cNvSpPr txBox="1">
            <a:spLocks noGrp="1"/>
          </p:cNvSpPr>
          <p:nvPr>
            <p:ph type="title"/>
          </p:nvPr>
        </p:nvSpPr>
        <p:spPr>
          <a:xfrm>
            <a:off x="390550" y="511886"/>
            <a:ext cx="2230120" cy="139781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3.</a:t>
            </a:r>
            <a:r>
              <a:rPr lang="en-US" sz="3000" dirty="0">
                <a:solidFill>
                  <a:srgbClr val="000000"/>
                </a:solidFill>
              </a:rPr>
              <a:t>1</a:t>
            </a:r>
            <a:r>
              <a:rPr sz="3000" spc="-50" dirty="0">
                <a:solidFill>
                  <a:srgbClr val="000000"/>
                </a:solidFill>
              </a:rPr>
              <a:t> </a:t>
            </a:r>
            <a:r>
              <a:rPr sz="3000" spc="-5" dirty="0">
                <a:solidFill>
                  <a:srgbClr val="000000"/>
                </a:solidFill>
              </a:rPr>
              <a:t>Execution</a:t>
            </a:r>
            <a:r>
              <a:rPr lang="en-US" sz="3000" spc="-5" dirty="0">
                <a:solidFill>
                  <a:srgbClr val="000000"/>
                </a:solidFill>
              </a:rPr>
              <a:t/>
            </a:r>
            <a:br>
              <a:rPr lang="en-US" sz="3000" spc="-5" dirty="0">
                <a:solidFill>
                  <a:srgbClr val="000000"/>
                </a:solidFill>
              </a:rPr>
            </a:br>
            <a:r>
              <a:rPr lang="en-IN" sz="3000" spc="-5" dirty="0">
                <a:solidFill>
                  <a:srgbClr val="000000"/>
                </a:solidFill>
              </a:rPr>
              <a:t/>
            </a:r>
            <a:br>
              <a:rPr lang="en-IN" sz="3000" spc="-5" dirty="0">
                <a:solidFill>
                  <a:srgbClr val="000000"/>
                </a:solidFill>
              </a:rPr>
            </a:br>
            <a:endParaRPr sz="30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0600" y="1660525"/>
            <a:ext cx="6735445" cy="14566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390885"/>
            <a:ext cx="6735445" cy="382460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95400" y="4022725"/>
            <a:ext cx="6735445" cy="837565"/>
          </a:xfrm>
          <a:prstGeom prst="rect">
            <a:avLst/>
          </a:prstGeom>
        </p:spPr>
      </p:pic>
    </p:spTree>
    <p:extLst>
      <p:ext uri="{BB962C8B-B14F-4D97-AF65-F5344CB8AC3E}">
        <p14:creationId xmlns:p14="http://schemas.microsoft.com/office/powerpoint/2010/main" val="57356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95400" y="517525"/>
            <a:ext cx="6735445" cy="3787140"/>
          </a:xfrm>
          <a:prstGeom prst="rect">
            <a:avLst/>
          </a:prstGeom>
        </p:spPr>
      </p:pic>
    </p:spTree>
    <p:extLst>
      <p:ext uri="{BB962C8B-B14F-4D97-AF65-F5344CB8AC3E}">
        <p14:creationId xmlns:p14="http://schemas.microsoft.com/office/powerpoint/2010/main" val="288842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04277" y="681355"/>
            <a:ext cx="6735445" cy="3787140"/>
          </a:xfrm>
          <a:prstGeom prst="rect">
            <a:avLst/>
          </a:prstGeom>
        </p:spPr>
      </p:pic>
    </p:spTree>
    <p:extLst>
      <p:ext uri="{BB962C8B-B14F-4D97-AF65-F5344CB8AC3E}">
        <p14:creationId xmlns:p14="http://schemas.microsoft.com/office/powerpoint/2010/main" val="136477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04277" y="681355"/>
            <a:ext cx="6735445" cy="3787140"/>
          </a:xfrm>
          <a:prstGeom prst="rect">
            <a:avLst/>
          </a:prstGeom>
        </p:spPr>
      </p:pic>
    </p:spTree>
    <p:extLst>
      <p:ext uri="{BB962C8B-B14F-4D97-AF65-F5344CB8AC3E}">
        <p14:creationId xmlns:p14="http://schemas.microsoft.com/office/powerpoint/2010/main" val="366155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5311750" cy="474489"/>
          </a:xfrm>
          <a:prstGeom prst="rect">
            <a:avLst/>
          </a:prstGeom>
        </p:spPr>
        <p:txBody>
          <a:bodyPr vert="horz" wrap="square" lIns="0" tIns="12700" rIns="0" bIns="0" rtlCol="0">
            <a:spAutoFit/>
          </a:bodyPr>
          <a:lstStyle/>
          <a:p>
            <a:pPr>
              <a:lnSpc>
                <a:spcPct val="100000"/>
              </a:lnSpc>
              <a:spcBef>
                <a:spcPts val="100"/>
              </a:spcBef>
            </a:pPr>
            <a:r>
              <a:rPr lang="en-US" sz="3000" dirty="0">
                <a:solidFill>
                  <a:srgbClr val="000000"/>
                </a:solidFill>
              </a:rPr>
              <a:t>Demonstration and Code Links</a:t>
            </a:r>
            <a:endParaRPr sz="3000" dirty="0"/>
          </a:p>
        </p:txBody>
      </p:sp>
      <p:sp>
        <p:nvSpPr>
          <p:cNvPr id="4" name="object 3">
            <a:extLst>
              <a:ext uri="{FF2B5EF4-FFF2-40B4-BE49-F238E27FC236}">
                <a16:creationId xmlns="" xmlns:a16="http://schemas.microsoft.com/office/drawing/2014/main" id="{05A99FA2-477D-6112-F6C2-474128C92B0A}"/>
              </a:ext>
            </a:extLst>
          </p:cNvPr>
          <p:cNvSpPr txBox="1"/>
          <p:nvPr/>
        </p:nvSpPr>
        <p:spPr>
          <a:xfrm>
            <a:off x="519074" y="1221208"/>
            <a:ext cx="8243926" cy="432938"/>
          </a:xfrm>
          <a:prstGeom prst="rect">
            <a:avLst/>
          </a:prstGeom>
        </p:spPr>
        <p:txBody>
          <a:bodyPr vert="horz" wrap="square" lIns="0" tIns="52069" rIns="0" bIns="0" rtlCol="0">
            <a:spAutoFit/>
          </a:bodyPr>
          <a:lstStyle/>
          <a:p>
            <a:pPr marL="342900" marR="41910" lvl="0" indent="-342900" algn="just">
              <a:lnSpc>
                <a:spcPct val="103000"/>
              </a:lnSpc>
              <a:spcAft>
                <a:spcPts val="15"/>
              </a:spcAft>
              <a:buFont typeface="Symbol" panose="05050102010706020507" pitchFamily="18" charset="2"/>
              <a:buChar char=""/>
            </a:pPr>
            <a:r>
              <a:rPr lang="en-IN" sz="1200" dirty="0">
                <a:solidFill>
                  <a:srgbClr val="000000"/>
                </a:solidFill>
                <a:latin typeface="Times New Roman" panose="02020603050405020304" pitchFamily="18" charset="0"/>
                <a:ea typeface="Times New Roman" panose="02020603050405020304" pitchFamily="18" charset="0"/>
              </a:rPr>
              <a:t>https://github.com/Shravya2308/php</a:t>
            </a:r>
            <a:endParaRPr lang="en-IN" sz="1200" dirty="0" smtClean="0">
              <a:solidFill>
                <a:srgbClr val="000000"/>
              </a:solidFill>
              <a:latin typeface="Times New Roman" panose="02020603050405020304" pitchFamily="18" charset="0"/>
              <a:ea typeface="Times New Roman" panose="02020603050405020304" pitchFamily="18" charset="0"/>
            </a:endParaRPr>
          </a:p>
          <a:p>
            <a:pPr marL="342900" marR="41910" lvl="0" indent="-342900" algn="just">
              <a:lnSpc>
                <a:spcPct val="103000"/>
              </a:lnSpc>
              <a:spcAft>
                <a:spcPts val="15"/>
              </a:spcAft>
              <a:buFont typeface="Symbol" panose="05050102010706020507" pitchFamily="18" charset="2"/>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657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60525"/>
            <a:ext cx="9144000" cy="3432175"/>
          </a:xfrm>
          <a:custGeom>
            <a:avLst/>
            <a:gdLst/>
            <a:ahLst/>
            <a:cxnLst/>
            <a:rect l="l" t="t" r="r" b="b"/>
            <a:pathLst>
              <a:path w="9144000" h="3432175">
                <a:moveTo>
                  <a:pt x="0" y="3432047"/>
                </a:moveTo>
                <a:lnTo>
                  <a:pt x="9144000" y="3432047"/>
                </a:lnTo>
                <a:lnTo>
                  <a:pt x="9144000" y="0"/>
                </a:lnTo>
                <a:lnTo>
                  <a:pt x="0" y="0"/>
                </a:lnTo>
                <a:lnTo>
                  <a:pt x="0" y="3432047"/>
                </a:lnTo>
                <a:close/>
              </a:path>
            </a:pathLst>
          </a:custGeom>
          <a:solidFill>
            <a:srgbClr val="000000"/>
          </a:solidFill>
        </p:spPr>
        <p:txBody>
          <a:bodyPr wrap="square" lIns="0" tIns="0" rIns="0" bIns="0" rtlCol="0"/>
          <a:lstStyle/>
          <a:p>
            <a:endParaRPr/>
          </a:p>
        </p:txBody>
      </p:sp>
      <p:sp>
        <p:nvSpPr>
          <p:cNvPr id="3" name="object 3"/>
          <p:cNvSpPr/>
          <p:nvPr/>
        </p:nvSpPr>
        <p:spPr>
          <a:xfrm>
            <a:off x="0" y="-14177"/>
            <a:ext cx="9144000" cy="1713230"/>
          </a:xfrm>
          <a:custGeom>
            <a:avLst/>
            <a:gdLst/>
            <a:ahLst/>
            <a:cxnLst/>
            <a:rect l="l" t="t" r="r" b="b"/>
            <a:pathLst>
              <a:path w="9144000" h="1713230">
                <a:moveTo>
                  <a:pt x="9144000" y="0"/>
                </a:moveTo>
                <a:lnTo>
                  <a:pt x="0" y="0"/>
                </a:lnTo>
                <a:lnTo>
                  <a:pt x="0" y="1712976"/>
                </a:lnTo>
                <a:lnTo>
                  <a:pt x="9144000" y="1712976"/>
                </a:lnTo>
                <a:lnTo>
                  <a:pt x="9144000" y="0"/>
                </a:lnTo>
                <a:close/>
              </a:path>
            </a:pathLst>
          </a:custGeom>
          <a:solidFill>
            <a:srgbClr val="25A69A"/>
          </a:solidFill>
        </p:spPr>
        <p:txBody>
          <a:bodyPr wrap="square" lIns="0" tIns="0" rIns="0" bIns="0" rtlCol="0"/>
          <a:lstStyle/>
          <a:p>
            <a:endParaRPr/>
          </a:p>
        </p:txBody>
      </p:sp>
      <p:sp>
        <p:nvSpPr>
          <p:cNvPr id="4" name="object 4"/>
          <p:cNvSpPr/>
          <p:nvPr/>
        </p:nvSpPr>
        <p:spPr>
          <a:xfrm>
            <a:off x="644651" y="3598164"/>
            <a:ext cx="390525" cy="0"/>
          </a:xfrm>
          <a:custGeom>
            <a:avLst/>
            <a:gdLst/>
            <a:ahLst/>
            <a:cxnLst/>
            <a:rect l="l" t="t" r="r" b="b"/>
            <a:pathLst>
              <a:path w="390525">
                <a:moveTo>
                  <a:pt x="0" y="0"/>
                </a:moveTo>
                <a:lnTo>
                  <a:pt x="390296" y="0"/>
                </a:lnTo>
              </a:path>
            </a:pathLst>
          </a:custGeom>
          <a:ln w="27432">
            <a:solidFill>
              <a:srgbClr val="FFFAEF"/>
            </a:solidFill>
          </a:ln>
        </p:spPr>
        <p:txBody>
          <a:bodyPr wrap="square" lIns="0" tIns="0" rIns="0" bIns="0" rtlCol="0"/>
          <a:lstStyle/>
          <a:p>
            <a:endParaRPr/>
          </a:p>
        </p:txBody>
      </p:sp>
      <p:sp>
        <p:nvSpPr>
          <p:cNvPr id="5" name="object 5"/>
          <p:cNvSpPr txBox="1"/>
          <p:nvPr/>
        </p:nvSpPr>
        <p:spPr>
          <a:xfrm>
            <a:off x="3564382" y="345439"/>
            <a:ext cx="18611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AEF"/>
                </a:solidFill>
                <a:latin typeface="Times New Roman"/>
                <a:cs typeface="Times New Roman"/>
              </a:rPr>
              <a:t>A </a:t>
            </a:r>
            <a:r>
              <a:rPr sz="1800" dirty="0">
                <a:solidFill>
                  <a:srgbClr val="FFFAEF"/>
                </a:solidFill>
                <a:latin typeface="Times New Roman"/>
                <a:cs typeface="Times New Roman"/>
              </a:rPr>
              <a:t>Project Report</a:t>
            </a:r>
            <a:r>
              <a:rPr sz="1800" spc="-110" dirty="0">
                <a:solidFill>
                  <a:srgbClr val="FFFAEF"/>
                </a:solidFill>
                <a:latin typeface="Times New Roman"/>
                <a:cs typeface="Times New Roman"/>
              </a:rPr>
              <a:t> </a:t>
            </a:r>
            <a:r>
              <a:rPr sz="1800" spc="5" dirty="0">
                <a:solidFill>
                  <a:srgbClr val="FFFAEF"/>
                </a:solidFill>
                <a:latin typeface="Times New Roman"/>
                <a:cs typeface="Times New Roman"/>
              </a:rPr>
              <a:t>on</a:t>
            </a:r>
            <a:endParaRPr sz="1800" dirty="0">
              <a:latin typeface="Times New Roman"/>
              <a:cs typeface="Times New Roman"/>
            </a:endParaRPr>
          </a:p>
        </p:txBody>
      </p:sp>
      <p:sp>
        <p:nvSpPr>
          <p:cNvPr id="6" name="object 6"/>
          <p:cNvSpPr txBox="1">
            <a:spLocks noGrp="1"/>
          </p:cNvSpPr>
          <p:nvPr>
            <p:ph type="title"/>
          </p:nvPr>
        </p:nvSpPr>
        <p:spPr>
          <a:xfrm>
            <a:off x="2667000" y="624876"/>
            <a:ext cx="4985258"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t>Hospital Management System</a:t>
            </a:r>
            <a:endParaRPr sz="2400" dirty="0"/>
          </a:p>
        </p:txBody>
      </p:sp>
      <p:sp>
        <p:nvSpPr>
          <p:cNvPr id="7" name="object 7"/>
          <p:cNvSpPr txBox="1">
            <a:spLocks noGrp="1"/>
          </p:cNvSpPr>
          <p:nvPr>
            <p:ph type="body" idx="1"/>
          </p:nvPr>
        </p:nvSpPr>
        <p:spPr>
          <a:xfrm>
            <a:off x="2438400" y="1050925"/>
            <a:ext cx="4373245" cy="3621504"/>
          </a:xfrm>
          <a:prstGeom prst="rect">
            <a:avLst/>
          </a:prstGeom>
        </p:spPr>
        <p:txBody>
          <a:bodyPr vert="horz" wrap="square" lIns="0" tIns="12700" rIns="0" bIns="0" rtlCol="0">
            <a:spAutoFit/>
          </a:bodyPr>
          <a:lstStyle/>
          <a:p>
            <a:pPr algn="ctr">
              <a:lnSpc>
                <a:spcPct val="100000"/>
              </a:lnSpc>
              <a:spcBef>
                <a:spcPts val="100"/>
              </a:spcBef>
            </a:pPr>
            <a:r>
              <a:rPr spc="-5" dirty="0"/>
              <a:t>Submitted </a:t>
            </a:r>
            <a:r>
              <a:rPr dirty="0"/>
              <a:t>in </a:t>
            </a:r>
            <a:r>
              <a:rPr spc="-5" dirty="0"/>
              <a:t>partial </a:t>
            </a:r>
            <a:r>
              <a:rPr spc="-10" dirty="0"/>
              <a:t>fulfillment </a:t>
            </a:r>
            <a:r>
              <a:rPr dirty="0"/>
              <a:t>of the </a:t>
            </a:r>
            <a:r>
              <a:rPr spc="-5" dirty="0"/>
              <a:t>degree</a:t>
            </a:r>
            <a:r>
              <a:rPr spc="40" dirty="0"/>
              <a:t> </a:t>
            </a:r>
            <a:r>
              <a:rPr dirty="0"/>
              <a:t>of</a:t>
            </a:r>
          </a:p>
          <a:p>
            <a:pPr algn="ctr">
              <a:lnSpc>
                <a:spcPct val="100000"/>
              </a:lnSpc>
              <a:spcBef>
                <a:spcPts val="5"/>
              </a:spcBef>
            </a:pPr>
            <a:r>
              <a:rPr spc="-5" dirty="0"/>
              <a:t>Bachelor </a:t>
            </a:r>
            <a:r>
              <a:rPr spc="5" dirty="0"/>
              <a:t>of</a:t>
            </a:r>
            <a:r>
              <a:rPr spc="-25" dirty="0"/>
              <a:t> </a:t>
            </a:r>
            <a:r>
              <a:rPr dirty="0"/>
              <a:t>Engineering(Sem-V</a:t>
            </a:r>
            <a:r>
              <a:rPr lang="en-IN" dirty="0"/>
              <a:t>I</a:t>
            </a:r>
            <a:r>
              <a:rPr dirty="0"/>
              <a:t>)</a:t>
            </a:r>
          </a:p>
          <a:p>
            <a:pPr marL="1905" algn="ctr">
              <a:lnSpc>
                <a:spcPct val="100000"/>
              </a:lnSpc>
            </a:pPr>
            <a:r>
              <a:rPr dirty="0"/>
              <a:t>in</a:t>
            </a:r>
          </a:p>
          <a:p>
            <a:pPr algn="ctr">
              <a:lnSpc>
                <a:spcPct val="100000"/>
              </a:lnSpc>
            </a:pPr>
            <a:r>
              <a:rPr b="1" spc="-20" dirty="0">
                <a:latin typeface="Times New Roman"/>
                <a:cs typeface="Times New Roman"/>
              </a:rPr>
              <a:t>Computer</a:t>
            </a:r>
            <a:r>
              <a:rPr b="1" spc="110" dirty="0">
                <a:latin typeface="Times New Roman"/>
                <a:cs typeface="Times New Roman"/>
              </a:rPr>
              <a:t> </a:t>
            </a:r>
            <a:r>
              <a:rPr b="1" spc="-10" dirty="0">
                <a:latin typeface="Times New Roman"/>
                <a:cs typeface="Times New Roman"/>
              </a:rPr>
              <a:t>Engineering</a:t>
            </a:r>
          </a:p>
          <a:p>
            <a:pPr marL="4445" algn="ctr">
              <a:lnSpc>
                <a:spcPct val="100000"/>
              </a:lnSpc>
            </a:pPr>
            <a:r>
              <a:rPr spc="-5" dirty="0" smtClean="0"/>
              <a:t>By</a:t>
            </a:r>
            <a:endParaRPr lang="en-US" spc="-5" dirty="0" smtClean="0"/>
          </a:p>
          <a:p>
            <a:pPr marL="4445" algn="ctr">
              <a:lnSpc>
                <a:spcPct val="100000"/>
              </a:lnSpc>
            </a:pPr>
            <a:r>
              <a:rPr lang="en-US" spc="-5" dirty="0" smtClean="0"/>
              <a:t>Sana Sheikh (20102081)</a:t>
            </a:r>
            <a:endParaRPr spc="-5" dirty="0"/>
          </a:p>
          <a:p>
            <a:pPr marL="0" lvl="0" indent="0" algn="ctr" rtl="0">
              <a:spcBef>
                <a:spcPts val="0"/>
              </a:spcBef>
              <a:spcAft>
                <a:spcPts val="0"/>
              </a:spcAft>
              <a:buClr>
                <a:schemeClr val="dk1"/>
              </a:buClr>
              <a:buSzPts val="1100"/>
              <a:buFont typeface="Arial"/>
              <a:buNone/>
            </a:pPr>
            <a:r>
              <a:rPr lang="en-IN" dirty="0" err="1" smtClean="0">
                <a:ea typeface="Times New Roman"/>
                <a:sym typeface="Times New Roman"/>
              </a:rPr>
              <a:t>Naman</a:t>
            </a:r>
            <a:r>
              <a:rPr lang="en-IN" dirty="0" smtClean="0">
                <a:ea typeface="Times New Roman"/>
                <a:sym typeface="Times New Roman"/>
              </a:rPr>
              <a:t> </a:t>
            </a:r>
            <a:r>
              <a:rPr lang="en-IN" dirty="0" err="1" smtClean="0">
                <a:ea typeface="Times New Roman"/>
                <a:sym typeface="Times New Roman"/>
              </a:rPr>
              <a:t>Shilotri</a:t>
            </a:r>
            <a:r>
              <a:rPr lang="en-IN" sz="1800" dirty="0" smtClean="0">
                <a:latin typeface="Times New Roman"/>
                <a:ea typeface="Times New Roman"/>
                <a:cs typeface="Times New Roman"/>
                <a:sym typeface="Times New Roman"/>
              </a:rPr>
              <a:t> </a:t>
            </a:r>
            <a:r>
              <a:rPr lang="en-IN" sz="1800" dirty="0" smtClean="0">
                <a:latin typeface="Times New Roman"/>
                <a:ea typeface="Times New Roman"/>
                <a:cs typeface="Times New Roman"/>
                <a:sym typeface="Times New Roman"/>
              </a:rPr>
              <a:t>(</a:t>
            </a:r>
            <a:r>
              <a:rPr lang="en-IN" sz="1800" dirty="0" smtClean="0">
                <a:latin typeface="Times New Roman"/>
                <a:ea typeface="Times New Roman"/>
                <a:cs typeface="Times New Roman"/>
                <a:sym typeface="Times New Roman"/>
              </a:rPr>
              <a:t>20102191)</a:t>
            </a: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dirty="0" err="1" smtClean="0">
                <a:ea typeface="Times New Roman"/>
                <a:sym typeface="Times New Roman"/>
              </a:rPr>
              <a:t>Shravya</a:t>
            </a:r>
            <a:r>
              <a:rPr lang="en-IN" dirty="0" smtClean="0">
                <a:ea typeface="Times New Roman"/>
                <a:sym typeface="Times New Roman"/>
              </a:rPr>
              <a:t> Shetty</a:t>
            </a:r>
            <a:r>
              <a:rPr lang="en-IN" sz="1800" dirty="0" smtClean="0">
                <a:latin typeface="Times New Roman"/>
                <a:ea typeface="Times New Roman"/>
                <a:cs typeface="Times New Roman"/>
                <a:sym typeface="Times New Roman"/>
              </a:rPr>
              <a:t> </a:t>
            </a:r>
            <a:r>
              <a:rPr lang="en-IN" sz="1800" dirty="0" smtClean="0">
                <a:latin typeface="Times New Roman"/>
                <a:ea typeface="Times New Roman"/>
                <a:cs typeface="Times New Roman"/>
                <a:sym typeface="Times New Roman"/>
              </a:rPr>
              <a:t>(</a:t>
            </a:r>
            <a:r>
              <a:rPr lang="en-IN" sz="1800" dirty="0" smtClean="0">
                <a:latin typeface="Times New Roman"/>
                <a:ea typeface="Times New Roman"/>
                <a:cs typeface="Times New Roman"/>
                <a:sym typeface="Times New Roman"/>
              </a:rPr>
              <a:t>20102023)</a:t>
            </a: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err="1" smtClean="0">
                <a:latin typeface="Times New Roman"/>
                <a:ea typeface="Times New Roman"/>
                <a:cs typeface="Times New Roman"/>
                <a:sym typeface="Times New Roman"/>
              </a:rPr>
              <a:t>Kartik</a:t>
            </a:r>
            <a:r>
              <a:rPr lang="en-IN" sz="1800" dirty="0" smtClean="0">
                <a:latin typeface="Times New Roman"/>
                <a:ea typeface="Times New Roman"/>
                <a:cs typeface="Times New Roman"/>
                <a:sym typeface="Times New Roman"/>
              </a:rPr>
              <a:t> Shukla (20102181)</a:t>
            </a:r>
            <a:r>
              <a:rPr lang="en-IN" sz="1800" dirty="0">
                <a:latin typeface="Times New Roman"/>
                <a:ea typeface="Times New Roman"/>
                <a:cs typeface="Times New Roman"/>
                <a:sym typeface="Times New Roman"/>
              </a:rPr>
              <a:t/>
            </a:r>
            <a:br>
              <a:rPr lang="en-IN" sz="1800" dirty="0">
                <a:latin typeface="Times New Roman"/>
                <a:ea typeface="Times New Roman"/>
                <a:cs typeface="Times New Roman"/>
                <a:sym typeface="Times New Roman"/>
              </a:rPr>
            </a:b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50" dirty="0"/>
          </a:p>
          <a:p>
            <a:pPr marL="3175" algn="ctr">
              <a:lnSpc>
                <a:spcPct val="100000"/>
              </a:lnSpc>
            </a:pPr>
            <a:r>
              <a:rPr dirty="0"/>
              <a:t>Under the </a:t>
            </a:r>
            <a:r>
              <a:rPr spc="-5" dirty="0"/>
              <a:t>Guidance</a:t>
            </a:r>
            <a:r>
              <a:rPr spc="-50" dirty="0"/>
              <a:t> </a:t>
            </a:r>
            <a:r>
              <a:rPr spc="5" dirty="0"/>
              <a:t>of</a:t>
            </a:r>
          </a:p>
          <a:p>
            <a:pPr marL="1905" algn="ctr">
              <a:lnSpc>
                <a:spcPct val="100000"/>
              </a:lnSpc>
              <a:spcBef>
                <a:spcPts val="5"/>
              </a:spcBef>
            </a:pPr>
            <a:r>
              <a:rPr lang="en-US" spc="-15" dirty="0"/>
              <a:t>Prof. </a:t>
            </a:r>
            <a:r>
              <a:rPr lang="en-US" spc="-15" dirty="0" smtClean="0"/>
              <a:t>Deepak </a:t>
            </a:r>
            <a:r>
              <a:rPr lang="en-US" spc="-15" dirty="0" err="1" smtClean="0"/>
              <a:t>khachane</a:t>
            </a: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dirty="0"/>
              <a:t>Thank</a:t>
            </a:r>
            <a:r>
              <a:rPr spc="-7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295" y="2685745"/>
            <a:ext cx="7708900" cy="636905"/>
          </a:xfrm>
          <a:prstGeom prst="rect">
            <a:avLst/>
          </a:prstGeom>
        </p:spPr>
        <p:txBody>
          <a:bodyPr vert="horz" wrap="square" lIns="0" tIns="13970" rIns="0" bIns="0" rtlCol="0">
            <a:spAutoFit/>
          </a:bodyPr>
          <a:lstStyle/>
          <a:p>
            <a:pPr marL="12700">
              <a:lnSpc>
                <a:spcPct val="100000"/>
              </a:lnSpc>
              <a:spcBef>
                <a:spcPts val="110"/>
              </a:spcBef>
            </a:pPr>
            <a:r>
              <a:rPr sz="4000" spc="5" dirty="0"/>
              <a:t>1.Project Conception and</a:t>
            </a:r>
            <a:r>
              <a:rPr sz="4000" spc="-185" dirty="0"/>
              <a:t> </a:t>
            </a:r>
            <a:r>
              <a:rPr sz="4000" dirty="0"/>
              <a:t>Initiation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25A69A"/>
          </a:solidFill>
        </p:spPr>
        <p:txBody>
          <a:bodyPr wrap="square" lIns="0" tIns="0" rIns="0" bIns="0" rtlCol="0"/>
          <a:lstStyle/>
          <a:p>
            <a:endParaRPr/>
          </a:p>
        </p:txBody>
      </p:sp>
      <p:sp>
        <p:nvSpPr>
          <p:cNvPr id="3" name="object 3"/>
          <p:cNvSpPr txBox="1">
            <a:spLocks noGrp="1"/>
          </p:cNvSpPr>
          <p:nvPr>
            <p:ph type="title"/>
          </p:nvPr>
        </p:nvSpPr>
        <p:spPr>
          <a:xfrm>
            <a:off x="390550" y="511886"/>
            <a:ext cx="2017395"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0000"/>
                </a:solidFill>
              </a:rPr>
              <a:t>1.1</a:t>
            </a:r>
            <a:r>
              <a:rPr sz="3000" spc="-60" dirty="0">
                <a:solidFill>
                  <a:srgbClr val="000000"/>
                </a:solidFill>
              </a:rPr>
              <a:t> </a:t>
            </a:r>
            <a:r>
              <a:rPr sz="3000" spc="-5" dirty="0">
                <a:solidFill>
                  <a:srgbClr val="000000"/>
                </a:solidFill>
              </a:rPr>
              <a:t>Abstract</a:t>
            </a:r>
            <a:endParaRPr sz="3000"/>
          </a:p>
        </p:txBody>
      </p:sp>
      <p:sp>
        <p:nvSpPr>
          <p:cNvPr id="4" name="object 4"/>
          <p:cNvSpPr txBox="1"/>
          <p:nvPr/>
        </p:nvSpPr>
        <p:spPr>
          <a:xfrm>
            <a:off x="533400" y="1508125"/>
            <a:ext cx="7162800" cy="3498394"/>
          </a:xfrm>
          <a:prstGeom prst="rect">
            <a:avLst/>
          </a:prstGeom>
        </p:spPr>
        <p:txBody>
          <a:bodyPr vert="horz" wrap="square" lIns="0" tIns="55880" rIns="0" bIns="0" rtlCol="0">
            <a:spAutoFit/>
          </a:bodyPr>
          <a:lstStyle/>
          <a:p>
            <a:pPr marL="12700" algn="just">
              <a:lnSpc>
                <a:spcPct val="150000"/>
              </a:lnSpc>
              <a:spcBef>
                <a:spcPts val="440"/>
              </a:spcBef>
            </a:pPr>
            <a:r>
              <a:rPr lang="en-US" sz="1400" dirty="0">
                <a:latin typeface="Times New Roman" panose="02020603050405020304" pitchFamily="18" charset="0"/>
                <a:cs typeface="Times New Roman" panose="02020603050405020304" pitchFamily="18" charset="0"/>
              </a:rPr>
              <a:t>The Student Record System (SRS) is a user-friendly web application designed for educational institutions to manage student data. It includes two modules: one for administrators to manage courses, subjects, and student records, and one for users to view and update personal information and academic records. The system can be expanded to include a doubts section in the future. SRS is an efficient and valuable tool for educational institutions to manage their student records.</a:t>
            </a:r>
          </a:p>
          <a:p>
            <a:pPr marL="12700" algn="just">
              <a:lnSpc>
                <a:spcPct val="150000"/>
              </a:lnSpc>
              <a:spcBef>
                <a:spcPts val="440"/>
              </a:spcBef>
            </a:pPr>
            <a:endParaRPr lang="en-US" sz="1400" dirty="0">
              <a:latin typeface="Times New Roman" panose="02020603050405020304" pitchFamily="18" charset="0"/>
              <a:cs typeface="Times New Roman" panose="02020603050405020304" pitchFamily="18" charset="0"/>
            </a:endParaRPr>
          </a:p>
          <a:p>
            <a:pPr marL="12700" algn="just">
              <a:lnSpc>
                <a:spcPct val="150000"/>
              </a:lnSpc>
              <a:spcBef>
                <a:spcPts val="440"/>
              </a:spcBef>
            </a:pPr>
            <a:endParaRPr lang="en-US" sz="1400" dirty="0">
              <a:latin typeface="Times New Roman" panose="02020603050405020304" pitchFamily="18" charset="0"/>
              <a:cs typeface="Times New Roman" panose="02020603050405020304" pitchFamily="18" charset="0"/>
            </a:endParaRPr>
          </a:p>
          <a:p>
            <a:pPr marL="12700" algn="just">
              <a:lnSpc>
                <a:spcPct val="150000"/>
              </a:lnSpc>
              <a:spcBef>
                <a:spcPts val="440"/>
              </a:spcBef>
            </a:pPr>
            <a:endParaRPr lang="en-US" sz="1400" dirty="0">
              <a:latin typeface="Times New Roman" panose="02020603050405020304" pitchFamily="18" charset="0"/>
              <a:cs typeface="Times New Roman" panose="02020603050405020304" pitchFamily="18" charset="0"/>
            </a:endParaRPr>
          </a:p>
          <a:p>
            <a:pPr marL="12700" algn="just">
              <a:lnSpc>
                <a:spcPct val="150000"/>
              </a:lnSpc>
              <a:spcBef>
                <a:spcPts val="440"/>
              </a:spcBef>
            </a:pPr>
            <a:endParaRPr lang="en-US" sz="1400" dirty="0">
              <a:latin typeface="Times New Roman" panose="02020603050405020304" pitchFamily="18" charset="0"/>
              <a:cs typeface="Times New Roman" panose="02020603050405020304" pitchFamily="18" charset="0"/>
            </a:endParaRPr>
          </a:p>
          <a:p>
            <a:pPr marL="12700">
              <a:lnSpc>
                <a:spcPct val="100000"/>
              </a:lnSpc>
              <a:spcBef>
                <a:spcPts val="440"/>
              </a:spcBef>
            </a:pPr>
            <a:endParaRPr sz="1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228727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1.2</a:t>
            </a:r>
            <a:r>
              <a:rPr sz="3000" spc="-60" dirty="0">
                <a:solidFill>
                  <a:srgbClr val="000000"/>
                </a:solidFill>
              </a:rPr>
              <a:t> </a:t>
            </a:r>
            <a:r>
              <a:rPr sz="3000" spc="-5" dirty="0">
                <a:solidFill>
                  <a:srgbClr val="000000"/>
                </a:solidFill>
              </a:rPr>
              <a:t>Objectives</a:t>
            </a:r>
            <a:endParaRPr sz="3000"/>
          </a:p>
        </p:txBody>
      </p:sp>
      <p:sp>
        <p:nvSpPr>
          <p:cNvPr id="3" name="object 3"/>
          <p:cNvSpPr txBox="1"/>
          <p:nvPr/>
        </p:nvSpPr>
        <p:spPr>
          <a:xfrm>
            <a:off x="519074" y="1221208"/>
            <a:ext cx="8243926" cy="1299073"/>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smtClean="0">
                <a:latin typeface="Times New Roman" panose="02020603050405020304" pitchFamily="18" charset="0"/>
                <a:cs typeface="Times New Roman" panose="02020603050405020304" pitchFamily="18" charset="0"/>
              </a:rPr>
              <a:t>Improve </a:t>
            </a:r>
            <a:r>
              <a:rPr lang="en-US" sz="1400" dirty="0">
                <a:latin typeface="Times New Roman" panose="02020603050405020304" pitchFamily="18" charset="0"/>
                <a:cs typeface="Times New Roman" panose="02020603050405020304" pitchFamily="18" charset="0"/>
              </a:rPr>
              <a:t>data management for educational institutions.</a:t>
            </a:r>
          </a:p>
          <a:p>
            <a:pPr marL="342900" lvl="0" indent="-342900" algn="just">
              <a:lnSpc>
                <a:spcPct val="150000"/>
              </a:lnSpc>
              <a:buFont typeface="+mj-lt"/>
              <a:buAutoNum type="arabicPeriod"/>
            </a:pPr>
            <a:r>
              <a:rPr lang="en-US" sz="1400" dirty="0" smtClean="0">
                <a:latin typeface="Times New Roman" panose="02020603050405020304" pitchFamily="18" charset="0"/>
                <a:cs typeface="Times New Roman" panose="02020603050405020304" pitchFamily="18" charset="0"/>
              </a:rPr>
              <a:t>Enhance </a:t>
            </a:r>
            <a:r>
              <a:rPr lang="en-US" sz="1400" dirty="0">
                <a:latin typeface="Times New Roman" panose="02020603050405020304" pitchFamily="18" charset="0"/>
                <a:cs typeface="Times New Roman" panose="02020603050405020304" pitchFamily="18" charset="0"/>
              </a:rPr>
              <a:t>collaboration and communication between stakeholders.</a:t>
            </a:r>
          </a:p>
          <a:p>
            <a:pPr marL="342900" lvl="0" indent="-342900" algn="just">
              <a:lnSpc>
                <a:spcPct val="150000"/>
              </a:lnSpc>
              <a:buFont typeface="+mj-lt"/>
              <a:buAutoNum type="arabicPeriod"/>
            </a:pPr>
            <a:r>
              <a:rPr lang="en-US" sz="1400" dirty="0" smtClean="0">
                <a:latin typeface="Times New Roman" panose="02020603050405020304" pitchFamily="18" charset="0"/>
                <a:cs typeface="Times New Roman" panose="02020603050405020304" pitchFamily="18" charset="0"/>
              </a:rPr>
              <a:t>Increase </a:t>
            </a:r>
            <a:r>
              <a:rPr lang="en-US" sz="1400" dirty="0">
                <a:latin typeface="Times New Roman" panose="02020603050405020304" pitchFamily="18" charset="0"/>
                <a:cs typeface="Times New Roman" panose="02020603050405020304" pitchFamily="18" charset="0"/>
              </a:rPr>
              <a:t>efficiency by automating manual processes and reducing paperwork.</a:t>
            </a:r>
          </a:p>
          <a:p>
            <a:pPr marL="285750" indent="-28575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7001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3</a:t>
            </a:r>
            <a:r>
              <a:rPr sz="3000" dirty="0">
                <a:solidFill>
                  <a:srgbClr val="000000"/>
                </a:solidFill>
              </a:rPr>
              <a:t> </a:t>
            </a:r>
            <a:r>
              <a:rPr sz="3000" spc="-5" dirty="0">
                <a:solidFill>
                  <a:srgbClr val="000000"/>
                </a:solidFill>
              </a:rPr>
              <a:t>Problem</a:t>
            </a:r>
            <a:r>
              <a:rPr sz="3000" spc="-50" dirty="0">
                <a:solidFill>
                  <a:srgbClr val="000000"/>
                </a:solidFill>
              </a:rPr>
              <a:t> </a:t>
            </a:r>
            <a:r>
              <a:rPr sz="3000" dirty="0">
                <a:solidFill>
                  <a:srgbClr val="000000"/>
                </a:solidFill>
              </a:rPr>
              <a:t>Definition</a:t>
            </a:r>
            <a:endParaRPr sz="3000" dirty="0"/>
          </a:p>
        </p:txBody>
      </p:sp>
      <p:sp>
        <p:nvSpPr>
          <p:cNvPr id="3" name="object 3"/>
          <p:cNvSpPr txBox="1"/>
          <p:nvPr/>
        </p:nvSpPr>
        <p:spPr>
          <a:xfrm>
            <a:off x="519074" y="1221208"/>
            <a:ext cx="8167726" cy="1952906"/>
          </a:xfrm>
          <a:prstGeom prst="rect">
            <a:avLst/>
          </a:prstGeom>
        </p:spPr>
        <p:txBody>
          <a:bodyPr vert="horz" wrap="square" lIns="0" tIns="52069"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Manual processes and paper-based systems make managing student data a challenge for educational institutions. They require an efficient and user-friendly system to manage student records. The Student Record System (SRS) is a web-based platform built with PHP and MySQL, providing modules for administrators and users. Administrators can add and manage courses, subjects, and student records, while users can log in to view their personal information and academic records. SRS improves collaboration and eliminates inefficiencies, improving the quality of education.</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1528445"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4 </a:t>
            </a:r>
            <a:r>
              <a:rPr sz="3000" dirty="0">
                <a:solidFill>
                  <a:srgbClr val="000000"/>
                </a:solidFill>
              </a:rPr>
              <a:t>Scope</a:t>
            </a:r>
            <a:endParaRPr sz="3000" dirty="0"/>
          </a:p>
        </p:txBody>
      </p:sp>
      <p:sp>
        <p:nvSpPr>
          <p:cNvPr id="3" name="object 3"/>
          <p:cNvSpPr txBox="1"/>
          <p:nvPr/>
        </p:nvSpPr>
        <p:spPr>
          <a:xfrm>
            <a:off x="533400" y="1299845"/>
            <a:ext cx="8153400" cy="1952906"/>
          </a:xfrm>
          <a:prstGeom prst="rect">
            <a:avLst/>
          </a:prstGeom>
        </p:spPr>
        <p:txBody>
          <a:bodyPr vert="horz" wrap="square" lIns="0" tIns="52069" rIns="0" bIns="0" rtlCol="0">
            <a:spAutoFit/>
          </a:bodyPr>
          <a:lstStyle/>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Digital libraries are important for the information economy.</a:t>
            </a: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Absolute Journal is a project exclusively for the computer branch of A.P. Shah Institute of Technology.</a:t>
            </a: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It provides access to all subjects from all four years of engineering.</a:t>
            </a: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platform offers notes from various teachers for the same subject to help students gain a better understanding of difficult topics.</a:t>
            </a:r>
          </a:p>
          <a:p>
            <a:pPr marL="342900" lvl="0"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The platform encourages students to share their ideas and notes, making it more interactive.</a:t>
            </a:r>
            <a:endParaRPr sz="1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339852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5</a:t>
            </a:r>
            <a:r>
              <a:rPr sz="3000" dirty="0">
                <a:solidFill>
                  <a:srgbClr val="000000"/>
                </a:solidFill>
              </a:rPr>
              <a:t> </a:t>
            </a:r>
            <a:r>
              <a:rPr sz="3000" spc="-5" dirty="0">
                <a:solidFill>
                  <a:srgbClr val="000000"/>
                </a:solidFill>
              </a:rPr>
              <a:t>Technology</a:t>
            </a:r>
            <a:r>
              <a:rPr sz="3000" spc="-90" dirty="0">
                <a:solidFill>
                  <a:srgbClr val="000000"/>
                </a:solidFill>
              </a:rPr>
              <a:t> </a:t>
            </a:r>
            <a:r>
              <a:rPr sz="3000" dirty="0">
                <a:solidFill>
                  <a:srgbClr val="000000"/>
                </a:solidFill>
              </a:rPr>
              <a:t>stack</a:t>
            </a:r>
            <a:endParaRPr sz="3000" dirty="0"/>
          </a:p>
        </p:txBody>
      </p:sp>
      <p:sp>
        <p:nvSpPr>
          <p:cNvPr id="3" name="object 3"/>
          <p:cNvSpPr txBox="1"/>
          <p:nvPr/>
        </p:nvSpPr>
        <p:spPr>
          <a:xfrm>
            <a:off x="519074" y="1221208"/>
            <a:ext cx="8015326" cy="2866168"/>
          </a:xfrm>
          <a:prstGeom prst="rect">
            <a:avLst/>
          </a:prstGeom>
        </p:spPr>
        <p:txBody>
          <a:bodyPr vert="horz" wrap="square" lIns="0" tIns="52069" rIns="0" bIns="0" rtlCol="0">
            <a:spAutoFit/>
          </a:bodyPr>
          <a:lstStyle/>
          <a:p>
            <a:pPr marL="285750" indent="-285750">
              <a:lnSpc>
                <a:spcPct val="100000"/>
              </a:lnSpc>
              <a:spcBef>
                <a:spcPts val="409"/>
              </a:spcBef>
              <a:buFont typeface="Wingdings" panose="05000000000000000000" pitchFamily="2" charset="2"/>
              <a:buChar char="§"/>
            </a:pPr>
            <a:r>
              <a:rPr lang="en-US" sz="1800" dirty="0">
                <a:latin typeface="Times New Roman"/>
                <a:cs typeface="Times New Roman"/>
              </a:rPr>
              <a:t> Front-end: HTML, CSS, </a:t>
            </a:r>
            <a:r>
              <a:rPr lang="en-US" dirty="0">
                <a:latin typeface="Times New Roman"/>
                <a:cs typeface="Times New Roman"/>
              </a:rPr>
              <a:t>JS</a:t>
            </a:r>
            <a:endParaRPr lang="en-US" sz="1800" dirty="0">
              <a:latin typeface="Times New Roman"/>
              <a:cs typeface="Times New Roman"/>
            </a:endParaRPr>
          </a:p>
          <a:p>
            <a:pPr>
              <a:lnSpc>
                <a:spcPct val="100000"/>
              </a:lnSpc>
              <a:spcBef>
                <a:spcPts val="409"/>
              </a:spcBef>
            </a:pPr>
            <a:endParaRPr sz="1800" dirty="0">
              <a:latin typeface="Times New Roman"/>
              <a:cs typeface="Times New Roman"/>
            </a:endParaRPr>
          </a:p>
          <a:p>
            <a:pPr marL="285750" indent="-285750">
              <a:lnSpc>
                <a:spcPct val="100000"/>
              </a:lnSpc>
              <a:spcBef>
                <a:spcPts val="310"/>
              </a:spcBef>
              <a:buFont typeface="Wingdings" panose="05000000000000000000" pitchFamily="2" charset="2"/>
              <a:buChar char="§"/>
            </a:pPr>
            <a:r>
              <a:rPr lang="en-US" sz="1800" dirty="0">
                <a:latin typeface="Times New Roman"/>
                <a:cs typeface="Times New Roman"/>
              </a:rPr>
              <a:t>Back-end: PHP</a:t>
            </a:r>
          </a:p>
          <a:p>
            <a:pPr>
              <a:lnSpc>
                <a:spcPct val="100000"/>
              </a:lnSpc>
              <a:spcBef>
                <a:spcPts val="310"/>
              </a:spcBef>
            </a:pPr>
            <a:endParaRPr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Software used: XAMPP</a:t>
            </a:r>
          </a:p>
          <a:p>
            <a:pPr>
              <a:lnSpc>
                <a:spcPct val="100000"/>
              </a:lnSpc>
              <a:spcBef>
                <a:spcPts val="340"/>
              </a:spcBef>
            </a:pPr>
            <a:endParaRPr lang="en-US" sz="1800"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a:latin typeface="Times New Roman"/>
                <a:cs typeface="Times New Roman"/>
              </a:rPr>
              <a:t>IDE used: </a:t>
            </a:r>
            <a:r>
              <a:rPr lang="en-US" sz="1800" dirty="0" smtClean="0">
                <a:latin typeface="Times New Roman"/>
                <a:cs typeface="Times New Roman"/>
              </a:rPr>
              <a:t>VSCODE</a:t>
            </a:r>
          </a:p>
          <a:p>
            <a:pPr marL="285750" indent="-285750">
              <a:lnSpc>
                <a:spcPct val="100000"/>
              </a:lnSpc>
              <a:spcBef>
                <a:spcPts val="340"/>
              </a:spcBef>
              <a:buFont typeface="Wingdings" panose="05000000000000000000" pitchFamily="2" charset="2"/>
              <a:buChar char="§"/>
            </a:pPr>
            <a:endParaRPr lang="en-US" dirty="0">
              <a:latin typeface="Times New Roman"/>
              <a:cs typeface="Times New Roman"/>
            </a:endParaRPr>
          </a:p>
          <a:p>
            <a:pPr marL="285750" indent="-285750">
              <a:lnSpc>
                <a:spcPct val="100000"/>
              </a:lnSpc>
              <a:spcBef>
                <a:spcPts val="340"/>
              </a:spcBef>
              <a:buFont typeface="Wingdings" panose="05000000000000000000" pitchFamily="2" charset="2"/>
              <a:buChar char="§"/>
            </a:pPr>
            <a:r>
              <a:rPr lang="en-US" sz="1800" dirty="0" smtClean="0">
                <a:latin typeface="Times New Roman"/>
                <a:cs typeface="Times New Roman"/>
              </a:rPr>
              <a:t>Database: MySQL</a:t>
            </a: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250" y="511886"/>
            <a:ext cx="6308090" cy="483234"/>
          </a:xfrm>
          <a:prstGeom prst="rect">
            <a:avLst/>
          </a:prstGeom>
        </p:spPr>
        <p:txBody>
          <a:bodyPr vert="horz" wrap="square" lIns="0" tIns="12700" rIns="0" bIns="0" rtlCol="0">
            <a:spAutoFit/>
          </a:bodyPr>
          <a:lstStyle/>
          <a:p>
            <a:pPr>
              <a:lnSpc>
                <a:spcPct val="100000"/>
              </a:lnSpc>
              <a:spcBef>
                <a:spcPts val="100"/>
              </a:spcBef>
            </a:pPr>
            <a:r>
              <a:rPr sz="3000" dirty="0">
                <a:solidFill>
                  <a:srgbClr val="000000"/>
                </a:solidFill>
              </a:rPr>
              <a:t>1.</a:t>
            </a:r>
            <a:r>
              <a:rPr lang="en-US" sz="3000" dirty="0">
                <a:solidFill>
                  <a:srgbClr val="000000"/>
                </a:solidFill>
              </a:rPr>
              <a:t>6</a:t>
            </a:r>
            <a:r>
              <a:rPr sz="3000" dirty="0">
                <a:solidFill>
                  <a:srgbClr val="000000"/>
                </a:solidFill>
              </a:rPr>
              <a:t> </a:t>
            </a:r>
            <a:r>
              <a:rPr sz="3000" spc="-5" dirty="0">
                <a:solidFill>
                  <a:srgbClr val="000000"/>
                </a:solidFill>
              </a:rPr>
              <a:t>Benefits </a:t>
            </a:r>
            <a:r>
              <a:rPr sz="3000" spc="5" dirty="0">
                <a:solidFill>
                  <a:srgbClr val="000000"/>
                </a:solidFill>
              </a:rPr>
              <a:t>for </a:t>
            </a:r>
            <a:r>
              <a:rPr sz="3000" spc="-5" dirty="0">
                <a:solidFill>
                  <a:srgbClr val="000000"/>
                </a:solidFill>
              </a:rPr>
              <a:t>environment </a:t>
            </a:r>
            <a:r>
              <a:rPr sz="3000" dirty="0">
                <a:solidFill>
                  <a:srgbClr val="000000"/>
                </a:solidFill>
              </a:rPr>
              <a:t>&amp;</a:t>
            </a:r>
            <a:r>
              <a:rPr sz="3000" spc="-70" dirty="0">
                <a:solidFill>
                  <a:srgbClr val="000000"/>
                </a:solidFill>
              </a:rPr>
              <a:t> </a:t>
            </a:r>
            <a:r>
              <a:rPr sz="3000" dirty="0">
                <a:solidFill>
                  <a:srgbClr val="000000"/>
                </a:solidFill>
              </a:rPr>
              <a:t>Society</a:t>
            </a:r>
            <a:endParaRPr sz="3000" dirty="0"/>
          </a:p>
        </p:txBody>
      </p:sp>
      <p:sp>
        <p:nvSpPr>
          <p:cNvPr id="3" name="object 3"/>
          <p:cNvSpPr txBox="1"/>
          <p:nvPr/>
        </p:nvSpPr>
        <p:spPr>
          <a:xfrm>
            <a:off x="457200" y="1431925"/>
            <a:ext cx="7786726" cy="3715119"/>
          </a:xfrm>
          <a:prstGeom prst="rect">
            <a:avLst/>
          </a:prstGeom>
        </p:spPr>
        <p:txBody>
          <a:bodyPr vert="horz" wrap="square" lIns="0" tIns="52069" rIns="0" bIns="0" rtlCol="0">
            <a:spAutoFit/>
          </a:bodyPr>
          <a:lstStyle/>
          <a:p>
            <a:pPr marL="342900" indent="-342900">
              <a:buFont typeface="+mj-lt"/>
              <a:buAutoNum type="arabicPeriod"/>
            </a:pPr>
            <a:r>
              <a:rPr lang="en-US" sz="1400" dirty="0"/>
              <a:t>The SRS is a web application designed to help educational institutions manage student records more efficiently.</a:t>
            </a:r>
          </a:p>
          <a:p>
            <a:pPr marL="342900" indent="-342900">
              <a:buFont typeface="+mj-lt"/>
              <a:buAutoNum type="arabicPeriod"/>
            </a:pPr>
            <a:r>
              <a:rPr lang="en-US" sz="1400" dirty="0" smtClean="0"/>
              <a:t>The </a:t>
            </a:r>
            <a:r>
              <a:rPr lang="en-US" sz="1400" dirty="0"/>
              <a:t>system is built using PHP and MySQL, two popular technologies for web application development.</a:t>
            </a:r>
          </a:p>
          <a:p>
            <a:pPr marL="342900" indent="-342900">
              <a:buFont typeface="+mj-lt"/>
              <a:buAutoNum type="arabicPeriod"/>
            </a:pPr>
            <a:r>
              <a:rPr lang="en-US" sz="1400" dirty="0"/>
              <a:t>It has two modules: one for administrators and one for users.</a:t>
            </a:r>
          </a:p>
          <a:p>
            <a:pPr marL="342900" indent="-342900">
              <a:buFont typeface="+mj-lt"/>
              <a:buAutoNum type="arabicPeriod"/>
            </a:pPr>
            <a:r>
              <a:rPr lang="en-US" sz="1400" dirty="0"/>
              <a:t>Administrators can add and manage courses, subjects, and student records, as well as personal, contact, and academic information for students.</a:t>
            </a:r>
          </a:p>
          <a:p>
            <a:pPr marL="342900" indent="-342900">
              <a:buFont typeface="+mj-lt"/>
              <a:buAutoNum type="arabicPeriod"/>
            </a:pPr>
            <a:r>
              <a:rPr lang="en-US" sz="1400" dirty="0"/>
              <a:t>Users can log in, view their personal and academic information, and update their records as necessary.</a:t>
            </a:r>
          </a:p>
          <a:p>
            <a:pPr marL="342900" indent="-342900">
              <a:buFont typeface="+mj-lt"/>
              <a:buAutoNum type="arabicPeriod"/>
            </a:pPr>
            <a:r>
              <a:rPr lang="en-US" sz="1400" dirty="0"/>
              <a:t>The SRS can help institutions save time and resources by improving their data management practices.</a:t>
            </a:r>
          </a:p>
          <a:p>
            <a:pPr marL="342900" indent="-342900">
              <a:buFont typeface="+mj-lt"/>
              <a:buAutoNum type="arabicPeriod"/>
            </a:pPr>
            <a:r>
              <a:rPr lang="en-US" sz="1400" dirty="0"/>
              <a:t>It can also enhance the learning experience for students by providing easy access to their records and information.</a:t>
            </a:r>
          </a:p>
          <a:p>
            <a:pPr marL="342900" indent="-342900">
              <a:buFont typeface="+mj-lt"/>
              <a:buAutoNum type="arabicPeriod"/>
            </a:pPr>
            <a:r>
              <a:rPr lang="en-US" sz="1400" dirty="0"/>
              <a:t>Future developments could include a doubts section where students can post their questions and administrators can respond to them.</a:t>
            </a:r>
          </a:p>
          <a:p>
            <a:pPr marL="342900" indent="-342900">
              <a:buFont typeface="+mj-lt"/>
              <a:buAutoNum type="arabicPeriod"/>
            </a:pPr>
            <a:r>
              <a:rPr lang="en-US" sz="1400" dirty="0"/>
              <a:t>Overall, the SRS is a valuable tool for educational institutions seeking to manage their student records efficiently and effectively.</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TotalTime>
  <Words>650</Words>
  <Application>Microsoft Office PowerPoint</Application>
  <PresentationFormat>Custom</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Hospital Management System</vt:lpstr>
      <vt:lpstr>1.Project Conception and Initiation</vt:lpstr>
      <vt:lpstr>1.1 Abstract</vt:lpstr>
      <vt:lpstr>1.2 Objectives</vt:lpstr>
      <vt:lpstr>1.3 Problem Definition</vt:lpstr>
      <vt:lpstr>1.4 Scope</vt:lpstr>
      <vt:lpstr>1.5 Technology stack</vt:lpstr>
      <vt:lpstr>1.6 Benefits for environment &amp; Society</vt:lpstr>
      <vt:lpstr>2. Cloud Technology</vt:lpstr>
      <vt:lpstr>2.1 Cloud Platform</vt:lpstr>
      <vt:lpstr>2.2 Services Used</vt:lpstr>
      <vt:lpstr>3.Implementation</vt:lpstr>
      <vt:lpstr>3.1 Execution  </vt:lpstr>
      <vt:lpstr>PowerPoint Presentation</vt:lpstr>
      <vt:lpstr>PowerPoint Presentation</vt:lpstr>
      <vt:lpstr>PowerPoint Presentation</vt:lpstr>
      <vt:lpstr>PowerPoint Presentation</vt:lpstr>
      <vt:lpstr>Demonstration and Code 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Satish Infotech</cp:lastModifiedBy>
  <cp:revision>49</cp:revision>
  <dcterms:created xsi:type="dcterms:W3CDTF">2022-04-28T17:09:39Z</dcterms:created>
  <dcterms:modified xsi:type="dcterms:W3CDTF">2023-04-21T09:38:00Z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2022-04-27T00:00:00Z</vt:filetime>
  </property>
  <property fmtid="{D5CDD505-2E9C-101B-9397-08002B2CF9AE}" pid="3" name="Creator">
    <vt:lpwstr>Microsoft® PowerPoint® 2016</vt:lpwstr>
  </property>
  <property fmtid="{D5CDD505-2E9C-101B-9397-08002B2CF9AE}" pid="4" name="LastSaved">
    <vt:filetime>2022-04-28T00:00:00Z</vt:filetime>
  </property>
</Properties>
</file>