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83" r:id="rId3"/>
    <p:sldMasterId id="2147483827" r:id="rId4"/>
    <p:sldMasterId id="2147483839" r:id="rId5"/>
  </p:sldMasterIdLst>
  <p:sldIdLst>
    <p:sldId id="259" r:id="rId6"/>
    <p:sldId id="792" r:id="rId7"/>
    <p:sldId id="793" r:id="rId8"/>
    <p:sldId id="754" r:id="rId9"/>
    <p:sldId id="755" r:id="rId10"/>
    <p:sldId id="274" r:id="rId11"/>
    <p:sldId id="756" r:id="rId12"/>
    <p:sldId id="757" r:id="rId13"/>
    <p:sldId id="758" r:id="rId14"/>
    <p:sldId id="759" r:id="rId15"/>
    <p:sldId id="285" r:id="rId16"/>
    <p:sldId id="289" r:id="rId17"/>
    <p:sldId id="292" r:id="rId18"/>
    <p:sldId id="295" r:id="rId19"/>
    <p:sldId id="298" r:id="rId20"/>
    <p:sldId id="301" r:id="rId21"/>
    <p:sldId id="304" r:id="rId22"/>
    <p:sldId id="307" r:id="rId23"/>
    <p:sldId id="760" r:id="rId24"/>
    <p:sldId id="761" r:id="rId25"/>
    <p:sldId id="762" r:id="rId26"/>
    <p:sldId id="799" r:id="rId27"/>
    <p:sldId id="763" r:id="rId28"/>
    <p:sldId id="764" r:id="rId29"/>
    <p:sldId id="765" r:id="rId30"/>
    <p:sldId id="766" r:id="rId31"/>
    <p:sldId id="337" r:id="rId32"/>
    <p:sldId id="340" r:id="rId33"/>
    <p:sldId id="343" r:id="rId34"/>
    <p:sldId id="346" r:id="rId35"/>
    <p:sldId id="767" r:id="rId36"/>
    <p:sldId id="768" r:id="rId37"/>
    <p:sldId id="769" r:id="rId38"/>
    <p:sldId id="771" r:id="rId39"/>
    <p:sldId id="772" r:id="rId40"/>
    <p:sldId id="773" r:id="rId41"/>
    <p:sldId id="776" r:id="rId42"/>
    <p:sldId id="774" r:id="rId43"/>
    <p:sldId id="775" r:id="rId44"/>
    <p:sldId id="777" r:id="rId45"/>
    <p:sldId id="778" r:id="rId46"/>
    <p:sldId id="779" r:id="rId47"/>
    <p:sldId id="780" r:id="rId48"/>
    <p:sldId id="781" r:id="rId49"/>
    <p:sldId id="782" r:id="rId50"/>
    <p:sldId id="406" r:id="rId51"/>
    <p:sldId id="418" r:id="rId52"/>
    <p:sldId id="421" r:id="rId53"/>
    <p:sldId id="424" r:id="rId54"/>
    <p:sldId id="427" r:id="rId55"/>
    <p:sldId id="801" r:id="rId56"/>
    <p:sldId id="433" r:id="rId57"/>
    <p:sldId id="783" r:id="rId58"/>
    <p:sldId id="784" r:id="rId59"/>
    <p:sldId id="785" r:id="rId60"/>
    <p:sldId id="469" r:id="rId61"/>
    <p:sldId id="521" r:id="rId62"/>
    <p:sldId id="522" r:id="rId63"/>
    <p:sldId id="523" r:id="rId64"/>
    <p:sldId id="496" r:id="rId65"/>
    <p:sldId id="499" r:id="rId66"/>
    <p:sldId id="502" r:id="rId67"/>
    <p:sldId id="505" r:id="rId68"/>
    <p:sldId id="524" r:id="rId69"/>
    <p:sldId id="525" r:id="rId70"/>
    <p:sldId id="514" r:id="rId71"/>
    <p:sldId id="526" r:id="rId72"/>
    <p:sldId id="538" r:id="rId73"/>
    <p:sldId id="786" r:id="rId74"/>
    <p:sldId id="787" r:id="rId75"/>
    <p:sldId id="788" r:id="rId76"/>
    <p:sldId id="542" r:id="rId77"/>
    <p:sldId id="789" r:id="rId78"/>
    <p:sldId id="790" r:id="rId79"/>
    <p:sldId id="791" r:id="rId80"/>
  </p:sldIdLst>
  <p:sldSz cx="9144000" cy="6858000" type="screen4x3"/>
  <p:notesSz cx="6858000" cy="9144000"/>
  <p:custDataLst>
    <p:tags r:id="rId8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0"/>
    <p:restoredTop sz="0"/>
  </p:normalViewPr>
  <p:slideViewPr>
    <p:cSldViewPr>
      <p:cViewPr varScale="1">
        <p:scale>
          <a:sx n="82" d="100"/>
          <a:sy n="82" d="100"/>
        </p:scale>
        <p:origin x="1459" y="7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theme" Target="theme/theme1.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61" Type="http://schemas.openxmlformats.org/officeDocument/2006/relationships/slide" Target="slides/slide56.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A576D4C8-D772-4561-9E3A-16C406B4ED10}" type="datetimeFigureOut">
              <a:rPr lang="en-US" smtClean="0"/>
              <a:t>4/8/2024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5E2FB6CF-24E1-4E8D-A362-E4CFA7C5F4C5}" type="datetimeFigureOut">
              <a:rPr lang="en-US" smtClean="0"/>
              <a:t>4/8/2024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4D23CBB-9B2E-46FC-B4AA-85BE70FC127E}" type="datetimeFigureOut">
              <a:rPr lang="en-US" smtClean="0"/>
              <a:t>4/8/2024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67473330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34759692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82800317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778127-ED12-48E6-9543-E19B39EE7097}"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37244357"/>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778127-ED12-48E6-9543-E19B39EE7097}"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36552280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778127-ED12-48E6-9543-E19B39EE7097}"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82945596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78127-ED12-48E6-9543-E19B39EE7097}"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53072420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78127-ED12-48E6-9543-E19B39EE7097}"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37487140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06AA43C-F027-40B5-9383-D3F14CE2E22F}" type="datetimeFigureOut">
              <a:rPr lang="en-US" smtClean="0"/>
              <a:t>4/8/2024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78127-ED12-48E6-9543-E19B39EE7097}"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165992577"/>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39443423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02677088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67473330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34759692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828003174"/>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A778127-ED12-48E6-9543-E19B39EE7097}"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37244357"/>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A778127-ED12-48E6-9543-E19B39EE7097}"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365522804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A778127-ED12-48E6-9543-E19B39EE7097}"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829455964"/>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78127-ED12-48E6-9543-E19B39EE7097}"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53072420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0859963A-DD53-4B47-83C6-5883FF5212B6}" type="datetimeFigureOut">
              <a:rPr lang="en-US" smtClean="0"/>
              <a:t>4/8/2024</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78127-ED12-48E6-9543-E19B39EE7097}"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37487140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778127-ED12-48E6-9543-E19B39EE7097}"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16599257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39443423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A778127-ED12-48E6-9543-E19B39EE7097}"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0B1B1A-DA29-49D3-AE8B-5FDAD28B1773}" type="slidenum">
              <a:rPr lang="en-IN" smtClean="0"/>
              <a:t>‹#›</a:t>
            </a:fld>
            <a:endParaRPr lang="en-IN"/>
          </a:p>
        </p:txBody>
      </p:sp>
    </p:spTree>
    <p:extLst>
      <p:ext uri="{BB962C8B-B14F-4D97-AF65-F5344CB8AC3E}">
        <p14:creationId xmlns:p14="http://schemas.microsoft.com/office/powerpoint/2010/main" val="2026770881"/>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B860AF8-C901-40F4-92A3-285E159B677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3815433181"/>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860AF8-C901-40F4-92A3-285E159B677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3601858185"/>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860AF8-C901-40F4-92A3-285E159B677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413007809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860AF8-C901-40F4-92A3-285E159B6779}"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313742308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860AF8-C901-40F4-92A3-285E159B6779}"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2955811559"/>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B860AF8-C901-40F4-92A3-285E159B6779}"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4345202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1F89215E-E7EB-4E3C-B7E5-5C1A42990DA3}" type="datetimeFigureOut">
              <a:rPr lang="en-US" smtClean="0"/>
              <a:t>4/8/2024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860AF8-C901-40F4-92A3-285E159B6779}"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4255498579"/>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60AF8-C901-40F4-92A3-285E159B6779}"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2114732053"/>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860AF8-C901-40F4-92A3-285E159B6779}"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946441868"/>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860AF8-C901-40F4-92A3-285E159B677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3842810140"/>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860AF8-C901-40F4-92A3-285E159B6779}"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D63DA-77C3-41C5-8BAE-B5228E79503D}" type="slidenum">
              <a:rPr lang="en-IN" smtClean="0"/>
              <a:t>‹#›</a:t>
            </a:fld>
            <a:endParaRPr lang="en-IN"/>
          </a:p>
        </p:txBody>
      </p:sp>
    </p:spTree>
    <p:extLst>
      <p:ext uri="{BB962C8B-B14F-4D97-AF65-F5344CB8AC3E}">
        <p14:creationId xmlns:p14="http://schemas.microsoft.com/office/powerpoint/2010/main" val="2214136814"/>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endParaRPr lang="en-IN"/>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457200" y="6243638"/>
            <a:ext cx="2133600" cy="457200"/>
          </a:xfrm>
        </p:spPr>
        <p:txBody>
          <a:bodyPr/>
          <a:lstStyle>
            <a:lvl1pPr>
              <a:defRPr/>
            </a:lvl1pPr>
          </a:lstStyle>
          <a:p>
            <a:endParaRPr lang="en-US" altLang="en-US">
              <a:solidFill>
                <a:srgbClr val="696464"/>
              </a:solidFill>
            </a:endParaRPr>
          </a:p>
        </p:txBody>
      </p:sp>
      <p:sp>
        <p:nvSpPr>
          <p:cNvPr id="7" name="Footer Placeholder 6"/>
          <p:cNvSpPr>
            <a:spLocks noGrp="1"/>
          </p:cNvSpPr>
          <p:nvPr>
            <p:ph type="ftr" sz="quarter" idx="11"/>
          </p:nvPr>
        </p:nvSpPr>
        <p:spPr>
          <a:xfrm>
            <a:off x="3124200" y="6248400"/>
            <a:ext cx="2895600" cy="457200"/>
          </a:xfrm>
        </p:spPr>
        <p:txBody>
          <a:bodyPr/>
          <a:lstStyle>
            <a:lvl1pPr>
              <a:defRPr/>
            </a:lvl1pPr>
          </a:lstStyle>
          <a:p>
            <a:r>
              <a:rPr lang="en-US" altLang="en-US">
                <a:solidFill>
                  <a:srgbClr val="696464"/>
                </a:solidFill>
              </a:rPr>
              <a:t>MOHD. YAMANI IDRIS/ NOORZAILY MOHAMED NOOR</a:t>
            </a:r>
          </a:p>
        </p:txBody>
      </p:sp>
      <p:sp>
        <p:nvSpPr>
          <p:cNvPr id="8" name="Slide Number Placeholder 7"/>
          <p:cNvSpPr>
            <a:spLocks noGrp="1"/>
          </p:cNvSpPr>
          <p:nvPr>
            <p:ph type="sldNum" sz="quarter" idx="12"/>
          </p:nvPr>
        </p:nvSpPr>
        <p:spPr>
          <a:xfrm>
            <a:off x="6553200" y="6243638"/>
            <a:ext cx="2133600" cy="457200"/>
          </a:xfrm>
        </p:spPr>
        <p:txBody>
          <a:bodyPr/>
          <a:lstStyle>
            <a:lvl1pPr>
              <a:defRPr/>
            </a:lvl1pPr>
          </a:lstStyle>
          <a:p>
            <a:fld id="{A19EC267-FF0D-4D2F-A05F-01D87A4E0BAE}" type="slidenum">
              <a:rPr lang="en-US" altLang="en-US"/>
              <a:t>‹#›</a:t>
            </a:fld>
            <a:endParaRPr lang="en-US" altLang="en-US"/>
          </a:p>
        </p:txBody>
      </p:sp>
    </p:spTree>
    <p:extLst>
      <p:ext uri="{BB962C8B-B14F-4D97-AF65-F5344CB8AC3E}">
        <p14:creationId xmlns:p14="http://schemas.microsoft.com/office/powerpoint/2010/main" val="216858705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2BED62-40EA-417A-8D7A-AC2ED1F967F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BED62-40EA-417A-8D7A-AC2ED1F967F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2BED62-40EA-417A-8D7A-AC2ED1F967F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2BED62-40EA-417A-8D7A-AC2ED1F967F9}"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3F3CDE6B-A1A9-40A7-99F1-46BC35188FC8}" type="datetimeFigureOut">
              <a:rPr lang="en-US" smtClean="0"/>
              <a:t>4/8/2024</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2BED62-40EA-417A-8D7A-AC2ED1F967F9}"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2BED62-40EA-417A-8D7A-AC2ED1F967F9}"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BED62-40EA-417A-8D7A-AC2ED1F967F9}"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BED62-40EA-417A-8D7A-AC2ED1F967F9}"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2BED62-40EA-417A-8D7A-AC2ED1F967F9}"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BED62-40EA-417A-8D7A-AC2ED1F967F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2BED62-40EA-417A-8D7A-AC2ED1F967F9}"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A3996A-A8E3-4E80-B8D0-828E342C1E88}"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96AD5AA2-4B86-416A-BDAD-82FCD80F0FEE}" type="datetimeFigureOut">
              <a:rPr lang="en-US" smtClean="0"/>
              <a:t>4/8/2024</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57F2B4E9-51A0-414A-BF23-CCBCDACB2038}" type="datetimeFigureOut">
              <a:rPr lang="en-US" smtClean="0"/>
              <a:t>4/8/2024</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5870205-5B86-46E7-801D-CEDE18FB12F7}" type="datetimeFigureOut">
              <a:rPr lang="en-US" smtClean="0"/>
              <a:t>4/8/2024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E4B47D75-DD1B-48A2-9E68-E2B7D5D472ED}" type="datetimeFigureOut">
              <a:rPr lang="en-US" smtClean="0"/>
              <a:t>4/8/2024</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778127-ED12-48E6-9543-E19B39EE7097}" type="datetimeFigureOut">
              <a:rPr lang="en-IN" smtClean="0"/>
              <a:t>08-04-2024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0B1B1A-DA29-49D3-AE8B-5FDAD28B1773}" type="slidenum">
              <a:rPr lang="en-IN" smtClean="0"/>
              <a:t>‹#›</a:t>
            </a:fld>
            <a:endParaRPr lang="en-IN"/>
          </a:p>
        </p:txBody>
      </p:sp>
    </p:spTree>
    <p:extLst>
      <p:ext uri="{BB962C8B-B14F-4D97-AF65-F5344CB8AC3E}">
        <p14:creationId xmlns:p14="http://schemas.microsoft.com/office/powerpoint/2010/main" val="4143116603"/>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778127-ED12-48E6-9543-E19B39EE7097}" type="datetimeFigureOut">
              <a:rPr lang="en-IN" smtClean="0"/>
              <a:t>08-04-2024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0B1B1A-DA29-49D3-AE8B-5FDAD28B1773}" type="slidenum">
              <a:rPr lang="en-IN" smtClean="0"/>
              <a:t>‹#›</a:t>
            </a:fld>
            <a:endParaRPr lang="en-IN"/>
          </a:p>
        </p:txBody>
      </p:sp>
    </p:spTree>
    <p:extLst>
      <p:ext uri="{BB962C8B-B14F-4D97-AF65-F5344CB8AC3E}">
        <p14:creationId xmlns:p14="http://schemas.microsoft.com/office/powerpoint/2010/main" val="414311660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860AF8-C901-40F4-92A3-285E159B6779}" type="datetimeFigureOut">
              <a:rPr lang="en-IN" smtClean="0"/>
              <a:t>08-04-2024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2D63DA-77C3-41C5-8BAE-B5228E79503D}" type="slidenum">
              <a:rPr lang="en-IN" smtClean="0"/>
              <a:t>‹#›</a:t>
            </a:fld>
            <a:endParaRPr lang="en-IN"/>
          </a:p>
        </p:txBody>
      </p:sp>
    </p:spTree>
    <p:extLst>
      <p:ext uri="{BB962C8B-B14F-4D97-AF65-F5344CB8AC3E}">
        <p14:creationId xmlns:p14="http://schemas.microsoft.com/office/powerpoint/2010/main" val="2781102030"/>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40" r:id="rId12"/>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2BED62-40EA-417A-8D7A-AC2ED1F967F9}" type="datetimeFigureOut">
              <a:rPr lang="en-US" smtClean="0"/>
              <a:t>4/8/2024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BA3996A-A8E3-4E80-B8D0-828E342C1E8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0.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5.jpeg"/><Relationship Id="rId1" Type="http://schemas.openxmlformats.org/officeDocument/2006/relationships/slideLayout" Target="../slideLayouts/slideLayout35.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bin"/><Relationship Id="rId1" Type="http://schemas.openxmlformats.org/officeDocument/2006/relationships/slideLayout" Target="../slideLayouts/slideLayout35.x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5.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60.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35.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2.png"/><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35.xml"/><Relationship Id="rId4" Type="http://schemas.openxmlformats.org/officeDocument/2006/relationships/image" Target="../media/image54.png"/></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9.png"/><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0.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71.png"/><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2.png"/><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3.png"/><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74.png"/><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75.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47800"/>
            <a:ext cx="7772400" cy="1470025"/>
          </a:xfrm>
        </p:spPr>
        <p:txBody>
          <a:bodyPr/>
          <a:lstStyle/>
          <a:p>
            <a:r>
              <a:rPr lang="en-IN" sz="3600" b="1" dirty="0"/>
              <a:t>EC1002-2</a:t>
            </a:r>
            <a:r>
              <a:rPr lang="en-IN" sz="2800" dirty="0"/>
              <a:t>: </a:t>
            </a:r>
            <a:r>
              <a:rPr lang="en-IN" sz="3600" b="1" dirty="0"/>
              <a:t>Applied Digital Logic Design</a:t>
            </a:r>
            <a:endParaRPr lang="en-IN" sz="3600" dirty="0"/>
          </a:p>
        </p:txBody>
      </p:sp>
      <p:sp>
        <p:nvSpPr>
          <p:cNvPr id="3" name="Subtitle 2"/>
          <p:cNvSpPr>
            <a:spLocks noGrp="1"/>
          </p:cNvSpPr>
          <p:nvPr>
            <p:ph type="subTitle" idx="1"/>
          </p:nvPr>
        </p:nvSpPr>
        <p:spPr>
          <a:xfrm>
            <a:off x="838200" y="2819400"/>
            <a:ext cx="7239000" cy="936104"/>
          </a:xfrm>
        </p:spPr>
        <p:txBody>
          <a:bodyPr>
            <a:normAutofit/>
          </a:bodyPr>
          <a:lstStyle/>
          <a:p>
            <a:pPr>
              <a:spcBef>
                <a:spcPct val="0"/>
              </a:spcBef>
            </a:pPr>
            <a:r>
              <a:rPr lang="en-IN" sz="2400"/>
              <a:t>Department of Electronics and Communication Engineering</a:t>
            </a:r>
          </a:p>
        </p:txBody>
      </p:sp>
      <p:pic>
        <p:nvPicPr>
          <p:cNvPr id="6" name="Picture 5">
            <a:extLst>
              <a:ext uri="{FF2B5EF4-FFF2-40B4-BE49-F238E27FC236}">
                <a16:creationId xmlns:a16="http://schemas.microsoft.com/office/drawing/2014/main" id="{578DE8C2-222A-4442-A729-8311DFCB8B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703" y="4013007"/>
            <a:ext cx="6927497" cy="960247"/>
          </a:xfrm>
          <a:prstGeom prst="rect">
            <a:avLst/>
          </a:prstGeom>
        </p:spPr>
      </p:pic>
    </p:spTree>
    <p:extLst>
      <p:ext uri="{BB962C8B-B14F-4D97-AF65-F5344CB8AC3E}">
        <p14:creationId xmlns:p14="http://schemas.microsoft.com/office/powerpoint/2010/main" val="320908868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92" y="0"/>
            <a:ext cx="9107016" cy="1143000"/>
          </a:xfrm>
        </p:spPr>
        <p:txBody>
          <a:bodyPr>
            <a:normAutofit fontScale="90000"/>
          </a:bodyPr>
          <a:lstStyle/>
          <a:p>
            <a:r>
              <a:rPr lang="en-IN" dirty="0"/>
              <a:t>Difference between Latches and Flip Flops</a:t>
            </a:r>
          </a:p>
        </p:txBody>
      </p:sp>
      <p:sp>
        <p:nvSpPr>
          <p:cNvPr id="4" name="Slide Number Placeholder 3"/>
          <p:cNvSpPr>
            <a:spLocks noGrp="1"/>
          </p:cNvSpPr>
          <p:nvPr>
            <p:ph type="sldNum" sz="quarter" idx="12"/>
          </p:nvPr>
        </p:nvSpPr>
        <p:spPr/>
        <p:txBody>
          <a:bodyPr/>
          <a:lstStyle/>
          <a:p>
            <a:fld id="{43C5BDA2-EDBA-486A-B3F3-3E08BACB8071}" type="slidenum">
              <a:rPr lang="en-US" smtClean="0"/>
              <a:t>10</a:t>
            </a:fld>
            <a:endParaRPr lang="en-US"/>
          </a:p>
        </p:txBody>
      </p:sp>
      <p:sp>
        <p:nvSpPr>
          <p:cNvPr id="3" name="Content Placeholder 2">
            <a:extLst>
              <a:ext uri="{FF2B5EF4-FFF2-40B4-BE49-F238E27FC236}">
                <a16:creationId xmlns:a16="http://schemas.microsoft.com/office/drawing/2014/main" id="{8AD639D4-4659-E5E8-6C97-155EE91D7A4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0400783-DCE9-0B3A-5A26-98F23F8B9A40}"/>
              </a:ext>
            </a:extLst>
          </p:cNvPr>
          <p:cNvPicPr>
            <a:picLocks noChangeAspect="1"/>
          </p:cNvPicPr>
          <p:nvPr/>
        </p:nvPicPr>
        <p:blipFill>
          <a:blip r:embed="rId2"/>
          <a:stretch>
            <a:fillRect/>
          </a:stretch>
        </p:blipFill>
        <p:spPr>
          <a:xfrm>
            <a:off x="395536" y="1577788"/>
            <a:ext cx="8664691" cy="5502117"/>
          </a:xfrm>
          <a:prstGeom prst="rect">
            <a:avLst/>
          </a:prstGeom>
        </p:spPr>
      </p:pic>
    </p:spTree>
    <p:extLst>
      <p:ext uri="{BB962C8B-B14F-4D97-AF65-F5344CB8AC3E}">
        <p14:creationId xmlns:p14="http://schemas.microsoft.com/office/powerpoint/2010/main" val="8884990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5118-0D38-8AA0-6377-363FEAE37B95}"/>
              </a:ext>
            </a:extLst>
          </p:cNvPr>
          <p:cNvSpPr>
            <a:spLocks noGrp="1"/>
          </p:cNvSpPr>
          <p:nvPr>
            <p:ph type="title"/>
          </p:nvPr>
        </p:nvSpPr>
        <p:spPr/>
        <p:txBody>
          <a:bodyPr>
            <a:normAutofit/>
          </a:bodyPr>
          <a:lstStyle/>
          <a:p>
            <a:r>
              <a:rPr lang="en-IN" sz="4000" b="1" dirty="0">
                <a:ea typeface="Calibri" panose="020F0502020204030204" pitchFamily="34" charset="0"/>
                <a:cs typeface="Calibri" panose="020F0502020204030204" pitchFamily="34" charset="0"/>
              </a:rPr>
              <a:t>SR Latch</a:t>
            </a:r>
          </a:p>
        </p:txBody>
      </p:sp>
      <p:sp>
        <p:nvSpPr>
          <p:cNvPr id="4" name="Content Placeholder 3">
            <a:extLst>
              <a:ext uri="{FF2B5EF4-FFF2-40B4-BE49-F238E27FC236}">
                <a16:creationId xmlns:a16="http://schemas.microsoft.com/office/drawing/2014/main" id="{F9BD7281-AEE2-B1B5-1A88-3AC88CB5B94E}"/>
              </a:ext>
            </a:extLst>
          </p:cNvPr>
          <p:cNvSpPr>
            <a:spLocks noGrp="1"/>
          </p:cNvSpPr>
          <p:nvPr>
            <p:ph idx="1"/>
          </p:nvPr>
        </p:nvSpPr>
        <p:spPr>
          <a:xfrm>
            <a:off x="457200" y="1166018"/>
            <a:ext cx="8229600" cy="4525963"/>
          </a:xfrm>
        </p:spPr>
        <p:txBody>
          <a:bodyPr/>
          <a:lstStyle/>
          <a:p>
            <a:pPr marL="0" indent="0">
              <a:buNone/>
            </a:pPr>
            <a:r>
              <a:rPr lang="en-US" dirty="0"/>
              <a:t>SR: Set-Reset Latch – a circuit with:</a:t>
            </a:r>
          </a:p>
          <a:p>
            <a:r>
              <a:rPr lang="en-US" dirty="0"/>
              <a:t>2 cross-coupled NOR gates</a:t>
            </a:r>
          </a:p>
          <a:p>
            <a:r>
              <a:rPr lang="en-US" dirty="0"/>
              <a:t>2 input S for SET and R for RESET</a:t>
            </a:r>
          </a:p>
          <a:p>
            <a:r>
              <a:rPr lang="en-US" dirty="0"/>
              <a:t>2 output Q, Q’</a:t>
            </a:r>
            <a:endParaRPr lang="en-IN" dirty="0"/>
          </a:p>
        </p:txBody>
      </p:sp>
      <p:pic>
        <p:nvPicPr>
          <p:cNvPr id="5" name="Picture 4">
            <a:extLst>
              <a:ext uri="{FF2B5EF4-FFF2-40B4-BE49-F238E27FC236}">
                <a16:creationId xmlns:a16="http://schemas.microsoft.com/office/drawing/2014/main" id="{BB2EE0DF-9CCA-A888-F6AC-C13D35924AC9}"/>
              </a:ext>
            </a:extLst>
          </p:cNvPr>
          <p:cNvPicPr>
            <a:picLocks noChangeAspect="1"/>
          </p:cNvPicPr>
          <p:nvPr/>
        </p:nvPicPr>
        <p:blipFill>
          <a:blip r:embed="rId2"/>
          <a:stretch>
            <a:fillRect/>
          </a:stretch>
        </p:blipFill>
        <p:spPr>
          <a:xfrm>
            <a:off x="1475656" y="4293096"/>
            <a:ext cx="4715264" cy="1944322"/>
          </a:xfrm>
          <a:prstGeom prst="rect">
            <a:avLst/>
          </a:prstGeom>
        </p:spPr>
      </p:pic>
    </p:spTree>
    <p:extLst>
      <p:ext uri="{BB962C8B-B14F-4D97-AF65-F5344CB8AC3E}">
        <p14:creationId xmlns:p14="http://schemas.microsoft.com/office/powerpoint/2010/main" val="311703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1836" y="304800"/>
            <a:ext cx="8118764"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Circuit: HOLD/LATCH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12</a:t>
            </a:fld>
            <a:endParaRPr lang="en-US"/>
          </a:p>
        </p:txBody>
      </p:sp>
      <p:sp>
        <p:nvSpPr>
          <p:cNvPr id="10" name="Content Placeholder 4"/>
          <p:cNvSpPr>
            <a:spLocks noGrp="1"/>
          </p:cNvSpPr>
          <p:nvPr>
            <p:ph idx="1"/>
          </p:nvPr>
        </p:nvSpPr>
        <p:spPr>
          <a:xfrm>
            <a:off x="4214069" y="1938356"/>
            <a:ext cx="4625131" cy="4386244"/>
          </a:xfrm>
        </p:spPr>
        <p:txBody>
          <a:bodyPr anchor="t">
            <a:normAutofit fontScale="92500" lnSpcReduction="20000"/>
          </a:bodyPr>
          <a:lstStyle/>
          <a:p>
            <a:pPr algn="just"/>
            <a:r>
              <a:rPr lang="en-US" b="1"/>
              <a:t>S = 0</a:t>
            </a:r>
            <a:r>
              <a:rPr lang="en-US"/>
              <a:t>, </a:t>
            </a:r>
            <a:r>
              <a:rPr lang="en-US" b="1"/>
              <a:t>R = 0</a:t>
            </a:r>
            <a:r>
              <a:rPr lang="en-US"/>
              <a:t>; This is the normal resting state of the circuit and it has no effect on the output states. Q and Q’ will remain in </a:t>
            </a:r>
            <a:r>
              <a:rPr lang="en-US" b="1"/>
              <a:t>whatever state </a:t>
            </a:r>
            <a:r>
              <a:rPr lang="en-US"/>
              <a:t>they were in </a:t>
            </a:r>
            <a:r>
              <a:rPr lang="en-US" b="1"/>
              <a:t>prior</a:t>
            </a:r>
            <a:r>
              <a:rPr lang="en-US"/>
              <a:t> to the occurrence of this input condition. It works in HOLD (no change) mode operation.</a:t>
            </a:r>
          </a:p>
          <a:p>
            <a:pPr marL="0" indent="0" algn="just">
              <a:buNone/>
            </a:pPr>
            <a:endParaRPr lang="en-US" sz="1800"/>
          </a:p>
        </p:txBody>
      </p:sp>
      <p:pic>
        <p:nvPicPr>
          <p:cNvPr id="5" name="Picture 4"/>
          <p:cNvPicPr>
            <a:picLocks noChangeAspect="1"/>
          </p:cNvPicPr>
          <p:nvPr/>
        </p:nvPicPr>
        <p:blipFill>
          <a:blip r:embed="rId2"/>
          <a:stretch>
            <a:fillRect/>
          </a:stretch>
        </p:blipFill>
        <p:spPr>
          <a:xfrm>
            <a:off x="304800" y="1939636"/>
            <a:ext cx="3909269" cy="3362325"/>
          </a:xfrm>
          <a:prstGeom prst="rect">
            <a:avLst/>
          </a:prstGeom>
        </p:spPr>
      </p:pic>
    </p:spTree>
    <p:extLst>
      <p:ext uri="{BB962C8B-B14F-4D97-AF65-F5344CB8AC3E}">
        <p14:creationId xmlns:p14="http://schemas.microsoft.com/office/powerpoint/2010/main" val="28983760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906873"/>
            <a:ext cx="7924800" cy="1303867"/>
          </a:xfrm>
        </p:spPr>
        <p:txBody>
          <a:bodyPr anchor="t">
            <a:normAutofit fontScale="90000"/>
          </a:bodyPr>
          <a:lstStyle/>
          <a:p>
            <a:r>
              <a:rPr lang="en-US" sz="4400">
                <a:latin typeface="Century Gothic" panose="020B0502020202020204" pitchFamily="34" charset="0"/>
                <a:cs typeface="Arial" pitchFamily="34" charset="0"/>
              </a:rPr>
              <a:t>SR </a:t>
            </a:r>
            <a:r>
              <a:rPr lang="en-US">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Truth Table: HOLD/LATCH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13</a:t>
            </a:fld>
            <a:endParaRPr lang="en-US"/>
          </a:p>
        </p:txBody>
      </p:sp>
      <p:pic>
        <p:nvPicPr>
          <p:cNvPr id="5" name="Picture 4"/>
          <p:cNvPicPr>
            <a:picLocks noChangeAspect="1"/>
          </p:cNvPicPr>
          <p:nvPr/>
        </p:nvPicPr>
        <p:blipFill>
          <a:blip r:embed="rId2"/>
          <a:stretch>
            <a:fillRect/>
          </a:stretch>
        </p:blipFill>
        <p:spPr>
          <a:xfrm>
            <a:off x="738931" y="2578265"/>
            <a:ext cx="3909269" cy="3362325"/>
          </a:xfrm>
          <a:prstGeom prst="rect">
            <a:avLst/>
          </a:prstGeom>
        </p:spPr>
      </p:pic>
      <p:pic>
        <p:nvPicPr>
          <p:cNvPr id="9" name="Picture 8"/>
          <p:cNvPicPr>
            <a:picLocks noChangeAspect="1"/>
          </p:cNvPicPr>
          <p:nvPr/>
        </p:nvPicPr>
        <p:blipFill>
          <a:blip r:embed="rId3"/>
          <a:stretch>
            <a:fillRect/>
          </a:stretch>
        </p:blipFill>
        <p:spPr>
          <a:xfrm>
            <a:off x="4747285" y="2707720"/>
            <a:ext cx="3337510" cy="2968284"/>
          </a:xfrm>
          <a:prstGeom prst="rect">
            <a:avLst/>
          </a:prstGeom>
        </p:spPr>
      </p:pic>
    </p:spTree>
    <p:extLst>
      <p:ext uri="{BB962C8B-B14F-4D97-AF65-F5344CB8AC3E}">
        <p14:creationId xmlns:p14="http://schemas.microsoft.com/office/powerpoint/2010/main" val="414972555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304800"/>
            <a:ext cx="7924800"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Circuit: SET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14</a:t>
            </a:fld>
            <a:endParaRPr lang="en-US"/>
          </a:p>
        </p:txBody>
      </p:sp>
      <p:pic>
        <p:nvPicPr>
          <p:cNvPr id="3" name="Picture 2"/>
          <p:cNvPicPr>
            <a:picLocks noChangeAspect="1"/>
          </p:cNvPicPr>
          <p:nvPr/>
        </p:nvPicPr>
        <p:blipFill>
          <a:blip r:embed="rId2"/>
          <a:stretch>
            <a:fillRect/>
          </a:stretch>
        </p:blipFill>
        <p:spPr>
          <a:xfrm>
            <a:off x="304800" y="2133599"/>
            <a:ext cx="3926943" cy="3171065"/>
          </a:xfrm>
          <a:prstGeom prst="rect">
            <a:avLst/>
          </a:prstGeom>
        </p:spPr>
      </p:pic>
      <p:sp>
        <p:nvSpPr>
          <p:cNvPr id="10" name="Content Placeholder 4"/>
          <p:cNvSpPr>
            <a:spLocks noGrp="1"/>
          </p:cNvSpPr>
          <p:nvPr>
            <p:ph idx="1"/>
          </p:nvPr>
        </p:nvSpPr>
        <p:spPr>
          <a:xfrm>
            <a:off x="4419600" y="1781194"/>
            <a:ext cx="4495800" cy="4162406"/>
          </a:xfrm>
        </p:spPr>
        <p:txBody>
          <a:bodyPr anchor="t">
            <a:normAutofit fontScale="85000" lnSpcReduction="10000"/>
          </a:bodyPr>
          <a:lstStyle/>
          <a:p>
            <a:r>
              <a:rPr lang="en-US"/>
              <a:t>Consider the input </a:t>
            </a:r>
            <a:r>
              <a:rPr lang="en-US" b="1"/>
              <a:t>S = 1</a:t>
            </a:r>
            <a:r>
              <a:rPr lang="en-US"/>
              <a:t>. Any time the input of a NOR gate is 1 the output is 0. So, the output of the second NOR gate is 0, i.e. Q’ = 0.</a:t>
            </a:r>
          </a:p>
          <a:p>
            <a:r>
              <a:rPr lang="en-US"/>
              <a:t>Q’ = 0 is fed back into the input of the first NOR gate. So, with </a:t>
            </a:r>
            <a:r>
              <a:rPr lang="en-US" b="1"/>
              <a:t>R = 0</a:t>
            </a:r>
            <a:r>
              <a:rPr lang="en-US"/>
              <a:t>, the output of the first NOR gate is 1, i.e. Q=1.</a:t>
            </a:r>
          </a:p>
          <a:p>
            <a:pPr marL="0" indent="0">
              <a:buNone/>
            </a:pPr>
            <a:endParaRPr lang="en-US" sz="1800"/>
          </a:p>
        </p:txBody>
      </p:sp>
    </p:spTree>
    <p:extLst>
      <p:ext uri="{BB962C8B-B14F-4D97-AF65-F5344CB8AC3E}">
        <p14:creationId xmlns:p14="http://schemas.microsoft.com/office/powerpoint/2010/main" val="135638432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0343" y="304800"/>
            <a:ext cx="7924800"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Truth Table: SET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15</a:t>
            </a:fld>
            <a:endParaRPr lang="en-US"/>
          </a:p>
        </p:txBody>
      </p:sp>
      <p:pic>
        <p:nvPicPr>
          <p:cNvPr id="3" name="Picture 2"/>
          <p:cNvPicPr>
            <a:picLocks noChangeAspect="1"/>
          </p:cNvPicPr>
          <p:nvPr/>
        </p:nvPicPr>
        <p:blipFill>
          <a:blip r:embed="rId2"/>
          <a:stretch>
            <a:fillRect/>
          </a:stretch>
        </p:blipFill>
        <p:spPr>
          <a:xfrm>
            <a:off x="155946" y="1905000"/>
            <a:ext cx="4151997" cy="3352800"/>
          </a:xfrm>
          <a:prstGeom prst="rect">
            <a:avLst/>
          </a:prstGeom>
        </p:spPr>
      </p:pic>
      <p:pic>
        <p:nvPicPr>
          <p:cNvPr id="9" name="Picture 8"/>
          <p:cNvPicPr>
            <a:picLocks noChangeAspect="1"/>
          </p:cNvPicPr>
          <p:nvPr/>
        </p:nvPicPr>
        <p:blipFill>
          <a:blip r:embed="rId3"/>
          <a:stretch>
            <a:fillRect/>
          </a:stretch>
        </p:blipFill>
        <p:spPr>
          <a:xfrm>
            <a:off x="4730455" y="2057400"/>
            <a:ext cx="3863915" cy="3495923"/>
          </a:xfrm>
          <a:prstGeom prst="rect">
            <a:avLst/>
          </a:prstGeom>
        </p:spPr>
      </p:pic>
    </p:spTree>
    <p:extLst>
      <p:ext uri="{BB962C8B-B14F-4D97-AF65-F5344CB8AC3E}">
        <p14:creationId xmlns:p14="http://schemas.microsoft.com/office/powerpoint/2010/main" val="6249956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04800"/>
            <a:ext cx="7924800"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Circuit: RESET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16</a:t>
            </a:fld>
            <a:endParaRPr lang="en-US"/>
          </a:p>
        </p:txBody>
      </p:sp>
      <p:sp>
        <p:nvSpPr>
          <p:cNvPr id="10" name="Content Placeholder 4"/>
          <p:cNvSpPr>
            <a:spLocks noGrp="1"/>
          </p:cNvSpPr>
          <p:nvPr>
            <p:ph idx="1"/>
          </p:nvPr>
        </p:nvSpPr>
        <p:spPr>
          <a:xfrm>
            <a:off x="4648199" y="1733588"/>
            <a:ext cx="4267201" cy="4133812"/>
          </a:xfrm>
        </p:spPr>
        <p:txBody>
          <a:bodyPr anchor="t">
            <a:normAutofit fontScale="85000" lnSpcReduction="20000"/>
          </a:bodyPr>
          <a:lstStyle/>
          <a:p>
            <a:pPr algn="just"/>
            <a:r>
              <a:rPr lang="en-US"/>
              <a:t>Consider the input </a:t>
            </a:r>
            <a:r>
              <a:rPr lang="en-US" b="1"/>
              <a:t>R = 1</a:t>
            </a:r>
            <a:r>
              <a:rPr lang="en-US"/>
              <a:t>. Any time the input of a NOR gate is 1 the output is 0. So, the output of the first NOR gate is 0, i.e. Q = 0.</a:t>
            </a:r>
          </a:p>
          <a:p>
            <a:pPr algn="just"/>
            <a:r>
              <a:rPr lang="en-US"/>
              <a:t>Q = 0 is fed back into the input of the second NOR gate. So, with </a:t>
            </a:r>
            <a:r>
              <a:rPr lang="en-US" b="1"/>
              <a:t>S = 0</a:t>
            </a:r>
            <a:r>
              <a:rPr lang="en-US"/>
              <a:t>, the output of the second NOR gate is 1, i.e. Q’=1.</a:t>
            </a:r>
          </a:p>
          <a:p>
            <a:pPr marL="0" indent="0" algn="just">
              <a:buNone/>
            </a:pPr>
            <a:endParaRPr lang="en-US" sz="1800"/>
          </a:p>
        </p:txBody>
      </p:sp>
      <p:pic>
        <p:nvPicPr>
          <p:cNvPr id="9" name="Picture 8"/>
          <p:cNvPicPr>
            <a:picLocks noChangeAspect="1"/>
          </p:cNvPicPr>
          <p:nvPr/>
        </p:nvPicPr>
        <p:blipFill>
          <a:blip r:embed="rId2"/>
          <a:stretch>
            <a:fillRect/>
          </a:stretch>
        </p:blipFill>
        <p:spPr>
          <a:xfrm>
            <a:off x="367804" y="1828800"/>
            <a:ext cx="4280395" cy="3657600"/>
          </a:xfrm>
          <a:prstGeom prst="rect">
            <a:avLst/>
          </a:prstGeom>
        </p:spPr>
      </p:pic>
    </p:spTree>
    <p:extLst>
      <p:ext uri="{BB962C8B-B14F-4D97-AF65-F5344CB8AC3E}">
        <p14:creationId xmlns:p14="http://schemas.microsoft.com/office/powerpoint/2010/main" val="382699715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04800"/>
            <a:ext cx="7924800" cy="1303867"/>
          </a:xfrm>
        </p:spPr>
        <p:txBody>
          <a:bodyPr anchor="t">
            <a:normAutofit fontScale="90000"/>
          </a:bodyPr>
          <a:lstStyle/>
          <a:p>
            <a:r>
              <a:rPr lang="en-US" sz="4400" b="1">
                <a:latin typeface="Century Gothic" panose="020B0502020202020204" pitchFamily="34" charset="0"/>
                <a:cs typeface="Arial" pitchFamily="34" charset="0"/>
              </a:rPr>
              <a:t>SR	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Truth Table: RESET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17</a:t>
            </a:fld>
            <a:endParaRPr lang="en-US"/>
          </a:p>
        </p:txBody>
      </p:sp>
      <p:pic>
        <p:nvPicPr>
          <p:cNvPr id="9" name="Picture 8"/>
          <p:cNvPicPr>
            <a:picLocks noChangeAspect="1"/>
          </p:cNvPicPr>
          <p:nvPr/>
        </p:nvPicPr>
        <p:blipFill>
          <a:blip r:embed="rId2"/>
          <a:stretch>
            <a:fillRect/>
          </a:stretch>
        </p:blipFill>
        <p:spPr>
          <a:xfrm>
            <a:off x="476002" y="1981200"/>
            <a:ext cx="4012871" cy="3429000"/>
          </a:xfrm>
          <a:prstGeom prst="rect">
            <a:avLst/>
          </a:prstGeom>
        </p:spPr>
      </p:pic>
      <p:pic>
        <p:nvPicPr>
          <p:cNvPr id="5" name="Picture 4"/>
          <p:cNvPicPr>
            <a:picLocks noChangeAspect="1"/>
          </p:cNvPicPr>
          <p:nvPr/>
        </p:nvPicPr>
        <p:blipFill>
          <a:blip r:embed="rId3"/>
          <a:srcRect r="1737" b="2593"/>
          <a:stretch>
            <a:fillRect/>
          </a:stretch>
        </p:blipFill>
        <p:spPr>
          <a:xfrm>
            <a:off x="4876800" y="1981200"/>
            <a:ext cx="3654703" cy="3576509"/>
          </a:xfrm>
          <a:prstGeom prst="rect">
            <a:avLst/>
          </a:prstGeom>
        </p:spPr>
      </p:pic>
    </p:spTree>
    <p:extLst>
      <p:ext uri="{BB962C8B-B14F-4D97-AF65-F5344CB8AC3E}">
        <p14:creationId xmlns:p14="http://schemas.microsoft.com/office/powerpoint/2010/main" val="50985740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28600"/>
            <a:ext cx="7924800"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Circuit: INVALID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18</a:t>
            </a:fld>
            <a:endParaRPr lang="en-US"/>
          </a:p>
        </p:txBody>
      </p:sp>
      <p:sp>
        <p:nvSpPr>
          <p:cNvPr id="10" name="Content Placeholder 4"/>
          <p:cNvSpPr>
            <a:spLocks noGrp="1"/>
          </p:cNvSpPr>
          <p:nvPr>
            <p:ph idx="1"/>
          </p:nvPr>
        </p:nvSpPr>
        <p:spPr>
          <a:xfrm>
            <a:off x="4655127" y="2133600"/>
            <a:ext cx="4114800" cy="3958998"/>
          </a:xfrm>
        </p:spPr>
        <p:txBody>
          <a:bodyPr anchor="t">
            <a:normAutofit fontScale="85000" lnSpcReduction="10000"/>
          </a:bodyPr>
          <a:lstStyle/>
          <a:p>
            <a:pPr algn="just"/>
            <a:r>
              <a:rPr lang="en-US" b="1"/>
              <a:t>S = 1</a:t>
            </a:r>
            <a:r>
              <a:rPr lang="en-US"/>
              <a:t>, </a:t>
            </a:r>
            <a:r>
              <a:rPr lang="en-US" b="1"/>
              <a:t>R = 1</a:t>
            </a:r>
            <a:r>
              <a:rPr lang="en-US"/>
              <a:t>; This condition tries to set and reset the NOR gate latch at the same time, it produces </a:t>
            </a:r>
            <a:r>
              <a:rPr lang="en-US" b="1"/>
              <a:t>Q = Q’ = 0</a:t>
            </a:r>
            <a:r>
              <a:rPr lang="en-US"/>
              <a:t>. This is an unexpected condition and is not used.</a:t>
            </a:r>
          </a:p>
          <a:p>
            <a:pPr algn="just"/>
            <a:r>
              <a:rPr lang="en-US"/>
              <a:t>The two outputs should be the inverse of each other.</a:t>
            </a:r>
          </a:p>
          <a:p>
            <a:pPr marL="0" indent="0" algn="just">
              <a:buNone/>
            </a:pPr>
            <a:endParaRPr lang="en-US" sz="1800"/>
          </a:p>
        </p:txBody>
      </p:sp>
      <p:pic>
        <p:nvPicPr>
          <p:cNvPr id="3" name="Picture 2"/>
          <p:cNvPicPr>
            <a:picLocks noChangeAspect="1"/>
          </p:cNvPicPr>
          <p:nvPr/>
        </p:nvPicPr>
        <p:blipFill>
          <a:blip r:embed="rId2"/>
          <a:stretch>
            <a:fillRect/>
          </a:stretch>
        </p:blipFill>
        <p:spPr>
          <a:xfrm>
            <a:off x="159327" y="1676400"/>
            <a:ext cx="4495800" cy="4165183"/>
          </a:xfrm>
          <a:prstGeom prst="rect">
            <a:avLst/>
          </a:prstGeom>
        </p:spPr>
      </p:pic>
    </p:spTree>
    <p:extLst>
      <p:ext uri="{BB962C8B-B14F-4D97-AF65-F5344CB8AC3E}">
        <p14:creationId xmlns:p14="http://schemas.microsoft.com/office/powerpoint/2010/main" val="25094134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04800"/>
            <a:ext cx="7924800"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Circuit: INVALID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19</a:t>
            </a:fld>
            <a:endParaRPr lang="en-US"/>
          </a:p>
        </p:txBody>
      </p:sp>
      <p:sp>
        <p:nvSpPr>
          <p:cNvPr id="10" name="Content Placeholder 4"/>
          <p:cNvSpPr>
            <a:spLocks noGrp="1"/>
          </p:cNvSpPr>
          <p:nvPr>
            <p:ph idx="1"/>
          </p:nvPr>
        </p:nvSpPr>
        <p:spPr>
          <a:xfrm>
            <a:off x="4426527" y="1981200"/>
            <a:ext cx="4343400" cy="4362412"/>
          </a:xfrm>
        </p:spPr>
        <p:txBody>
          <a:bodyPr anchor="t">
            <a:normAutofit fontScale="85000" lnSpcReduction="10000"/>
          </a:bodyPr>
          <a:lstStyle/>
          <a:p>
            <a:pPr algn="just"/>
            <a:r>
              <a:rPr lang="en-US"/>
              <a:t>If the inputs are returned to 1 simultaneously, the output states are unpredictable.</a:t>
            </a:r>
          </a:p>
          <a:p>
            <a:pPr algn="just"/>
            <a:r>
              <a:rPr lang="en-US"/>
              <a:t>This input condition should not be used and when circuits are constructed, the design should make this condition SET=RESET=1 never arises.</a:t>
            </a:r>
          </a:p>
        </p:txBody>
      </p:sp>
      <p:pic>
        <p:nvPicPr>
          <p:cNvPr id="3" name="Picture 2"/>
          <p:cNvPicPr>
            <a:picLocks noChangeAspect="1"/>
          </p:cNvPicPr>
          <p:nvPr/>
        </p:nvPicPr>
        <p:blipFill>
          <a:blip r:embed="rId2"/>
          <a:stretch>
            <a:fillRect/>
          </a:stretch>
        </p:blipFill>
        <p:spPr>
          <a:xfrm>
            <a:off x="304800" y="1849581"/>
            <a:ext cx="4121727" cy="3818619"/>
          </a:xfrm>
          <a:prstGeom prst="rect">
            <a:avLst/>
          </a:prstGeom>
        </p:spPr>
      </p:pic>
    </p:spTree>
    <p:extLst>
      <p:ext uri="{BB962C8B-B14F-4D97-AF65-F5344CB8AC3E}">
        <p14:creationId xmlns:p14="http://schemas.microsoft.com/office/powerpoint/2010/main" val="34107401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442200" y="6554840"/>
            <a:ext cx="1536700" cy="338554"/>
          </a:xfrm>
          <a:prstGeom prst="rect">
            <a:avLst/>
          </a:prstGeom>
          <a:noFill/>
        </p:spPr>
        <p:txBody>
          <a:bodyPr wrap="square" rtlCol="0">
            <a:spAutoFit/>
          </a:bodyPr>
          <a:lstStyle/>
          <a:p>
            <a:pPr algn="r"/>
            <a:fld id="{C71EB0D1-E2CE-4BBA-8A3F-DA4DAB9BCC00}" type="slidenum">
              <a:rPr lang="en-IN" sz="1600" b="1" smtClean="0">
                <a:solidFill>
                  <a:srgbClr val="002060"/>
                </a:solidFill>
                <a:latin typeface="Trebuchet MS" pitchFamily="34" charset="0"/>
                <a:cs typeface="Arial" pitchFamily="34" charset="0"/>
              </a:rPr>
              <a:pPr algn="r"/>
              <a:t>2</a:t>
            </a:fld>
            <a:endParaRPr lang="en-IN" sz="1600" b="1" dirty="0">
              <a:solidFill>
                <a:srgbClr val="002060"/>
              </a:solidFill>
              <a:latin typeface="Trebuchet MS" pitchFamily="34" charset="0"/>
              <a:cs typeface="Arial" pitchFamily="34" charset="0"/>
            </a:endParaRPr>
          </a:p>
        </p:txBody>
      </p:sp>
      <p:sp>
        <p:nvSpPr>
          <p:cNvPr id="9" name="Rounded Rectangle 8"/>
          <p:cNvSpPr/>
          <p:nvPr/>
        </p:nvSpPr>
        <p:spPr>
          <a:xfrm>
            <a:off x="362793" y="693682"/>
            <a:ext cx="8092485" cy="547063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just"/>
            <a:r>
              <a:rPr lang="en-IN" sz="2800" dirty="0"/>
              <a:t>Basic Bistable Element, SR Flip-Flop, D Flip Flop, JK Flip Flop, T Flip Flop, Master Slave JK Flip Flop, Characteristic Equations, Conversion of Flip Flops.</a:t>
            </a:r>
            <a:r>
              <a:rPr lang="en-US" sz="2800" dirty="0"/>
              <a:t>    </a:t>
            </a:r>
          </a:p>
        </p:txBody>
      </p:sp>
      <p:pic>
        <p:nvPicPr>
          <p:cNvPr id="3" name="Picture 2">
            <a:extLst>
              <a:ext uri="{FF2B5EF4-FFF2-40B4-BE49-F238E27FC236}">
                <a16:creationId xmlns:a16="http://schemas.microsoft.com/office/drawing/2014/main" id="{7B7B8DD1-0134-ED1E-8EA8-026BB018114C}"/>
              </a:ext>
            </a:extLst>
          </p:cNvPr>
          <p:cNvPicPr>
            <a:picLocks noChangeAspect="1"/>
          </p:cNvPicPr>
          <p:nvPr/>
        </p:nvPicPr>
        <p:blipFill>
          <a:blip r:embed="rId2"/>
          <a:stretch>
            <a:fillRect/>
          </a:stretch>
        </p:blipFill>
        <p:spPr>
          <a:xfrm>
            <a:off x="7871012" y="19592"/>
            <a:ext cx="1192268" cy="475129"/>
          </a:xfrm>
          <a:prstGeom prst="rect">
            <a:avLst/>
          </a:prstGeom>
        </p:spPr>
      </p:pic>
      <p:sp>
        <p:nvSpPr>
          <p:cNvPr id="4" name="TextBox 3">
            <a:extLst>
              <a:ext uri="{FF2B5EF4-FFF2-40B4-BE49-F238E27FC236}">
                <a16:creationId xmlns:a16="http://schemas.microsoft.com/office/drawing/2014/main" id="{39029EB7-1826-CC4C-4600-F91047F00781}"/>
              </a:ext>
            </a:extLst>
          </p:cNvPr>
          <p:cNvSpPr txBox="1"/>
          <p:nvPr/>
        </p:nvSpPr>
        <p:spPr>
          <a:xfrm>
            <a:off x="2555776" y="1772816"/>
            <a:ext cx="4572000" cy="523220"/>
          </a:xfrm>
          <a:prstGeom prst="rect">
            <a:avLst/>
          </a:prstGeom>
          <a:noFill/>
        </p:spPr>
        <p:txBody>
          <a:bodyPr wrap="square">
            <a:spAutoFit/>
          </a:bodyPr>
          <a:lstStyle/>
          <a:p>
            <a:r>
              <a:rPr lang="en-US" sz="2800" b="1" dirty="0"/>
              <a:t>Sequential Logic Circuits</a:t>
            </a:r>
            <a:endParaRPr lang="en-IN"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04800"/>
            <a:ext cx="7924800"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Circuit: INVALID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20</a:t>
            </a:fld>
            <a:endParaRPr lang="en-US"/>
          </a:p>
        </p:txBody>
      </p:sp>
      <p:pic>
        <p:nvPicPr>
          <p:cNvPr id="3" name="Picture 2"/>
          <p:cNvPicPr>
            <a:picLocks noChangeAspect="1"/>
          </p:cNvPicPr>
          <p:nvPr/>
        </p:nvPicPr>
        <p:blipFill>
          <a:blip r:embed="rId2"/>
          <a:stretch>
            <a:fillRect/>
          </a:stretch>
        </p:blipFill>
        <p:spPr>
          <a:xfrm>
            <a:off x="533400" y="1905000"/>
            <a:ext cx="3886200" cy="3600412"/>
          </a:xfrm>
          <a:prstGeom prst="rect">
            <a:avLst/>
          </a:prstGeom>
        </p:spPr>
      </p:pic>
      <p:pic>
        <p:nvPicPr>
          <p:cNvPr id="9" name="Picture 8"/>
          <p:cNvPicPr>
            <a:picLocks noChangeAspect="1"/>
          </p:cNvPicPr>
          <p:nvPr/>
        </p:nvPicPr>
        <p:blipFill>
          <a:blip r:embed="rId3"/>
          <a:stretch>
            <a:fillRect/>
          </a:stretch>
        </p:blipFill>
        <p:spPr>
          <a:xfrm>
            <a:off x="5029200" y="2065083"/>
            <a:ext cx="3330518" cy="3280246"/>
          </a:xfrm>
          <a:prstGeom prst="rect">
            <a:avLst/>
          </a:prstGeom>
        </p:spPr>
      </p:pic>
    </p:spTree>
    <p:extLst>
      <p:ext uri="{BB962C8B-B14F-4D97-AF65-F5344CB8AC3E}">
        <p14:creationId xmlns:p14="http://schemas.microsoft.com/office/powerpoint/2010/main" val="41184516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648" y="-304800"/>
            <a:ext cx="7772400" cy="1143000"/>
          </a:xfrm>
        </p:spPr>
        <p:txBody>
          <a:bodyPr/>
          <a:lstStyle/>
          <a:p>
            <a:r>
              <a:rPr lang="en-IN"/>
              <a:t>R-S Latch [summary]</a:t>
            </a:r>
          </a:p>
        </p:txBody>
      </p:sp>
      <p:sp>
        <p:nvSpPr>
          <p:cNvPr id="4" name="Slide Number Placeholder 3"/>
          <p:cNvSpPr>
            <a:spLocks noGrp="1"/>
          </p:cNvSpPr>
          <p:nvPr>
            <p:ph type="sldNum" sz="quarter" idx="12"/>
          </p:nvPr>
        </p:nvSpPr>
        <p:spPr/>
        <p:txBody>
          <a:bodyPr/>
          <a:lstStyle/>
          <a:p>
            <a:fld id="{0CD4F8C7-904A-4B4C-B30B-13D4EC2646B5}" type="slidenum">
              <a:rPr lang="en-IN" smtClean="0"/>
              <a:t>21</a:t>
            </a:fld>
            <a:endParaRPr lang="en-IN"/>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539552" y="620688"/>
                <a:ext cx="7772400" cy="4572000"/>
              </a:xfrm>
            </p:spPr>
            <p:txBody>
              <a:bodyPr/>
              <a:lstStyle/>
              <a:p>
                <a:r>
                  <a:rPr lang="en-IN" dirty="0"/>
                  <a:t>Consists of two cross-coupled NOR gates.</a:t>
                </a:r>
              </a:p>
              <a:p>
                <a:r>
                  <a:rPr lang="en-IN" dirty="0"/>
                  <a:t>2 inputs [R-Reset, S-Set] and 2 outputs [</a:t>
                </a:r>
                <a14:m>
                  <m:oMath xmlns:m="http://schemas.openxmlformats.org/officeDocument/2006/math">
                    <m:r>
                      <a:rPr lang="en-IN" b="0" i="1" smtClean="0">
                        <a:latin typeface="Cambria Math"/>
                      </a:rPr>
                      <m:t>𝑄</m:t>
                    </m:r>
                    <m:r>
                      <a:rPr lang="en-IN" b="0" i="1" smtClean="0">
                        <a:latin typeface="Cambria Math"/>
                      </a:rPr>
                      <m:t> , </m:t>
                    </m:r>
                    <m:bar>
                      <m:barPr>
                        <m:pos m:val="top"/>
                        <m:ctrlPr>
                          <a:rPr lang="en-IN" b="0" i="1" smtClean="0">
                            <a:latin typeface="Cambria Math" panose="02040503050406030204" pitchFamily="18" charset="0"/>
                          </a:rPr>
                        </m:ctrlPr>
                      </m:barPr>
                      <m:e>
                        <m:r>
                          <a:rPr lang="en-IN" b="0" i="1" smtClean="0">
                            <a:latin typeface="Cambria Math"/>
                          </a:rPr>
                          <m:t>𝑄</m:t>
                        </m:r>
                      </m:e>
                    </m:bar>
                  </m:oMath>
                </a14:m>
                <a:r>
                  <a:rPr lang="en-IN" dirty="0"/>
                  <a:t>]</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539552" y="620688"/>
                <a:ext cx="7772400" cy="4572000"/>
              </a:xfrm>
              <a:blipFill>
                <a:blip r:embed="rId2"/>
                <a:stretch>
                  <a:fillRect l="-1804" t="-1733"/>
                </a:stretch>
              </a:blipFill>
            </p:spPr>
            <p:txBody>
              <a:bodyPr/>
              <a:lstStyle/>
              <a:p>
                <a:r>
                  <a:rPr lang="en-IN">
                    <a:noFill/>
                  </a:rPr>
                  <a:t> </a:t>
                </a:r>
              </a:p>
            </p:txBody>
          </p:sp>
        </mc:Fallback>
      </mc:AlternateContent>
      <p:pic>
        <p:nvPicPr>
          <p:cNvPr id="7" name="Picture 4" descr="C:\Schiesl Outside Services\Givone\jpegs\ch_06\giv52503_0602.jpg"/>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0096" y="2358549"/>
            <a:ext cx="8811503"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6887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4A72-47B9-BF2F-3E96-F4A927305FB4}"/>
              </a:ext>
            </a:extLst>
          </p:cNvPr>
          <p:cNvSpPr>
            <a:spLocks noGrp="1"/>
          </p:cNvSpPr>
          <p:nvPr>
            <p:ph type="title"/>
          </p:nvPr>
        </p:nvSpPr>
        <p:spPr/>
        <p:txBody>
          <a:bodyPr/>
          <a:lstStyle/>
          <a:p>
            <a:r>
              <a:rPr lang="en-IN" dirty="0"/>
              <a:t>Timing Diagram of SR latch</a:t>
            </a:r>
          </a:p>
        </p:txBody>
      </p:sp>
      <p:pic>
        <p:nvPicPr>
          <p:cNvPr id="5" name="Content Placeholder 4">
            <a:extLst>
              <a:ext uri="{FF2B5EF4-FFF2-40B4-BE49-F238E27FC236}">
                <a16:creationId xmlns:a16="http://schemas.microsoft.com/office/drawing/2014/main" id="{99B22799-E9D5-0E0F-DAB6-55732656F0C5}"/>
              </a:ext>
            </a:extLst>
          </p:cNvPr>
          <p:cNvPicPr>
            <a:picLocks noGrp="1" noChangeAspect="1"/>
          </p:cNvPicPr>
          <p:nvPr>
            <p:ph idx="1"/>
          </p:nvPr>
        </p:nvPicPr>
        <p:blipFill>
          <a:blip r:embed="rId2"/>
          <a:stretch>
            <a:fillRect/>
          </a:stretch>
        </p:blipFill>
        <p:spPr>
          <a:xfrm>
            <a:off x="1331640" y="1988840"/>
            <a:ext cx="6624736" cy="3528391"/>
          </a:xfrm>
        </p:spPr>
      </p:pic>
    </p:spTree>
    <p:extLst>
      <p:ext uri="{BB962C8B-B14F-4D97-AF65-F5344CB8AC3E}">
        <p14:creationId xmlns:p14="http://schemas.microsoft.com/office/powerpoint/2010/main" val="32186542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57200"/>
            <a:ext cx="7924800" cy="1303867"/>
          </a:xfrm>
        </p:spPr>
        <p:txBody>
          <a:bodyPr anchor="t">
            <a:normAutofit fontScale="90000"/>
          </a:bodyPr>
          <a:lstStyle/>
          <a:p>
            <a:r>
              <a:rPr lang="en-US" sz="4400">
                <a:latin typeface="Century Gothic" panose="020B0502020202020204" pitchFamily="34" charset="0"/>
                <a:cs typeface="Arial" pitchFamily="34" charset="0"/>
              </a:rPr>
              <a:t>Quick Revision</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NAND gate &amp; Truth Table: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23</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667000"/>
            <a:ext cx="3229429" cy="11430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2438400"/>
            <a:ext cx="2836109" cy="3477147"/>
          </a:xfrm>
          <a:prstGeom prst="rect">
            <a:avLst/>
          </a:prstGeom>
        </p:spPr>
      </p:pic>
    </p:spTree>
    <p:extLst>
      <p:ext uri="{BB962C8B-B14F-4D97-AF65-F5344CB8AC3E}">
        <p14:creationId xmlns:p14="http://schemas.microsoft.com/office/powerpoint/2010/main" val="331579500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2670" y="457200"/>
            <a:ext cx="7924800"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Circuit: INVALID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24</a:t>
            </a:fld>
            <a:endParaRPr lang="en-US"/>
          </a:p>
        </p:txBody>
      </p:sp>
      <p:sp>
        <p:nvSpPr>
          <p:cNvPr id="10" name="Content Placeholder 4"/>
          <p:cNvSpPr>
            <a:spLocks noGrp="1"/>
          </p:cNvSpPr>
          <p:nvPr>
            <p:ph idx="1"/>
          </p:nvPr>
        </p:nvSpPr>
        <p:spPr>
          <a:xfrm>
            <a:off x="4648200" y="2209800"/>
            <a:ext cx="4068676" cy="4038600"/>
          </a:xfrm>
        </p:spPr>
        <p:txBody>
          <a:bodyPr anchor="t">
            <a:normAutofit lnSpcReduction="10000"/>
          </a:bodyPr>
          <a:lstStyle/>
          <a:p>
            <a:pPr algn="just"/>
            <a:r>
              <a:rPr lang="en-US"/>
              <a:t>The analysis of a SR Flip Flop NAND:</a:t>
            </a:r>
          </a:p>
          <a:p>
            <a:pPr algn="just"/>
            <a:r>
              <a:rPr lang="en-US" b="1"/>
              <a:t>S = 0</a:t>
            </a:r>
            <a:r>
              <a:rPr lang="en-US"/>
              <a:t>, </a:t>
            </a:r>
            <a:r>
              <a:rPr lang="en-US" b="1"/>
              <a:t>R = 0</a:t>
            </a:r>
            <a:r>
              <a:rPr lang="en-US"/>
              <a:t>; This condition tries to set and reset the NAND gate latch at the same time.</a:t>
            </a:r>
          </a:p>
          <a:p>
            <a:pPr algn="just"/>
            <a:r>
              <a:rPr lang="en-US"/>
              <a:t>It produces Q = Q’ =1 </a:t>
            </a:r>
          </a:p>
          <a:p>
            <a:pPr marL="0" indent="0">
              <a:buNone/>
            </a:pPr>
            <a:endParaRPr lang="en-US"/>
          </a:p>
          <a:p>
            <a:pPr marL="0" indent="0">
              <a:buNone/>
            </a:pPr>
            <a:endParaRPr lang="en-US" sz="1800"/>
          </a:p>
        </p:txBody>
      </p:sp>
      <p:pic>
        <p:nvPicPr>
          <p:cNvPr id="3" name="Picture 2"/>
          <p:cNvPicPr>
            <a:picLocks noChangeAspect="1"/>
          </p:cNvPicPr>
          <p:nvPr/>
        </p:nvPicPr>
        <p:blipFill>
          <a:blip r:embed="rId2"/>
          <a:stretch>
            <a:fillRect/>
          </a:stretch>
        </p:blipFill>
        <p:spPr>
          <a:xfrm>
            <a:off x="381000" y="2209800"/>
            <a:ext cx="3933825" cy="3038475"/>
          </a:xfrm>
          <a:prstGeom prst="rect">
            <a:avLst/>
          </a:prstGeom>
        </p:spPr>
      </p:pic>
    </p:spTree>
    <p:extLst>
      <p:ext uri="{BB962C8B-B14F-4D97-AF65-F5344CB8AC3E}">
        <p14:creationId xmlns:p14="http://schemas.microsoft.com/office/powerpoint/2010/main" val="158779146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9411" y="381000"/>
            <a:ext cx="7924800"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Circuit: INVALID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25</a:t>
            </a:fld>
            <a:endParaRPr lang="en-US"/>
          </a:p>
        </p:txBody>
      </p:sp>
      <p:sp>
        <p:nvSpPr>
          <p:cNvPr id="10" name="Content Placeholder 4"/>
          <p:cNvSpPr>
            <a:spLocks noGrp="1"/>
          </p:cNvSpPr>
          <p:nvPr>
            <p:ph idx="1"/>
          </p:nvPr>
        </p:nvSpPr>
        <p:spPr>
          <a:xfrm>
            <a:off x="4038600" y="1828800"/>
            <a:ext cx="4678276" cy="4770573"/>
          </a:xfrm>
        </p:spPr>
        <p:txBody>
          <a:bodyPr anchor="t">
            <a:normAutofit fontScale="77500" lnSpcReduction="20000"/>
          </a:bodyPr>
          <a:lstStyle/>
          <a:p>
            <a:pPr algn="just"/>
            <a:r>
              <a:rPr lang="en-US"/>
              <a:t>This is an unexpected condition, since the two outputs should be inverses of each other.</a:t>
            </a:r>
          </a:p>
          <a:p>
            <a:pPr algn="just"/>
            <a:r>
              <a:rPr lang="en-US"/>
              <a:t>If the inputs are returned to 1 simultaneously, the output states are unpredictable.</a:t>
            </a:r>
          </a:p>
          <a:p>
            <a:pPr algn="just"/>
            <a:r>
              <a:rPr lang="en-US"/>
              <a:t>This input condition should not be used and when circuits are constructed, the designer should make sure that this condition.</a:t>
            </a:r>
            <a:br>
              <a:rPr lang="en-US"/>
            </a:br>
            <a:r>
              <a:rPr lang="en-US"/>
              <a:t>S=R=0 never arises.</a:t>
            </a:r>
            <a:br>
              <a:rPr lang="en-US"/>
            </a:br>
            <a:r>
              <a:rPr lang="en-US"/>
              <a:t>It is called INVALID/ PROHIBITED</a:t>
            </a:r>
          </a:p>
          <a:p>
            <a:endParaRPr lang="en-US" sz="1800"/>
          </a:p>
        </p:txBody>
      </p:sp>
      <p:pic>
        <p:nvPicPr>
          <p:cNvPr id="3" name="Picture 2"/>
          <p:cNvPicPr>
            <a:picLocks noChangeAspect="1"/>
          </p:cNvPicPr>
          <p:nvPr/>
        </p:nvPicPr>
        <p:blipFill>
          <a:blip r:embed="rId2"/>
          <a:stretch>
            <a:fillRect/>
          </a:stretch>
        </p:blipFill>
        <p:spPr>
          <a:xfrm>
            <a:off x="457200" y="2209800"/>
            <a:ext cx="3649162" cy="3038475"/>
          </a:xfrm>
          <a:prstGeom prst="rect">
            <a:avLst/>
          </a:prstGeom>
        </p:spPr>
      </p:pic>
    </p:spTree>
    <p:extLst>
      <p:ext uri="{BB962C8B-B14F-4D97-AF65-F5344CB8AC3E}">
        <p14:creationId xmlns:p14="http://schemas.microsoft.com/office/powerpoint/2010/main" val="23734179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3911" y="304800"/>
            <a:ext cx="7924800" cy="1303867"/>
          </a:xfrm>
        </p:spPr>
        <p:txBody>
          <a:bodyPr anchor="t">
            <a:normAutofit fontScale="90000"/>
          </a:bodyPr>
          <a:lstStyle/>
          <a:p>
            <a:r>
              <a:rPr lang="en-US" sz="4400" b="1">
                <a:latin typeface="Century Gothic" panose="020B0502020202020204" pitchFamily="34" charset="0"/>
                <a:cs typeface="Arial" pitchFamily="34" charset="0"/>
              </a:rPr>
              <a:t>S’R’ </a:t>
            </a:r>
            <a:r>
              <a:rPr lang="en-US" b="1">
                <a:latin typeface="Century Gothic" panose="020B0502020202020204" pitchFamily="34" charset="0"/>
                <a:cs typeface="Arial" pitchFamily="34" charset="0"/>
              </a:rPr>
              <a:t>Latch</a:t>
            </a:r>
            <a:br>
              <a:rPr lang="en-US" sz="4400" b="1">
                <a:latin typeface="Century Gothic" panose="020B0502020202020204" pitchFamily="34" charset="0"/>
                <a:cs typeface="Arial" pitchFamily="34" charset="0"/>
              </a:rPr>
            </a:br>
            <a:r>
              <a:rPr lang="en-US" sz="4400" b="1">
                <a:latin typeface="Century Gothic" panose="020B0502020202020204" pitchFamily="34" charset="0"/>
                <a:cs typeface="Arial" pitchFamily="34" charset="0"/>
              </a:rPr>
              <a:t>Circuit: INVALID Mode</a:t>
            </a:r>
            <a:endParaRPr lang="en-US" sz="3600">
              <a:latin typeface="Century Gothic" panose="020B0502020202020204" pitchFamily="34" charset="0"/>
              <a:cs typeface="Arial" pitchFamily="34" charset="0"/>
            </a:endParaRPr>
          </a:p>
        </p:txBody>
      </p:sp>
      <p:sp>
        <p:nvSpPr>
          <p:cNvPr id="2" name="Slide Number Placeholder 1"/>
          <p:cNvSpPr>
            <a:spLocks noGrp="1"/>
          </p:cNvSpPr>
          <p:nvPr>
            <p:ph type="sldNum" sz="quarter" idx="12"/>
          </p:nvPr>
        </p:nvSpPr>
        <p:spPr/>
        <p:txBody>
          <a:bodyPr/>
          <a:lstStyle/>
          <a:p>
            <a:fld id="{3BDC5076-4437-4D4F-A41A-19E65B688952}" type="slidenum">
              <a:rPr lang="en-US" smtClean="0"/>
              <a:t>26</a:t>
            </a:fld>
            <a:endParaRPr lang="en-US"/>
          </a:p>
        </p:txBody>
      </p:sp>
      <p:pic>
        <p:nvPicPr>
          <p:cNvPr id="12" name="Picture 11"/>
          <p:cNvPicPr>
            <a:picLocks noChangeAspect="1"/>
          </p:cNvPicPr>
          <p:nvPr/>
        </p:nvPicPr>
        <p:blipFill>
          <a:blip r:embed="rId2"/>
          <a:stretch>
            <a:fillRect/>
          </a:stretch>
        </p:blipFill>
        <p:spPr>
          <a:xfrm>
            <a:off x="457200" y="2021555"/>
            <a:ext cx="3933825" cy="3038475"/>
          </a:xfrm>
          <a:prstGeom prst="rect">
            <a:avLst/>
          </a:prstGeom>
        </p:spPr>
      </p:pic>
      <p:pic>
        <p:nvPicPr>
          <p:cNvPr id="5" name="Picture 4">
            <a:extLst>
              <a:ext uri="{FF2B5EF4-FFF2-40B4-BE49-F238E27FC236}">
                <a16:creationId xmlns:a16="http://schemas.microsoft.com/office/drawing/2014/main" id="{6A9F8C83-B3E5-4320-B38B-341DD2CA1C86}"/>
              </a:ext>
            </a:extLst>
          </p:cNvPr>
          <p:cNvPicPr>
            <a:picLocks noChangeAspect="1"/>
          </p:cNvPicPr>
          <p:nvPr/>
        </p:nvPicPr>
        <p:blipFill>
          <a:blip r:embed="rId3"/>
          <a:stretch>
            <a:fillRect/>
          </a:stretch>
        </p:blipFill>
        <p:spPr>
          <a:xfrm>
            <a:off x="4614351" y="2132856"/>
            <a:ext cx="3491473" cy="3420218"/>
          </a:xfrm>
          <a:prstGeom prst="rect">
            <a:avLst/>
          </a:prstGeom>
        </p:spPr>
      </p:pic>
    </p:spTree>
    <p:extLst>
      <p:ext uri="{BB962C8B-B14F-4D97-AF65-F5344CB8AC3E}">
        <p14:creationId xmlns:p14="http://schemas.microsoft.com/office/powerpoint/2010/main" val="354637509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iv52503_0604"/>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9552" y="2348880"/>
            <a:ext cx="8299648" cy="391873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itle 1"/>
              <p:cNvSpPr>
                <a:spLocks noGrp="1"/>
              </p:cNvSpPr>
              <p:nvPr>
                <p:ph type="title"/>
              </p:nvPr>
            </p:nvSpPr>
            <p:spPr>
              <a:xfrm>
                <a:off x="899770" y="13855"/>
                <a:ext cx="7772400" cy="1143000"/>
              </a:xfrm>
            </p:spPr>
            <p:txBody>
              <a:bodyPr/>
              <a:lstStyle/>
              <a:p>
                <a14:m>
                  <m:oMath xmlns:m="http://schemas.openxmlformats.org/officeDocument/2006/math">
                    <m:bar>
                      <m:barPr>
                        <m:pos m:val="top"/>
                        <m:ctrlPr>
                          <a:rPr lang="en-IN" i="1" smtClean="0">
                            <a:latin typeface="Cambria Math" panose="02040503050406030204" pitchFamily="18" charset="0"/>
                          </a:rPr>
                        </m:ctrlPr>
                      </m:barPr>
                      <m:e>
                        <m:r>
                          <a:rPr lang="en-IN" b="0" i="1" smtClean="0">
                            <a:latin typeface="Cambria Math"/>
                          </a:rPr>
                          <m:t>𝑆</m:t>
                        </m:r>
                      </m:e>
                    </m:bar>
                    <m:r>
                      <a:rPr lang="en-IN" b="0" i="0" smtClean="0">
                        <a:latin typeface="Cambria Math"/>
                      </a:rPr>
                      <m:t> </m:t>
                    </m:r>
                    <m:bar>
                      <m:barPr>
                        <m:pos m:val="top"/>
                        <m:ctrlPr>
                          <a:rPr lang="en-IN" b="0" i="1" smtClean="0">
                            <a:latin typeface="Cambria Math" panose="02040503050406030204" pitchFamily="18" charset="0"/>
                          </a:rPr>
                        </m:ctrlPr>
                      </m:barPr>
                      <m:e>
                        <m:r>
                          <a:rPr lang="en-IN" b="0" i="1" smtClean="0">
                            <a:latin typeface="Cambria Math"/>
                          </a:rPr>
                          <m:t>𝑅</m:t>
                        </m:r>
                      </m:e>
                    </m:bar>
                  </m:oMath>
                </a14:m>
                <a:r>
                  <a:rPr lang="en-IN"/>
                  <a:t> Latch</a:t>
                </a:r>
              </a:p>
            </p:txBody>
          </p:sp>
        </mc:Choice>
        <mc:Fallback xmlns="" xmlns:m="http://schemas.openxmlformats.org/officeDocument/2006/math" xmlns:w="http://schemas.openxmlformats.org/wordprocessingml/2006/main" xmlns:wp="http://schemas.openxmlformats.org/drawingml/2006/wordprocessingDrawing" xmlns:p14="http://schemas.microsoft.com/office/powerpoint/2010/main" xmlns:p15="http://schemas.microsoft.com/office/powerpoint/2012/main" xmlns:p159="http://schemas.microsoft.com/office/powerpoint/2015/09/main">
          <p:sp>
            <p:nvSpPr>
              <p:cNvPr id="2" name="Title 1"/>
              <p:cNvSpPr>
                <a:spLocks noGrp="1" noRot="1" noChangeAspect="1" noMove="1" noResize="1" noEditPoints="1" noAdjustHandles="1" noChangeArrowheads="1" noChangeShapeType="1" noTextEdit="1"/>
              </p:cNvSpPr>
              <p:nvPr>
                <p:ph type="title"/>
              </p:nvPr>
            </p:nvSpPr>
            <p:spPr>
              <a:xfrm>
                <a:off x="899770" y="13855"/>
                <a:ext cx="7772400" cy="1143000"/>
              </a:xfrm>
              <a:blipFill rotWithShape="1">
                <a:blip r:embed="rId3"/>
                <a:stretch>
                  <a:fillRect b="-18617"/>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0CD4F8C7-904A-4B4C-B30B-13D4EC2646B5}" type="slidenum">
              <a:rPr lang="en-IN" smtClean="0"/>
              <a:t>27</a:t>
            </a:fld>
            <a:endParaRPr lang="en-IN"/>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685800" y="1052736"/>
                <a:ext cx="7772400" cy="4572000"/>
              </a:xfrm>
            </p:spPr>
            <p:txBody>
              <a:bodyPr/>
              <a:lstStyle/>
              <a:p>
                <a:r>
                  <a:rPr lang="en-IN" dirty="0"/>
                  <a:t>Consists of two cross-coupled NAND gates.</a:t>
                </a:r>
              </a:p>
              <a:p>
                <a:r>
                  <a:rPr lang="en-IN" dirty="0"/>
                  <a:t>2 active low inputs and 2 outputs [</a:t>
                </a:r>
                <a14:m>
                  <m:oMath xmlns:m="http://schemas.openxmlformats.org/officeDocument/2006/math">
                    <m:r>
                      <a:rPr lang="en-IN" i="1">
                        <a:latin typeface="Cambria Math"/>
                      </a:rPr>
                      <m:t>𝑄</m:t>
                    </m:r>
                    <m:r>
                      <a:rPr lang="en-IN" i="1">
                        <a:latin typeface="Cambria Math"/>
                      </a:rPr>
                      <m:t> , </m:t>
                    </m:r>
                    <m:bar>
                      <m:barPr>
                        <m:pos m:val="top"/>
                        <m:ctrlPr>
                          <a:rPr lang="en-IN" i="1">
                            <a:latin typeface="Cambria Math" panose="02040503050406030204" pitchFamily="18" charset="0"/>
                          </a:rPr>
                        </m:ctrlPr>
                      </m:barPr>
                      <m:e>
                        <m:r>
                          <a:rPr lang="en-IN" i="1">
                            <a:latin typeface="Cambria Math"/>
                          </a:rPr>
                          <m:t>𝑄</m:t>
                        </m:r>
                      </m:e>
                    </m:bar>
                  </m:oMath>
                </a14:m>
                <a:r>
                  <a:rPr lang="en-IN" dirty="0"/>
                  <a:t>]</a:t>
                </a:r>
              </a:p>
              <a:p>
                <a:endParaRPr lang="en-IN"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685800" y="1052736"/>
                <a:ext cx="7772400" cy="4572000"/>
              </a:xfrm>
              <a:blipFill>
                <a:blip r:embed="rId4"/>
                <a:stretch>
                  <a:fillRect l="-1804" t="-1733"/>
                </a:stretch>
              </a:blipFill>
            </p:spPr>
            <p:txBody>
              <a:bodyPr/>
              <a:lstStyle/>
              <a:p>
                <a:r>
                  <a:rPr lang="en-IN">
                    <a:noFill/>
                  </a:rPr>
                  <a:t> </a:t>
                </a:r>
              </a:p>
            </p:txBody>
          </p:sp>
        </mc:Fallback>
      </mc:AlternateContent>
    </p:spTree>
    <p:extLst>
      <p:ext uri="{BB962C8B-B14F-4D97-AF65-F5344CB8AC3E}">
        <p14:creationId xmlns:p14="http://schemas.microsoft.com/office/powerpoint/2010/main" val="9380848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381000"/>
            <a:ext cx="8229600" cy="411162"/>
          </a:xfrm>
        </p:spPr>
        <p:txBody>
          <a:bodyPr>
            <a:normAutofit fontScale="90000"/>
          </a:bodyPr>
          <a:lstStyle/>
          <a:p>
            <a:pPr eaLnBrk="1" hangingPunct="1"/>
            <a:r>
              <a:rPr lang="en-US" b="1" u="sng"/>
              <a:t>Timing diagram for S’R’ LATCH</a:t>
            </a:r>
            <a:endParaRPr lang="en-US"/>
          </a:p>
        </p:txBody>
      </p:sp>
      <p:pic>
        <p:nvPicPr>
          <p:cNvPr id="16427" name="Picture 11" descr="Flip-Flop timing NAND"/>
          <p:cNvPicPr>
            <a:picLocks noChangeAspect="1" noChangeArrowheads="1"/>
          </p:cNvPicPr>
          <p:nvPr/>
        </p:nvPicPr>
        <p:blipFill>
          <a:blip r:embed="rId2"/>
          <a:stretch>
            <a:fillRect/>
          </a:stretch>
        </p:blipFill>
        <p:spPr bwMode="auto">
          <a:xfrm>
            <a:off x="1066800" y="3414435"/>
            <a:ext cx="6278684" cy="3130494"/>
          </a:xfrm>
          <a:prstGeom prst="rect">
            <a:avLst/>
          </a:prstGeom>
          <a:noFill/>
          <a:ln w="9525">
            <a:noFill/>
            <a:miter lim="800000"/>
          </a:ln>
        </p:spPr>
      </p:pic>
      <p:pic>
        <p:nvPicPr>
          <p:cNvPr id="16430" name="Picture 55" descr="The SR Bistable Symbol"/>
          <p:cNvPicPr>
            <a:picLocks noChangeAspect="1" noChangeArrowheads="1"/>
          </p:cNvPicPr>
          <p:nvPr/>
        </p:nvPicPr>
        <p:blipFill>
          <a:blip r:embed="rId3"/>
          <a:stretch>
            <a:fillRect/>
          </a:stretch>
        </p:blipFill>
        <p:spPr bwMode="auto">
          <a:xfrm>
            <a:off x="2534994" y="838200"/>
            <a:ext cx="3514680" cy="2433707"/>
          </a:xfrm>
          <a:prstGeom prst="rect">
            <a:avLst/>
          </a:prstGeom>
          <a:noFill/>
          <a:ln w="9525">
            <a:noFill/>
            <a:miter lim="800000"/>
          </a:ln>
        </p:spPr>
      </p:pic>
    </p:spTree>
    <p:extLst>
      <p:ext uri="{BB962C8B-B14F-4D97-AF65-F5344CB8AC3E}">
        <p14:creationId xmlns:p14="http://schemas.microsoft.com/office/powerpoint/2010/main" val="27058593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p:cNvSpPr>
          <p:nvPr>
            <p:ph type="title"/>
          </p:nvPr>
        </p:nvSpPr>
        <p:spPr>
          <a:xfrm>
            <a:off x="838200" y="152400"/>
            <a:ext cx="7772400" cy="1143000"/>
          </a:xfrm>
        </p:spPr>
        <p:txBody>
          <a:bodyPr>
            <a:normAutofit fontScale="90000"/>
          </a:bodyPr>
          <a:lstStyle/>
          <a:p>
            <a:r>
              <a:rPr lang="en-US" altLang="zh-CN"/>
              <a:t>FUNCTION OF SEQUENTIAL LOGIC</a:t>
            </a:r>
            <a:endParaRPr lang="en-US">
              <a:ea typeface="SimSun" pitchFamily="2" charset="-122"/>
            </a:endParaRPr>
          </a:p>
        </p:txBody>
      </p:sp>
      <p:sp>
        <p:nvSpPr>
          <p:cNvPr id="1029" name="Rectangle 3"/>
          <p:cNvSpPr>
            <a:spLocks noGrp="1"/>
          </p:cNvSpPr>
          <p:nvPr>
            <p:ph type="body" idx="4294967295"/>
          </p:nvPr>
        </p:nvSpPr>
        <p:spPr>
          <a:xfrm>
            <a:off x="914400" y="1600200"/>
            <a:ext cx="7772400" cy="4572000"/>
          </a:xfrm>
        </p:spPr>
        <p:txBody>
          <a:bodyPr/>
          <a:lstStyle/>
          <a:p>
            <a:r>
              <a:rPr lang="en-GB"/>
              <a:t>Example:</a:t>
            </a:r>
            <a:endParaRPr lang="en-US"/>
          </a:p>
          <a:p>
            <a:pPr>
              <a:buFont typeface="Arial" pitchFamily="34" charset="0"/>
              <a:buNone/>
            </a:pPr>
            <a:r>
              <a:rPr lang="en-GB"/>
              <a:t>	For a given waveform, sketch the output waveform of an active-LOW SR latch.</a:t>
            </a:r>
            <a:endParaRPr lang="en-US"/>
          </a:p>
        </p:txBody>
      </p:sp>
      <p:graphicFrame>
        <p:nvGraphicFramePr>
          <p:cNvPr id="1026" name="Object 5"/>
          <p:cNvGraphicFramePr>
            <a:graphicFrameLocks noChangeAspect="1"/>
          </p:cNvGraphicFramePr>
          <p:nvPr/>
        </p:nvGraphicFramePr>
        <p:xfrm>
          <a:off x="762000" y="3810000"/>
          <a:ext cx="433388" cy="660400"/>
        </p:xfrm>
        <a:graphic>
          <a:graphicData uri="http://schemas.openxmlformats.org/presentationml/2006/ole">
            <mc:AlternateContent xmlns:mc="http://schemas.openxmlformats.org/markup-compatibility/2006">
              <mc:Choice xmlns:v="urn:schemas-microsoft-com:vml" Requires="v">
                <p:oleObj name="Equation" r:id="rId2" imgW="139680" imgH="215640" progId="Equation.3">
                  <p:embed/>
                </p:oleObj>
              </mc:Choice>
              <mc:Fallback>
                <p:oleObj name="Equation" r:id="rId2" imgW="139680" imgH="215640" progId="Equation.3">
                  <p:embed/>
                  <p:pic>
                    <p:nvPicPr>
                      <p:cNvPr id="1026" name="Object 5"/>
                      <p:cNvPicPr/>
                      <p:nvPr/>
                    </p:nvPicPr>
                    <p:blipFill>
                      <a:blip r:embed="rId3">
                        <a:extLst>
                          <a:ext uri="{28A0092B-C50C-407E-A947-70E740481C1C}">
                            <a14:useLocalDpi xmlns:a14="http://schemas.microsoft.com/office/drawing/2010/main" val="0"/>
                          </a:ext>
                        </a:extLst>
                      </a:blip>
                      <a:stretch>
                        <a:fillRect/>
                      </a:stretch>
                    </p:blipFill>
                    <p:spPr>
                      <a:xfrm>
                        <a:off x="762000" y="3810000"/>
                        <a:ext cx="433388" cy="660400"/>
                      </a:xfrm>
                      <a:prstGeom prst="rect">
                        <a:avLst/>
                      </a:prstGeom>
                      <a:noFill/>
                    </p:spPr>
                  </p:pic>
                </p:oleObj>
              </mc:Fallback>
            </mc:AlternateContent>
          </a:graphicData>
        </a:graphic>
      </p:graphicFrame>
      <p:graphicFrame>
        <p:nvGraphicFramePr>
          <p:cNvPr id="1027" name="Object 7"/>
          <p:cNvGraphicFramePr>
            <a:graphicFrameLocks noChangeAspect="1"/>
          </p:cNvGraphicFramePr>
          <p:nvPr/>
        </p:nvGraphicFramePr>
        <p:xfrm>
          <a:off x="658813" y="4800600"/>
          <a:ext cx="484187" cy="736600"/>
        </p:xfrm>
        <a:graphic>
          <a:graphicData uri="http://schemas.openxmlformats.org/presentationml/2006/ole">
            <mc:AlternateContent xmlns:mc="http://schemas.openxmlformats.org/markup-compatibility/2006">
              <mc:Choice xmlns:v="urn:schemas-microsoft-com:vml" Requires="v">
                <p:oleObj name="Equation" r:id="rId4" imgW="152280" imgH="203040" progId="Equation.3">
                  <p:embed/>
                </p:oleObj>
              </mc:Choice>
              <mc:Fallback>
                <p:oleObj name="Equation" r:id="rId4" imgW="152280" imgH="203040" progId="Equation.3">
                  <p:embed/>
                  <p:pic>
                    <p:nvPicPr>
                      <p:cNvPr id="1027" name="Object 7"/>
                      <p:cNvPicPr/>
                      <p:nvPr/>
                    </p:nvPicPr>
                    <p:blipFill>
                      <a:blip r:embed="rId5">
                        <a:extLst>
                          <a:ext uri="{28A0092B-C50C-407E-A947-70E740481C1C}">
                            <a14:useLocalDpi xmlns:a14="http://schemas.microsoft.com/office/drawing/2010/main" val="0"/>
                          </a:ext>
                        </a:extLst>
                      </a:blip>
                      <a:stretch>
                        <a:fillRect/>
                      </a:stretch>
                    </p:blipFill>
                    <p:spPr>
                      <a:xfrm>
                        <a:off x="658813" y="4800600"/>
                        <a:ext cx="484187" cy="736600"/>
                      </a:xfrm>
                      <a:prstGeom prst="rect">
                        <a:avLst/>
                      </a:prstGeom>
                      <a:noFill/>
                    </p:spPr>
                  </p:pic>
                </p:oleObj>
              </mc:Fallback>
            </mc:AlternateContent>
          </a:graphicData>
        </a:graphic>
      </p:graphicFrame>
      <p:pic>
        <p:nvPicPr>
          <p:cNvPr id="1030" name="Picture 10"/>
          <p:cNvPicPr>
            <a:picLocks noChangeAspect="1" noChangeArrowheads="1"/>
          </p:cNvPicPr>
          <p:nvPr/>
        </p:nvPicPr>
        <p:blipFill>
          <a:blip r:embed="rId6"/>
          <a:stretch>
            <a:fillRect/>
          </a:stretch>
        </p:blipFill>
        <p:spPr bwMode="auto">
          <a:xfrm>
            <a:off x="1295400" y="3514725"/>
            <a:ext cx="7491413" cy="2962275"/>
          </a:xfrm>
          <a:prstGeom prst="rect">
            <a:avLst/>
          </a:prstGeom>
          <a:noFill/>
          <a:ln w="9525">
            <a:noFill/>
            <a:miter lim="800000"/>
          </a:ln>
        </p:spPr>
      </p:pic>
    </p:spTree>
    <p:extLst>
      <p:ext uri="{BB962C8B-B14F-4D97-AF65-F5344CB8AC3E}">
        <p14:creationId xmlns:p14="http://schemas.microsoft.com/office/powerpoint/2010/main" val="412608172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F5118-0D38-8AA0-6377-363FEAE37B95}"/>
              </a:ext>
            </a:extLst>
          </p:cNvPr>
          <p:cNvSpPr>
            <a:spLocks noGrp="1"/>
          </p:cNvSpPr>
          <p:nvPr>
            <p:ph type="title"/>
          </p:nvPr>
        </p:nvSpPr>
        <p:spPr/>
        <p:txBody>
          <a:bodyPr>
            <a:normAutofit/>
          </a:bodyPr>
          <a:lstStyle/>
          <a:p>
            <a:r>
              <a:rPr lang="en-IN" sz="4000" dirty="0">
                <a:ea typeface="Calibri" panose="020F0502020204030204" pitchFamily="34" charset="0"/>
                <a:cs typeface="Calibri" panose="020F0502020204030204" pitchFamily="34" charset="0"/>
              </a:rPr>
              <a:t>Combinational v/s Sequential</a:t>
            </a:r>
          </a:p>
        </p:txBody>
      </p:sp>
      <p:pic>
        <p:nvPicPr>
          <p:cNvPr id="4" name="Picture 3">
            <a:extLst>
              <a:ext uri="{FF2B5EF4-FFF2-40B4-BE49-F238E27FC236}">
                <a16:creationId xmlns:a16="http://schemas.microsoft.com/office/drawing/2014/main" id="{6381B811-00B1-1580-8B88-D662251708C7}"/>
              </a:ext>
            </a:extLst>
          </p:cNvPr>
          <p:cNvPicPr>
            <a:picLocks noChangeAspect="1"/>
          </p:cNvPicPr>
          <p:nvPr/>
        </p:nvPicPr>
        <p:blipFill>
          <a:blip r:embed="rId2"/>
          <a:stretch>
            <a:fillRect/>
          </a:stretch>
        </p:blipFill>
        <p:spPr>
          <a:xfrm>
            <a:off x="4548300" y="1692520"/>
            <a:ext cx="4496190" cy="1714649"/>
          </a:xfrm>
          <a:prstGeom prst="rect">
            <a:avLst/>
          </a:prstGeom>
        </p:spPr>
      </p:pic>
      <p:pic>
        <p:nvPicPr>
          <p:cNvPr id="8" name="Picture 7">
            <a:extLst>
              <a:ext uri="{FF2B5EF4-FFF2-40B4-BE49-F238E27FC236}">
                <a16:creationId xmlns:a16="http://schemas.microsoft.com/office/drawing/2014/main" id="{394C5267-91C0-7B72-200A-F1B2435D7D2B}"/>
              </a:ext>
            </a:extLst>
          </p:cNvPr>
          <p:cNvPicPr>
            <a:picLocks noChangeAspect="1"/>
          </p:cNvPicPr>
          <p:nvPr/>
        </p:nvPicPr>
        <p:blipFill>
          <a:blip r:embed="rId3"/>
          <a:stretch>
            <a:fillRect/>
          </a:stretch>
        </p:blipFill>
        <p:spPr>
          <a:xfrm>
            <a:off x="4746438" y="3573016"/>
            <a:ext cx="4298052" cy="1844200"/>
          </a:xfrm>
          <a:prstGeom prst="rect">
            <a:avLst/>
          </a:prstGeom>
        </p:spPr>
      </p:pic>
      <p:pic>
        <p:nvPicPr>
          <p:cNvPr id="12" name="Picture 11">
            <a:extLst>
              <a:ext uri="{FF2B5EF4-FFF2-40B4-BE49-F238E27FC236}">
                <a16:creationId xmlns:a16="http://schemas.microsoft.com/office/drawing/2014/main" id="{CD1472AD-BCEB-7626-46AB-FF67F5AC53C2}"/>
              </a:ext>
            </a:extLst>
          </p:cNvPr>
          <p:cNvPicPr>
            <a:picLocks noChangeAspect="1"/>
          </p:cNvPicPr>
          <p:nvPr/>
        </p:nvPicPr>
        <p:blipFill>
          <a:blip r:embed="rId4"/>
          <a:stretch>
            <a:fillRect/>
          </a:stretch>
        </p:blipFill>
        <p:spPr>
          <a:xfrm>
            <a:off x="601761" y="1635896"/>
            <a:ext cx="3779912" cy="1889924"/>
          </a:xfrm>
          <a:prstGeom prst="rect">
            <a:avLst/>
          </a:prstGeom>
        </p:spPr>
      </p:pic>
      <p:pic>
        <p:nvPicPr>
          <p:cNvPr id="14" name="Picture 13">
            <a:extLst>
              <a:ext uri="{FF2B5EF4-FFF2-40B4-BE49-F238E27FC236}">
                <a16:creationId xmlns:a16="http://schemas.microsoft.com/office/drawing/2014/main" id="{D8DACB5E-E461-A849-B891-6A4C02719E0B}"/>
              </a:ext>
            </a:extLst>
          </p:cNvPr>
          <p:cNvPicPr>
            <a:picLocks noChangeAspect="1"/>
          </p:cNvPicPr>
          <p:nvPr/>
        </p:nvPicPr>
        <p:blipFill>
          <a:blip r:embed="rId5"/>
          <a:stretch>
            <a:fillRect/>
          </a:stretch>
        </p:blipFill>
        <p:spPr>
          <a:xfrm>
            <a:off x="657371" y="3733219"/>
            <a:ext cx="3913141" cy="1432261"/>
          </a:xfrm>
          <a:prstGeom prst="rect">
            <a:avLst/>
          </a:prstGeom>
        </p:spPr>
      </p:pic>
    </p:spTree>
    <p:extLst>
      <p:ext uri="{BB962C8B-B14F-4D97-AF65-F5344CB8AC3E}">
        <p14:creationId xmlns:p14="http://schemas.microsoft.com/office/powerpoint/2010/main" val="3743304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altLang="zh-CN"/>
              <a:t>FUNCTION OF SEQUENTIAL LOGIC</a:t>
            </a:r>
            <a:endParaRPr lang="en-US">
              <a:ea typeface="SimSun" pitchFamily="2" charset="-122"/>
            </a:endParaRPr>
          </a:p>
        </p:txBody>
      </p:sp>
      <p:sp>
        <p:nvSpPr>
          <p:cNvPr id="17411" name="Rectangle 3"/>
          <p:cNvSpPr>
            <a:spLocks noGrp="1"/>
          </p:cNvSpPr>
          <p:nvPr>
            <p:ph type="body" idx="4294967295"/>
          </p:nvPr>
        </p:nvSpPr>
        <p:spPr>
          <a:xfrm>
            <a:off x="914400" y="1447800"/>
            <a:ext cx="7772400" cy="4572000"/>
          </a:xfrm>
        </p:spPr>
        <p:txBody>
          <a:bodyPr/>
          <a:lstStyle/>
          <a:p>
            <a:r>
              <a:rPr lang="en-GB"/>
              <a:t>Solution:</a:t>
            </a:r>
            <a:endParaRPr lang="en-US"/>
          </a:p>
          <a:p>
            <a:pPr>
              <a:buFont typeface="Arial" pitchFamily="34" charset="0"/>
              <a:buNone/>
            </a:pPr>
            <a:r>
              <a:rPr lang="en-GB"/>
              <a:t>	</a:t>
            </a:r>
            <a:endParaRPr lang="en-US"/>
          </a:p>
        </p:txBody>
      </p:sp>
      <p:pic>
        <p:nvPicPr>
          <p:cNvPr id="17412" name="Picture 8"/>
          <p:cNvPicPr>
            <a:picLocks noChangeAspect="1" noChangeArrowheads="1"/>
          </p:cNvPicPr>
          <p:nvPr/>
        </p:nvPicPr>
        <p:blipFill>
          <a:blip r:embed="rId2"/>
          <a:stretch>
            <a:fillRect/>
          </a:stretch>
        </p:blipFill>
        <p:spPr bwMode="auto">
          <a:xfrm>
            <a:off x="533400" y="2438400"/>
            <a:ext cx="7620000" cy="3068638"/>
          </a:xfrm>
          <a:prstGeom prst="rect">
            <a:avLst/>
          </a:prstGeom>
          <a:noFill/>
          <a:ln w="9525">
            <a:noFill/>
            <a:miter lim="800000"/>
          </a:ln>
        </p:spPr>
      </p:pic>
    </p:spTree>
    <p:extLst>
      <p:ext uri="{BB962C8B-B14F-4D97-AF65-F5344CB8AC3E}">
        <p14:creationId xmlns:p14="http://schemas.microsoft.com/office/powerpoint/2010/main" val="326598675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457200" y="-301625"/>
            <a:ext cx="8229600" cy="1139825"/>
          </a:xfrm>
        </p:spPr>
        <p:txBody>
          <a:bodyPr/>
          <a:lstStyle/>
          <a:p>
            <a:r>
              <a:rPr lang="en-US"/>
              <a:t>SR Latch</a:t>
            </a:r>
          </a:p>
        </p:txBody>
      </p:sp>
      <p:sp>
        <p:nvSpPr>
          <p:cNvPr id="407555" name="Rectangle 3"/>
          <p:cNvSpPr>
            <a:spLocks noGrp="1" noChangeArrowheads="1"/>
          </p:cNvSpPr>
          <p:nvPr>
            <p:ph type="body" sz="half" idx="1"/>
          </p:nvPr>
        </p:nvSpPr>
        <p:spPr>
          <a:xfrm>
            <a:off x="457200" y="990600"/>
            <a:ext cx="8153400" cy="4530725"/>
          </a:xfrm>
        </p:spPr>
        <p:txBody>
          <a:bodyPr/>
          <a:lstStyle/>
          <a:p>
            <a:r>
              <a:rPr lang="en-US" sz="2600"/>
              <a:t>SR with active HIGH input </a:t>
            </a:r>
          </a:p>
          <a:p>
            <a:endParaRPr lang="en-US" sz="2600"/>
          </a:p>
          <a:p>
            <a:endParaRPr lang="en-US" sz="2600"/>
          </a:p>
          <a:p>
            <a:endParaRPr lang="en-US" sz="2600"/>
          </a:p>
          <a:p>
            <a:endParaRPr lang="en-US" sz="2600"/>
          </a:p>
          <a:p>
            <a:endParaRPr lang="en-US" sz="2600"/>
          </a:p>
          <a:p>
            <a:r>
              <a:rPr lang="en-US" sz="2600"/>
              <a:t>S’R’ with active LOW input</a:t>
            </a:r>
          </a:p>
        </p:txBody>
      </p:sp>
      <p:pic>
        <p:nvPicPr>
          <p:cNvPr id="407562" name="Picture 10" descr="°"/>
          <p:cNvPicPr>
            <a:picLocks noGrp="1" noChangeAspect="1" noChangeArrowheads="1"/>
          </p:cNvPicPr>
          <p:nvPr>
            <p:ph sz="quarter" idx="2"/>
          </p:nvPr>
        </p:nvPicPr>
        <p:blipFill>
          <a:blip r:embed="rId2"/>
          <a:stretch>
            <a:fillRect/>
          </a:stretch>
        </p:blipFill>
        <p:spPr>
          <a:xfrm>
            <a:off x="457200" y="1447800"/>
            <a:ext cx="8598811" cy="2133600"/>
          </a:xfrm>
          <a:noFill/>
        </p:spPr>
      </p:pic>
      <p:sp>
        <p:nvSpPr>
          <p:cNvPr id="407557" name="Line 5"/>
          <p:cNvSpPr>
            <a:spLocks noChangeShapeType="1"/>
          </p:cNvSpPr>
          <p:nvPr/>
        </p:nvSpPr>
        <p:spPr bwMode="auto">
          <a:xfrm>
            <a:off x="0" y="838200"/>
            <a:ext cx="9144000" cy="0"/>
          </a:xfrm>
          <a:prstGeom prst="line">
            <a:avLst/>
          </a:prstGeom>
          <a:noFill/>
          <a:ln w="25400">
            <a:solidFill>
              <a:schemeClr val="tx1"/>
            </a:solidFill>
            <a:round/>
          </a:ln>
          <a:effec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solidFill>
                <a:prstClr val="black"/>
              </a:solidFill>
            </a:endParaRPr>
          </a:p>
        </p:txBody>
      </p:sp>
      <p:sp>
        <p:nvSpPr>
          <p:cNvPr id="407558" name="Rectangle 6"/>
          <p:cNvSpPr>
            <a:spLocks noChangeArrowheads="1"/>
          </p:cNvSpPr>
          <p:nvPr/>
        </p:nvSpPr>
        <p:spPr bwMode="auto">
          <a:xfrm>
            <a:off x="2447925" y="2843213"/>
            <a:ext cx="9144000" cy="0"/>
          </a:xfrm>
          <a:prstGeom prst="rect">
            <a:avLst/>
          </a:prstGeom>
          <a:noFill/>
          <a:ln w="9525">
            <a:noFill/>
            <a:miter lim="800000"/>
          </a:ln>
          <a:effectLst/>
        </p:spPr>
        <p:txBody>
          <a:bodyP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solidFill>
                <a:prstClr val="black"/>
              </a:solidFill>
            </a:endParaRPr>
          </a:p>
        </p:txBody>
      </p:sp>
      <p:pic>
        <p:nvPicPr>
          <p:cNvPr id="407564" name="Picture 12" descr="°"/>
          <p:cNvPicPr>
            <a:picLocks noGrp="1" noChangeAspect="1" noChangeArrowheads="1"/>
          </p:cNvPicPr>
          <p:nvPr>
            <p:ph sz="quarter" idx="3"/>
          </p:nvPr>
        </p:nvPicPr>
        <p:blipFill>
          <a:blip r:embed="rId3"/>
          <a:stretch>
            <a:fillRect/>
          </a:stretch>
        </p:blipFill>
        <p:spPr>
          <a:xfrm>
            <a:off x="533400" y="4267200"/>
            <a:ext cx="8300997" cy="2360797"/>
          </a:xfrm>
          <a:noFill/>
        </p:spPr>
      </p:pic>
    </p:spTree>
    <p:extLst>
      <p:ext uri="{BB962C8B-B14F-4D97-AF65-F5344CB8AC3E}">
        <p14:creationId xmlns:p14="http://schemas.microsoft.com/office/powerpoint/2010/main" val="334995647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iv52503_0605"/>
          <p:cNvPicPr>
            <a:picLocks noChangeAspect="1" noChangeArrowheads="1"/>
          </p:cNvPicPr>
          <p:nvPr/>
        </p:nvPicPr>
        <p:blipFill>
          <a:blip r:embed="rId2">
            <a:extLst>
              <a:ext uri="{28A0092B-C50C-407E-A947-70E740481C1C}">
                <a14:useLocalDpi xmlns:a14="http://schemas.microsoft.com/office/drawing/2010/main" val="0"/>
              </a:ext>
            </a:extLst>
          </a:blip>
          <a:srcRect b="3055"/>
          <a:stretch>
            <a:fillRect/>
          </a:stretch>
        </p:blipFill>
        <p:spPr bwMode="auto">
          <a:xfrm>
            <a:off x="776808" y="2433216"/>
            <a:ext cx="7467600" cy="39481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IN"/>
              <a:t>Gated SR Latch</a:t>
            </a:r>
          </a:p>
        </p:txBody>
      </p:sp>
      <p:sp>
        <p:nvSpPr>
          <p:cNvPr id="4" name="Slide Number Placeholder 3"/>
          <p:cNvSpPr>
            <a:spLocks noGrp="1"/>
          </p:cNvSpPr>
          <p:nvPr>
            <p:ph type="sldNum" sz="quarter" idx="12"/>
          </p:nvPr>
        </p:nvSpPr>
        <p:spPr/>
        <p:txBody>
          <a:bodyPr/>
          <a:lstStyle/>
          <a:p>
            <a:fld id="{0CD4F8C7-904A-4B4C-B30B-13D4EC2646B5}" type="slidenum">
              <a:rPr lang="en-IN" smtClean="0"/>
              <a:t>32</a:t>
            </a:fld>
            <a:endParaRPr lang="en-IN"/>
          </a:p>
        </p:txBody>
      </p:sp>
      <p:sp>
        <p:nvSpPr>
          <p:cNvPr id="5" name="Content Placeholder 4"/>
          <p:cNvSpPr>
            <a:spLocks noGrp="1"/>
          </p:cNvSpPr>
          <p:nvPr>
            <p:ph sz="quarter" idx="1"/>
          </p:nvPr>
        </p:nvSpPr>
        <p:spPr/>
        <p:txBody>
          <a:bodyPr/>
          <a:lstStyle/>
          <a:p>
            <a:r>
              <a:rPr lang="en-IN"/>
              <a:t>Constructed by adding two Controller NAND gates to the  </a:t>
            </a:r>
          </a:p>
        </p:txBody>
      </p:sp>
    </p:spTree>
    <p:extLst>
      <p:ext uri="{BB962C8B-B14F-4D97-AF65-F5344CB8AC3E}">
        <p14:creationId xmlns:p14="http://schemas.microsoft.com/office/powerpoint/2010/main" val="217217740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43C5BDA2-EDBA-486A-B3F3-3E08BACB8071}" type="slidenum">
              <a:rPr lang="en-US" smtClean="0"/>
              <a:t>33</a:t>
            </a:fld>
            <a:endParaRPr lang="en-US"/>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685800" y="152400"/>
            <a:ext cx="80264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25646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SR flip-flop</a:t>
            </a:r>
          </a:p>
        </p:txBody>
      </p:sp>
      <p:sp>
        <p:nvSpPr>
          <p:cNvPr id="4" name="Slide Number Placeholder 3"/>
          <p:cNvSpPr>
            <a:spLocks noGrp="1"/>
          </p:cNvSpPr>
          <p:nvPr>
            <p:ph type="sldNum" sz="quarter" idx="12"/>
          </p:nvPr>
        </p:nvSpPr>
        <p:spPr/>
        <p:txBody>
          <a:bodyPr/>
          <a:lstStyle/>
          <a:p>
            <a:fld id="{43C5BDA2-EDBA-486A-B3F3-3E08BACB8071}" type="slidenum">
              <a:rPr lang="en-US" smtClean="0"/>
              <a:t>34</a:t>
            </a:fld>
            <a:endParaRPr lang="en-US"/>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219200" y="1762124"/>
            <a:ext cx="6896100" cy="4101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2822371"/>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Symbol of SR flip-flop</a:t>
            </a:r>
          </a:p>
        </p:txBody>
      </p:sp>
      <p:sp>
        <p:nvSpPr>
          <p:cNvPr id="4" name="Slide Number Placeholder 3"/>
          <p:cNvSpPr>
            <a:spLocks noGrp="1"/>
          </p:cNvSpPr>
          <p:nvPr>
            <p:ph type="sldNum" sz="quarter" idx="12"/>
          </p:nvPr>
        </p:nvSpPr>
        <p:spPr/>
        <p:txBody>
          <a:bodyPr/>
          <a:lstStyle/>
          <a:p>
            <a:fld id="{43C5BDA2-EDBA-486A-B3F3-3E08BACB8071}" type="slidenum">
              <a:rPr lang="en-US" smtClean="0"/>
              <a:t>35</a:t>
            </a:fld>
            <a:endParaRPr lang="en-US"/>
          </a:p>
        </p:txBody>
      </p:sp>
      <p:pic>
        <p:nvPicPr>
          <p:cNvPr id="7" name="Picture 6">
            <a:extLst>
              <a:ext uri="{FF2B5EF4-FFF2-40B4-BE49-F238E27FC236}">
                <a16:creationId xmlns:a16="http://schemas.microsoft.com/office/drawing/2014/main" id="{1771D5FC-4915-4AA9-987F-9C4908EFF44F}"/>
              </a:ext>
            </a:extLst>
          </p:cNvPr>
          <p:cNvPicPr>
            <a:picLocks noChangeAspect="1"/>
          </p:cNvPicPr>
          <p:nvPr/>
        </p:nvPicPr>
        <p:blipFill>
          <a:blip r:embed="rId2"/>
          <a:stretch>
            <a:fillRect/>
          </a:stretch>
        </p:blipFill>
        <p:spPr>
          <a:xfrm>
            <a:off x="1724025" y="1821634"/>
            <a:ext cx="5695950" cy="4000500"/>
          </a:xfrm>
          <a:prstGeom prst="rect">
            <a:avLst/>
          </a:prstGeom>
        </p:spPr>
      </p:pic>
    </p:spTree>
    <p:extLst>
      <p:ext uri="{BB962C8B-B14F-4D97-AF65-F5344CB8AC3E}">
        <p14:creationId xmlns:p14="http://schemas.microsoft.com/office/powerpoint/2010/main" val="399756454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Gated D Latch</a:t>
            </a:r>
          </a:p>
        </p:txBody>
      </p:sp>
      <p:sp>
        <p:nvSpPr>
          <p:cNvPr id="4" name="Slide Number Placeholder 3"/>
          <p:cNvSpPr>
            <a:spLocks noGrp="1"/>
          </p:cNvSpPr>
          <p:nvPr>
            <p:ph type="sldNum" sz="quarter" idx="12"/>
          </p:nvPr>
        </p:nvSpPr>
        <p:spPr/>
        <p:txBody>
          <a:bodyPr/>
          <a:lstStyle/>
          <a:p>
            <a:fld id="{0CD4F8C7-904A-4B4C-B30B-13D4EC2646B5}" type="slidenum">
              <a:rPr lang="en-IN" smtClean="0"/>
              <a:t>36</a:t>
            </a:fld>
            <a:endParaRPr lang="en-IN"/>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87423" y="980728"/>
                <a:ext cx="8229600" cy="4525963"/>
              </a:xfrm>
            </p:spPr>
            <p:txBody>
              <a:bodyPr/>
              <a:lstStyle/>
              <a:p>
                <a:r>
                  <a:rPr lang="en-IN" dirty="0"/>
                  <a:t>Designed to eliminate the forbidden input problem</a:t>
                </a:r>
              </a:p>
              <a:p>
                <a:r>
                  <a:rPr lang="en-IN" dirty="0"/>
                  <a:t>Single input D and two outputs [</a:t>
                </a:r>
                <a14:m>
                  <m:oMath xmlns:m="http://schemas.openxmlformats.org/officeDocument/2006/math">
                    <m:r>
                      <a:rPr lang="en-IN" i="1">
                        <a:latin typeface="Cambria Math"/>
                      </a:rPr>
                      <m:t>𝑄</m:t>
                    </m:r>
                    <m:r>
                      <a:rPr lang="en-IN" i="1">
                        <a:latin typeface="Cambria Math"/>
                      </a:rPr>
                      <m:t> , </m:t>
                    </m:r>
                    <m:bar>
                      <m:barPr>
                        <m:pos m:val="top"/>
                        <m:ctrlPr>
                          <a:rPr lang="en-IN" i="1">
                            <a:latin typeface="Cambria Math" panose="02040503050406030204" pitchFamily="18" charset="0"/>
                          </a:rPr>
                        </m:ctrlPr>
                      </m:barPr>
                      <m:e>
                        <m:r>
                          <a:rPr lang="en-IN" i="1">
                            <a:latin typeface="Cambria Math"/>
                          </a:rPr>
                          <m:t>𝑄</m:t>
                        </m:r>
                      </m:e>
                    </m:bar>
                  </m:oMath>
                </a14:m>
                <a:r>
                  <a:rPr lang="en-IN" dirty="0"/>
                  <a:t>]</a:t>
                </a:r>
              </a:p>
              <a:p>
                <a:pPr marL="0" indent="0">
                  <a:buNone/>
                </a:pPr>
                <a:endParaRPr lang="en-IN"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87423" y="980728"/>
                <a:ext cx="8229600" cy="4525963"/>
              </a:xfrm>
              <a:blipFill>
                <a:blip r:embed="rId2"/>
                <a:stretch>
                  <a:fillRect l="-1704" t="-1752"/>
                </a:stretch>
              </a:blipFill>
            </p:spPr>
            <p:txBody>
              <a:bodyPr/>
              <a:lstStyle/>
              <a:p>
                <a:r>
                  <a:rPr lang="en-IN">
                    <a:noFill/>
                  </a:rPr>
                  <a:t> </a:t>
                </a:r>
              </a:p>
            </p:txBody>
          </p:sp>
        </mc:Fallback>
      </mc:AlternateContent>
      <p:pic>
        <p:nvPicPr>
          <p:cNvPr id="6" name="Picture 5" descr="giv52503_0606"/>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2000" y="2819834"/>
            <a:ext cx="7560000" cy="3719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38047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43C5BDA2-EDBA-486A-B3F3-3E08BACB8071}" type="slidenum">
              <a:rPr lang="en-US" smtClean="0"/>
              <a:t>37</a:t>
            </a:fld>
            <a:endParaRPr lang="en-US"/>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304800" y="152400"/>
            <a:ext cx="8534400" cy="602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68709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IN"/>
              <a:t>D flip-flop</a:t>
            </a:r>
          </a:p>
        </p:txBody>
      </p:sp>
      <p:sp>
        <p:nvSpPr>
          <p:cNvPr id="4" name="Slide Number Placeholder 3"/>
          <p:cNvSpPr>
            <a:spLocks noGrp="1"/>
          </p:cNvSpPr>
          <p:nvPr>
            <p:ph type="sldNum" sz="quarter" idx="12"/>
          </p:nvPr>
        </p:nvSpPr>
        <p:spPr/>
        <p:txBody>
          <a:bodyPr/>
          <a:lstStyle/>
          <a:p>
            <a:fld id="{43C5BDA2-EDBA-486A-B3F3-3E08BACB8071}" type="slidenum">
              <a:rPr lang="en-US" smtClean="0"/>
              <a:t>38</a:t>
            </a:fld>
            <a:endParaRPr lang="en-US"/>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828800" y="2057400"/>
            <a:ext cx="6055426" cy="284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895864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Symbol of D flip-flop</a:t>
            </a:r>
          </a:p>
        </p:txBody>
      </p:sp>
      <p:sp>
        <p:nvSpPr>
          <p:cNvPr id="4" name="Slide Number Placeholder 3"/>
          <p:cNvSpPr>
            <a:spLocks noGrp="1"/>
          </p:cNvSpPr>
          <p:nvPr>
            <p:ph type="sldNum" sz="quarter" idx="12"/>
          </p:nvPr>
        </p:nvSpPr>
        <p:spPr/>
        <p:txBody>
          <a:bodyPr/>
          <a:lstStyle/>
          <a:p>
            <a:fld id="{43C5BDA2-EDBA-486A-B3F3-3E08BACB8071}" type="slidenum">
              <a:rPr lang="en-US" smtClean="0"/>
              <a:t>39</a:t>
            </a:fld>
            <a:endParaRPr lang="en-US"/>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828800" y="2209800"/>
            <a:ext cx="5333053"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38499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Introduction</a:t>
            </a:r>
          </a:p>
        </p:txBody>
      </p:sp>
      <p:sp>
        <p:nvSpPr>
          <p:cNvPr id="3" name="Footer Placeholder 2"/>
          <p:cNvSpPr>
            <a:spLocks noGrp="1"/>
          </p:cNvSpPr>
          <p:nvPr>
            <p:ph type="ftr" sz="quarter" idx="11"/>
          </p:nvPr>
        </p:nvSpPr>
        <p:spPr/>
        <p:txBody>
          <a:bodyPr/>
          <a:lstStyle/>
          <a:p>
            <a:r>
              <a:rPr lang="en-IN">
                <a:solidFill>
                  <a:srgbClr val="696464"/>
                </a:solidFill>
              </a:rPr>
              <a:t>19EC302: Digital System Design</a:t>
            </a:r>
          </a:p>
        </p:txBody>
      </p:sp>
      <p:sp>
        <p:nvSpPr>
          <p:cNvPr id="4" name="Slide Number Placeholder 3"/>
          <p:cNvSpPr>
            <a:spLocks noGrp="1"/>
          </p:cNvSpPr>
          <p:nvPr>
            <p:ph type="sldNum" sz="quarter" idx="12"/>
          </p:nvPr>
        </p:nvSpPr>
        <p:spPr/>
        <p:txBody>
          <a:bodyPr/>
          <a:lstStyle/>
          <a:p>
            <a:fld id="{0CD4F8C7-904A-4B4C-B30B-13D4EC2646B5}" type="slidenum">
              <a:rPr lang="en-IN" smtClean="0"/>
              <a:t>4</a:t>
            </a:fld>
            <a:endParaRPr lang="en-IN" dirty="0"/>
          </a:p>
        </p:txBody>
      </p:sp>
      <p:sp>
        <p:nvSpPr>
          <p:cNvPr id="5" name="Content Placeholder 4"/>
          <p:cNvSpPr>
            <a:spLocks noGrp="1"/>
          </p:cNvSpPr>
          <p:nvPr>
            <p:ph sz="quarter" idx="1"/>
          </p:nvPr>
        </p:nvSpPr>
        <p:spPr>
          <a:xfrm>
            <a:off x="420588" y="1052736"/>
            <a:ext cx="8229600" cy="4525963"/>
          </a:xfrm>
        </p:spPr>
        <p:txBody>
          <a:bodyPr>
            <a:normAutofit fontScale="92500"/>
          </a:bodyPr>
          <a:lstStyle/>
          <a:p>
            <a:pPr algn="just">
              <a:lnSpc>
                <a:spcPct val="150000"/>
              </a:lnSpc>
            </a:pPr>
            <a:r>
              <a:rPr lang="en-IN" dirty="0"/>
              <a:t>The outputs at any instant are dependent not only upon the inputs present at that instant but also upon the past history (or sequence) of inputs</a:t>
            </a:r>
          </a:p>
          <a:p>
            <a:pPr lvl="1" algn="just">
              <a:lnSpc>
                <a:spcPct val="150000"/>
              </a:lnSpc>
              <a:buClr>
                <a:schemeClr val="accent1"/>
              </a:buClr>
            </a:pPr>
            <a:r>
              <a:rPr lang="en-IN" dirty="0"/>
              <a:t>Sequential circuits are said to have memory</a:t>
            </a:r>
          </a:p>
          <a:p>
            <a:pPr lvl="1" algn="just">
              <a:lnSpc>
                <a:spcPct val="150000"/>
              </a:lnSpc>
              <a:buClr>
                <a:schemeClr val="accent1"/>
              </a:buClr>
            </a:pPr>
            <a:r>
              <a:rPr lang="en-IN" dirty="0"/>
              <a:t>All sequential circuits require the existence of feedback</a:t>
            </a:r>
          </a:p>
          <a:p>
            <a:pPr lvl="1" algn="just">
              <a:lnSpc>
                <a:spcPct val="150000"/>
              </a:lnSpc>
              <a:buClr>
                <a:schemeClr val="accent1"/>
              </a:buClr>
            </a:pPr>
            <a:endParaRPr lang="en-IN" dirty="0"/>
          </a:p>
          <a:p>
            <a:pPr lvl="1" algn="just">
              <a:lnSpc>
                <a:spcPct val="150000"/>
              </a:lnSpc>
              <a:buClr>
                <a:schemeClr val="accent1"/>
              </a:buClr>
            </a:pPr>
            <a:endParaRPr lang="en-IN" dirty="0"/>
          </a:p>
          <a:p>
            <a:pPr lvl="1" algn="just">
              <a:lnSpc>
                <a:spcPct val="150000"/>
              </a:lnSpc>
              <a:buClr>
                <a:schemeClr val="accent1"/>
              </a:buClr>
            </a:pPr>
            <a:endParaRPr lang="en-IN" dirty="0"/>
          </a:p>
          <a:p>
            <a:pPr lvl="1" algn="just">
              <a:lnSpc>
                <a:spcPct val="150000"/>
              </a:lnSpc>
              <a:buClr>
                <a:schemeClr val="accent1"/>
              </a:buClr>
            </a:pPr>
            <a:endParaRPr lang="en-IN" dirty="0"/>
          </a:p>
          <a:p>
            <a:pPr algn="just"/>
            <a:endParaRPr lang="en-IN" dirty="0"/>
          </a:p>
          <a:p>
            <a:pPr algn="just"/>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23728" y="5143157"/>
            <a:ext cx="5257800"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395213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772400" cy="1143000"/>
          </a:xfrm>
        </p:spPr>
        <p:txBody>
          <a:bodyPr/>
          <a:lstStyle/>
          <a:p>
            <a:r>
              <a:rPr lang="en-US"/>
              <a:t>Clocked JK Flip Flop</a:t>
            </a:r>
          </a:p>
        </p:txBody>
      </p:sp>
      <p:sp>
        <p:nvSpPr>
          <p:cNvPr id="4" name="Slide Number Placeholder 3"/>
          <p:cNvSpPr>
            <a:spLocks noGrp="1"/>
          </p:cNvSpPr>
          <p:nvPr>
            <p:ph type="sldNum" sz="quarter" idx="12"/>
          </p:nvPr>
        </p:nvSpPr>
        <p:spPr/>
        <p:txBody>
          <a:bodyPr/>
          <a:lstStyle/>
          <a:p>
            <a:fld id="{0CD4F8C7-904A-4B4C-B30B-13D4EC2646B5}" type="slidenum">
              <a:rPr lang="en-IN" smtClean="0"/>
              <a:t>40</a:t>
            </a:fld>
            <a:endParaRPr lang="en-IN"/>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0200" y="1524000"/>
            <a:ext cx="6257503"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2228" name="Picture 4"/>
          <p:cNvPicPr>
            <a:picLocks noChangeAspect="1" noChangeArrowheads="1"/>
          </p:cNvPicPr>
          <p:nvPr/>
        </p:nvPicPr>
        <p:blipFill>
          <a:blip r:embed="rId3">
            <a:clrChange>
              <a:clrFrom>
                <a:srgbClr val="FFFFFF"/>
              </a:clrFrom>
              <a:clrTo>
                <a:srgbClr val="FFFFFF">
                  <a:alpha val="0"/>
                </a:srgbClr>
              </a:clrTo>
            </a:clrChange>
          </a:blip>
          <a:stretch>
            <a:fillRect/>
          </a:stretch>
        </p:blipFill>
        <p:spPr bwMode="auto">
          <a:xfrm>
            <a:off x="0" y="0"/>
            <a:ext cx="95250" cy="190500"/>
          </a:xfrm>
          <a:prstGeom prst="rect">
            <a:avLst/>
          </a:prstGeom>
          <a:noFill/>
        </p:spPr>
      </p:pic>
      <p:pic>
        <p:nvPicPr>
          <p:cNvPr id="52227" name="Picture 3"/>
          <p:cNvPicPr>
            <a:picLocks noChangeAspect="1" noChangeArrowheads="1"/>
          </p:cNvPicPr>
          <p:nvPr/>
        </p:nvPicPr>
        <p:blipFill>
          <a:blip r:embed="rId4">
            <a:clrChange>
              <a:clrFrom>
                <a:srgbClr val="FFFFFF"/>
              </a:clrFrom>
              <a:clrTo>
                <a:srgbClr val="FFFFFF">
                  <a:alpha val="0"/>
                </a:srgbClr>
              </a:clrTo>
            </a:clrChange>
          </a:blip>
          <a:stretch>
            <a:fillRect/>
          </a:stretch>
        </p:blipFill>
        <p:spPr bwMode="auto">
          <a:xfrm>
            <a:off x="0" y="0"/>
            <a:ext cx="95250" cy="190500"/>
          </a:xfrm>
          <a:prstGeom prst="rect">
            <a:avLst/>
          </a:prstGeom>
          <a:noFill/>
        </p:spPr>
      </p:pic>
      <p:pic>
        <p:nvPicPr>
          <p:cNvPr id="52226" name="Picture 2"/>
          <p:cNvPicPr>
            <a:picLocks noChangeAspect="1" noChangeArrowheads="1"/>
          </p:cNvPicPr>
          <p:nvPr/>
        </p:nvPicPr>
        <p:blipFill>
          <a:blip r:embed="rId4">
            <a:clrChange>
              <a:clrFrom>
                <a:srgbClr val="FFFFFF"/>
              </a:clrFrom>
              <a:clrTo>
                <a:srgbClr val="FFFFFF">
                  <a:alpha val="0"/>
                </a:srgbClr>
              </a:clrTo>
            </a:clrChange>
          </a:blip>
          <a:stretch>
            <a:fillRect/>
          </a:stretch>
        </p:blipFill>
        <p:spPr bwMode="auto">
          <a:xfrm>
            <a:off x="0" y="0"/>
            <a:ext cx="95250" cy="190500"/>
          </a:xfrm>
          <a:prstGeom prst="rect">
            <a:avLst/>
          </a:prstGeom>
          <a:noFill/>
        </p:spPr>
      </p:pic>
      <p:pic>
        <p:nvPicPr>
          <p:cNvPr id="52225" name="Picture 1"/>
          <p:cNvPicPr>
            <a:picLocks noChangeAspect="1" noChangeArrowheads="1"/>
          </p:cNvPicPr>
          <p:nvPr/>
        </p:nvPicPr>
        <p:blipFill>
          <a:blip r:embed="rId4">
            <a:clrChange>
              <a:clrFrom>
                <a:srgbClr val="FFFFFF"/>
              </a:clrFrom>
              <a:clrTo>
                <a:srgbClr val="FFFFFF">
                  <a:alpha val="0"/>
                </a:srgbClr>
              </a:clrTo>
            </a:clrChange>
          </a:blip>
          <a:stretch>
            <a:fillRect/>
          </a:stretch>
        </p:blipFill>
        <p:spPr bwMode="auto">
          <a:xfrm>
            <a:off x="0" y="0"/>
            <a:ext cx="95250" cy="190500"/>
          </a:xfrm>
          <a:prstGeom prst="rect">
            <a:avLst/>
          </a:prstGeom>
          <a:noFill/>
        </p:spPr>
      </p:pic>
      <p:pic>
        <p:nvPicPr>
          <p:cNvPr id="1030" name="Picture 6"/>
          <p:cNvPicPr>
            <a:picLocks noChangeAspect="1" noChangeArrowheads="1"/>
          </p:cNvPicPr>
          <p:nvPr/>
        </p:nvPicPr>
        <p:blipFill>
          <a:blip r:embed="rId3">
            <a:clrChange>
              <a:clrFrom>
                <a:srgbClr val="FFFFFF"/>
              </a:clrFrom>
              <a:clrTo>
                <a:srgbClr val="FFFFFF">
                  <a:alpha val="0"/>
                </a:srgbClr>
              </a:clrTo>
            </a:clrChange>
          </a:blip>
          <a:stretch>
            <a:fillRect/>
          </a:stretch>
        </p:blipFill>
        <p:spPr bwMode="auto">
          <a:xfrm>
            <a:off x="0" y="0"/>
            <a:ext cx="95250" cy="190500"/>
          </a:xfrm>
          <a:prstGeom prst="rect">
            <a:avLst/>
          </a:prstGeom>
          <a:noFill/>
        </p:spPr>
      </p:pic>
      <p:pic>
        <p:nvPicPr>
          <p:cNvPr id="1029" name="Picture 5"/>
          <p:cNvPicPr>
            <a:picLocks noChangeAspect="1" noChangeArrowheads="1"/>
          </p:cNvPicPr>
          <p:nvPr/>
        </p:nvPicPr>
        <p:blipFill>
          <a:blip r:embed="rId4">
            <a:clrChange>
              <a:clrFrom>
                <a:srgbClr val="FFFFFF"/>
              </a:clrFrom>
              <a:clrTo>
                <a:srgbClr val="FFFFFF">
                  <a:alpha val="0"/>
                </a:srgbClr>
              </a:clrTo>
            </a:clrChange>
          </a:blip>
          <a:stretch>
            <a:fillRect/>
          </a:stretch>
        </p:blipFill>
        <p:spPr bwMode="auto">
          <a:xfrm>
            <a:off x="0" y="0"/>
            <a:ext cx="95250" cy="190500"/>
          </a:xfrm>
          <a:prstGeom prst="rect">
            <a:avLst/>
          </a:prstGeom>
          <a:noFill/>
        </p:spPr>
      </p:pic>
      <p:pic>
        <p:nvPicPr>
          <p:cNvPr id="1028" name="Picture 4"/>
          <p:cNvPicPr>
            <a:picLocks noChangeAspect="1" noChangeArrowheads="1"/>
          </p:cNvPicPr>
          <p:nvPr/>
        </p:nvPicPr>
        <p:blipFill>
          <a:blip r:embed="rId4">
            <a:clrChange>
              <a:clrFrom>
                <a:srgbClr val="FFFFFF"/>
              </a:clrFrom>
              <a:clrTo>
                <a:srgbClr val="FFFFFF">
                  <a:alpha val="0"/>
                </a:srgbClr>
              </a:clrTo>
            </a:clrChange>
          </a:blip>
          <a:stretch>
            <a:fillRect/>
          </a:stretch>
        </p:blipFill>
        <p:spPr bwMode="auto">
          <a:xfrm>
            <a:off x="0" y="0"/>
            <a:ext cx="95250" cy="190500"/>
          </a:xfrm>
          <a:prstGeom prst="rect">
            <a:avLst/>
          </a:prstGeom>
          <a:noFill/>
        </p:spPr>
      </p:pic>
      <p:pic>
        <p:nvPicPr>
          <p:cNvPr id="1027" name="Picture 3"/>
          <p:cNvPicPr>
            <a:picLocks noChangeAspect="1" noChangeArrowheads="1"/>
          </p:cNvPicPr>
          <p:nvPr/>
        </p:nvPicPr>
        <p:blipFill>
          <a:blip r:embed="rId4">
            <a:clrChange>
              <a:clrFrom>
                <a:srgbClr val="FFFFFF"/>
              </a:clrFrom>
              <a:clrTo>
                <a:srgbClr val="FFFFFF">
                  <a:alpha val="0"/>
                </a:srgbClr>
              </a:clrTo>
            </a:clrChange>
          </a:blip>
          <a:stretch>
            <a:fillRect/>
          </a:stretch>
        </p:blipFill>
        <p:spPr bwMode="auto">
          <a:xfrm>
            <a:off x="0" y="0"/>
            <a:ext cx="95250" cy="190500"/>
          </a:xfrm>
          <a:prstGeom prst="rect">
            <a:avLst/>
          </a:prstGeom>
          <a:noFill/>
        </p:spPr>
      </p:pic>
    </p:spTree>
    <p:extLst>
      <p:ext uri="{BB962C8B-B14F-4D97-AF65-F5344CB8AC3E}">
        <p14:creationId xmlns:p14="http://schemas.microsoft.com/office/powerpoint/2010/main" val="3797401547"/>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C5BDA2-EDBA-486A-B3F3-3E08BACB8071}" type="slidenum">
              <a:rPr lang="en-US" smtClean="0"/>
              <a:t>41</a:t>
            </a:fld>
            <a:endParaRPr lang="en-US"/>
          </a:p>
        </p:txBody>
      </p:sp>
      <p:pic>
        <p:nvPicPr>
          <p:cNvPr id="717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590800" y="381000"/>
            <a:ext cx="3517670" cy="268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23309" y="3359726"/>
            <a:ext cx="3240087" cy="2529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85800" y="2971800"/>
            <a:ext cx="2466109"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800" b="1">
                <a:solidFill>
                  <a:prstClr val="black"/>
                </a:solidFill>
              </a:rPr>
              <a:t>Truth Table</a:t>
            </a:r>
          </a:p>
        </p:txBody>
      </p:sp>
    </p:spTree>
    <p:extLst>
      <p:ext uri="{BB962C8B-B14F-4D97-AF65-F5344CB8AC3E}">
        <p14:creationId xmlns:p14="http://schemas.microsoft.com/office/powerpoint/2010/main" val="280137614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D4F8C7-904A-4B4C-B30B-13D4EC2646B5}" type="slidenum">
              <a:rPr lang="en-IN" smtClean="0"/>
              <a:t>42</a:t>
            </a:fld>
            <a:endParaRPr lang="en-IN"/>
          </a:p>
        </p:txBody>
      </p:sp>
      <p:pic>
        <p:nvPicPr>
          <p:cNvPr id="18434" name="Picture 2" descr="C:\Users\Chinnu_PC\Desktop\share_-450601020.jp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043608" y="908720"/>
            <a:ext cx="7128792" cy="4757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5856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Clocked T-Flip Flop</a:t>
            </a:r>
          </a:p>
        </p:txBody>
      </p:sp>
      <p:sp>
        <p:nvSpPr>
          <p:cNvPr id="4" name="Slide Number Placeholder 3"/>
          <p:cNvSpPr>
            <a:spLocks noGrp="1"/>
          </p:cNvSpPr>
          <p:nvPr>
            <p:ph type="sldNum" sz="quarter" idx="12"/>
          </p:nvPr>
        </p:nvSpPr>
        <p:spPr/>
        <p:txBody>
          <a:bodyPr/>
          <a:lstStyle/>
          <a:p>
            <a:fld id="{0CD4F8C7-904A-4B4C-B30B-13D4EC2646B5}" type="slidenum">
              <a:rPr lang="en-IN" smtClean="0"/>
              <a:t>43</a:t>
            </a:fld>
            <a:endParaRPr lang="en-IN"/>
          </a:p>
        </p:txBody>
      </p:sp>
      <p:sp>
        <p:nvSpPr>
          <p:cNvPr id="6" name="Content Placeholder 4"/>
          <p:cNvSpPr txBox="1"/>
          <p:nvPr/>
        </p:nvSpPr>
        <p:spPr>
          <a:xfrm>
            <a:off x="899592" y="1124744"/>
            <a:ext cx="7772400" cy="4572000"/>
          </a:xfrm>
          <a:prstGeom prst="rect">
            <a:avLst/>
          </a:prstGeom>
        </p:spPr>
        <p:txBody>
          <a:bodyPr vert="horz">
            <a:normAutofit/>
          </a:bodyPr>
          <a:lstStyle>
            <a:defPPr>
              <a:defRPr lang="en-US"/>
            </a:defPPr>
            <a:lvl1pPr marL="274320" indent="-274320" algn="l" defTabSz="914400"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defTabSz="914400"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defTabSz="914400"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defTabSz="914400"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defTabSz="914400"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defTabSz="914400"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defTabSz="914400"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defTabSz="914400"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defTabSz="914400"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a:buClr>
                <a:srgbClr val="D34817"/>
              </a:buClr>
            </a:pPr>
            <a:endParaRPr lang="en-IN">
              <a:solidFill>
                <a:prstClr val="black"/>
              </a:solidFill>
            </a:endParaRPr>
          </a:p>
        </p:txBody>
      </p:sp>
      <p:sp>
        <p:nvSpPr>
          <p:cNvPr id="5" name="AutoShape 2" descr="Image result for t flip flop using nand gat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solidFill>
                <a:prstClr val="black"/>
              </a:solidFill>
            </a:endParaRPr>
          </a:p>
        </p:txBody>
      </p:sp>
      <p:pic>
        <p:nvPicPr>
          <p:cNvPr id="1843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95400" y="2115074"/>
            <a:ext cx="5985169" cy="3171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51034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3C5BDA2-EDBA-486A-B3F3-3E08BACB8071}" type="slidenum">
              <a:rPr lang="en-US" smtClean="0"/>
              <a:t>44</a:t>
            </a:fld>
            <a:endParaRPr lang="en-US"/>
          </a:p>
        </p:txBody>
      </p:sp>
      <p:pic>
        <p:nvPicPr>
          <p:cNvPr id="614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2528188" y="304800"/>
            <a:ext cx="4087623" cy="255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67000" y="3352800"/>
            <a:ext cx="3810001" cy="2674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43000" y="3121967"/>
            <a:ext cx="243840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a:solidFill>
                  <a:prstClr val="black"/>
                </a:solidFill>
              </a:rPr>
              <a:t>Truth Table</a:t>
            </a:r>
          </a:p>
        </p:txBody>
      </p:sp>
    </p:spTree>
    <p:extLst>
      <p:ext uri="{BB962C8B-B14F-4D97-AF65-F5344CB8AC3E}">
        <p14:creationId xmlns:p14="http://schemas.microsoft.com/office/powerpoint/2010/main" val="940220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Timing diagram </a:t>
            </a:r>
          </a:p>
        </p:txBody>
      </p:sp>
      <p:sp>
        <p:nvSpPr>
          <p:cNvPr id="4" name="Slide Number Placeholder 3"/>
          <p:cNvSpPr>
            <a:spLocks noGrp="1"/>
          </p:cNvSpPr>
          <p:nvPr>
            <p:ph type="sldNum" sz="quarter" idx="12"/>
          </p:nvPr>
        </p:nvSpPr>
        <p:spPr/>
        <p:txBody>
          <a:bodyPr/>
          <a:lstStyle/>
          <a:p>
            <a:fld id="{43C5BDA2-EDBA-486A-B3F3-3E08BACB8071}" type="slidenum">
              <a:rPr lang="en-US" smtClean="0"/>
              <a:t>45</a:t>
            </a:fld>
            <a:endParaRPr lang="en-US"/>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609600" y="1828800"/>
            <a:ext cx="7979303"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205491"/>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Master-Slave Flip-Flops</a:t>
            </a:r>
          </a:p>
        </p:txBody>
      </p:sp>
      <p:sp>
        <p:nvSpPr>
          <p:cNvPr id="4" name="Slide Number Placeholder 3"/>
          <p:cNvSpPr>
            <a:spLocks noGrp="1"/>
          </p:cNvSpPr>
          <p:nvPr>
            <p:ph type="sldNum" sz="quarter" idx="12"/>
          </p:nvPr>
        </p:nvSpPr>
        <p:spPr/>
        <p:txBody>
          <a:bodyPr/>
          <a:lstStyle/>
          <a:p>
            <a:fld id="{0CD4F8C7-904A-4B4C-B30B-13D4EC2646B5}" type="slidenum">
              <a:rPr lang="en-IN" smtClean="0"/>
              <a:t>46</a:t>
            </a:fld>
            <a:endParaRPr lang="en-IN"/>
          </a:p>
        </p:txBody>
      </p:sp>
      <p:sp>
        <p:nvSpPr>
          <p:cNvPr id="5" name="Content Placeholder 4"/>
          <p:cNvSpPr>
            <a:spLocks noGrp="1"/>
          </p:cNvSpPr>
          <p:nvPr>
            <p:ph sz="quarter" idx="1"/>
          </p:nvPr>
        </p:nvSpPr>
        <p:spPr>
          <a:xfrm>
            <a:off x="539552" y="1268760"/>
            <a:ext cx="8424936" cy="4968552"/>
          </a:xfrm>
        </p:spPr>
        <p:txBody>
          <a:bodyPr>
            <a:normAutofit fontScale="77500" lnSpcReduction="20000"/>
          </a:bodyPr>
          <a:lstStyle/>
          <a:p>
            <a:pPr algn="just">
              <a:lnSpc>
                <a:spcPct val="170000"/>
              </a:lnSpc>
            </a:pPr>
            <a:r>
              <a:rPr lang="en-IN" dirty="0"/>
              <a:t>Also known as pulse-triggered flip-flops</a:t>
            </a:r>
          </a:p>
          <a:p>
            <a:pPr algn="just">
              <a:lnSpc>
                <a:spcPct val="170000"/>
              </a:lnSpc>
            </a:pPr>
            <a:r>
              <a:rPr lang="en-IN" dirty="0"/>
              <a:t>Necessary in case where it is necessary to sense current state while allowing new state information to be entered.</a:t>
            </a:r>
          </a:p>
          <a:p>
            <a:pPr algn="just">
              <a:lnSpc>
                <a:spcPct val="170000"/>
              </a:lnSpc>
            </a:pPr>
            <a:r>
              <a:rPr lang="en-IN" dirty="0"/>
              <a:t>It consists of two cascaded sections.</a:t>
            </a:r>
          </a:p>
          <a:p>
            <a:pPr algn="just">
              <a:lnSpc>
                <a:spcPct val="170000"/>
              </a:lnSpc>
            </a:pPr>
            <a:r>
              <a:rPr lang="en-IN" dirty="0"/>
              <a:t>First section is the master and the second is the slave</a:t>
            </a:r>
          </a:p>
          <a:p>
            <a:pPr algn="just">
              <a:lnSpc>
                <a:spcPct val="170000"/>
              </a:lnSpc>
            </a:pPr>
            <a:r>
              <a:rPr lang="en-IN" dirty="0"/>
              <a:t>Information is entered into the master on one edge or level of a control signal and is transferred to the slave on the next edge or level of control signal</a:t>
            </a:r>
          </a:p>
        </p:txBody>
      </p:sp>
    </p:spTree>
    <p:extLst>
      <p:ext uri="{BB962C8B-B14F-4D97-AF65-F5344CB8AC3E}">
        <p14:creationId xmlns:p14="http://schemas.microsoft.com/office/powerpoint/2010/main" val="125742577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Master-Slave JK Flip-Flop</a:t>
            </a:r>
          </a:p>
        </p:txBody>
      </p:sp>
      <p:sp>
        <p:nvSpPr>
          <p:cNvPr id="4" name="Slide Number Placeholder 3"/>
          <p:cNvSpPr>
            <a:spLocks noGrp="1"/>
          </p:cNvSpPr>
          <p:nvPr>
            <p:ph type="sldNum" sz="quarter" idx="12"/>
          </p:nvPr>
        </p:nvSpPr>
        <p:spPr/>
        <p:txBody>
          <a:bodyPr/>
          <a:lstStyle/>
          <a:p>
            <a:fld id="{0CD4F8C7-904A-4B4C-B30B-13D4EC2646B5}" type="slidenum">
              <a:rPr lang="en-IN" smtClean="0"/>
              <a:t>47</a:t>
            </a:fld>
            <a:endParaRPr lang="en-IN"/>
          </a:p>
        </p:txBody>
      </p:sp>
      <p:sp>
        <p:nvSpPr>
          <p:cNvPr id="5" name="Content Placeholder 4"/>
          <p:cNvSpPr>
            <a:spLocks noGrp="1"/>
          </p:cNvSpPr>
          <p:nvPr>
            <p:ph sz="quarter" idx="1"/>
          </p:nvPr>
        </p:nvSpPr>
        <p:spPr>
          <a:xfrm>
            <a:off x="457200" y="1600200"/>
            <a:ext cx="8435280" cy="4997152"/>
          </a:xfrm>
        </p:spPr>
        <p:txBody>
          <a:bodyPr>
            <a:normAutofit fontScale="85000" lnSpcReduction="10000"/>
          </a:bodyPr>
          <a:lstStyle/>
          <a:p>
            <a:pPr algn="just">
              <a:lnSpc>
                <a:spcPct val="160000"/>
              </a:lnSpc>
            </a:pPr>
            <a:r>
              <a:rPr lang="en-IN"/>
              <a:t>In this J corresponds to S and K corresponds to R inputs.</a:t>
            </a:r>
          </a:p>
          <a:p>
            <a:pPr algn="just">
              <a:lnSpc>
                <a:spcPct val="160000"/>
              </a:lnSpc>
            </a:pPr>
            <a:r>
              <a:rPr lang="en-IN"/>
              <a:t>J=K=1 causes the flip-flop to toggle from the current state. </a:t>
            </a:r>
          </a:p>
          <a:p>
            <a:pPr lvl="1" algn="just">
              <a:lnSpc>
                <a:spcPct val="160000"/>
              </a:lnSpc>
              <a:buClr>
                <a:schemeClr val="accent1"/>
              </a:buClr>
            </a:pPr>
            <a:r>
              <a:rPr lang="en-IN"/>
              <a:t>If present state is 1 then next state is 0</a:t>
            </a:r>
          </a:p>
          <a:p>
            <a:pPr lvl="1" algn="just">
              <a:lnSpc>
                <a:spcPct val="160000"/>
              </a:lnSpc>
              <a:buClr>
                <a:schemeClr val="accent1"/>
              </a:buClr>
            </a:pPr>
            <a:r>
              <a:rPr lang="en-IN"/>
              <a:t>If present state is 0 then next state is 1</a:t>
            </a:r>
          </a:p>
          <a:p>
            <a:pPr algn="just">
              <a:lnSpc>
                <a:spcPct val="160000"/>
              </a:lnSpc>
            </a:pPr>
            <a:r>
              <a:rPr lang="en-IN"/>
              <a:t>In this 2 AND gates are used to sense and steer the state of the slave [in addition to SR MS flip-flop]</a:t>
            </a:r>
          </a:p>
        </p:txBody>
      </p:sp>
    </p:spTree>
    <p:extLst>
      <p:ext uri="{BB962C8B-B14F-4D97-AF65-F5344CB8AC3E}">
        <p14:creationId xmlns:p14="http://schemas.microsoft.com/office/powerpoint/2010/main" val="181128677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Master-Slave JK Flip-Flop</a:t>
            </a:r>
          </a:p>
        </p:txBody>
      </p:sp>
      <p:sp>
        <p:nvSpPr>
          <p:cNvPr id="4" name="Slide Number Placeholder 3"/>
          <p:cNvSpPr>
            <a:spLocks noGrp="1"/>
          </p:cNvSpPr>
          <p:nvPr>
            <p:ph type="sldNum" sz="quarter" idx="12"/>
          </p:nvPr>
        </p:nvSpPr>
        <p:spPr/>
        <p:txBody>
          <a:bodyPr/>
          <a:lstStyle/>
          <a:p>
            <a:fld id="{0CD4F8C7-904A-4B4C-B30B-13D4EC2646B5}" type="slidenum">
              <a:rPr lang="en-IN" smtClean="0"/>
              <a:t>48</a:t>
            </a:fld>
            <a:endParaRPr lang="en-IN"/>
          </a:p>
        </p:txBody>
      </p:sp>
      <p:pic>
        <p:nvPicPr>
          <p:cNvPr id="20483"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bwMode="auto">
          <a:xfrm>
            <a:off x="-22921" y="-675456"/>
            <a:ext cx="9166921" cy="7258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45410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7924800" cy="487362"/>
          </a:xfrm>
        </p:spPr>
        <p:txBody>
          <a:bodyPr>
            <a:normAutofit fontScale="90000"/>
          </a:bodyPr>
          <a:lstStyle/>
          <a:p>
            <a:r>
              <a:rPr lang="en-US"/>
              <a:t>Master Slave Flip Flop using NAND gates</a:t>
            </a:r>
          </a:p>
        </p:txBody>
      </p:sp>
      <p:sp>
        <p:nvSpPr>
          <p:cNvPr id="4" name="Slide Number Placeholder 3"/>
          <p:cNvSpPr>
            <a:spLocks noGrp="1"/>
          </p:cNvSpPr>
          <p:nvPr>
            <p:ph type="sldNum" sz="quarter" idx="12"/>
          </p:nvPr>
        </p:nvSpPr>
        <p:spPr/>
        <p:txBody>
          <a:bodyPr/>
          <a:lstStyle/>
          <a:p>
            <a:fld id="{0CD4F8C7-904A-4B4C-B30B-13D4EC2646B5}" type="slidenum">
              <a:rPr lang="en-IN" smtClean="0"/>
              <a:t>49</a:t>
            </a:fld>
            <a:endParaRPr lang="en-IN"/>
          </a:p>
        </p:txBody>
      </p:sp>
      <p:pic>
        <p:nvPicPr>
          <p:cNvPr id="218116" name="Picture 4"/>
          <p:cNvPicPr>
            <a:picLocks noChangeAspect="1" noChangeArrowheads="1"/>
          </p:cNvPicPr>
          <p:nvPr/>
        </p:nvPicPr>
        <p:blipFill>
          <a:blip r:embed="rId2"/>
          <a:stretch>
            <a:fillRect/>
          </a:stretch>
        </p:blipFill>
        <p:spPr bwMode="auto">
          <a:xfrm>
            <a:off x="328611" y="1692976"/>
            <a:ext cx="8815389" cy="3413367"/>
          </a:xfrm>
          <a:prstGeom prst="rect">
            <a:avLst/>
          </a:prstGeom>
          <a:noFill/>
          <a:ln w="9525">
            <a:noFill/>
            <a:miter lim="800000"/>
          </a:ln>
          <a:effectLst/>
        </p:spPr>
      </p:pic>
    </p:spTree>
    <p:extLst>
      <p:ext uri="{BB962C8B-B14F-4D97-AF65-F5344CB8AC3E}">
        <p14:creationId xmlns:p14="http://schemas.microsoft.com/office/powerpoint/2010/main" val="36437809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Sequential Circuit Types</a:t>
            </a:r>
          </a:p>
        </p:txBody>
      </p:sp>
      <p:sp>
        <p:nvSpPr>
          <p:cNvPr id="4" name="Slide Number Placeholder 3"/>
          <p:cNvSpPr>
            <a:spLocks noGrp="1"/>
          </p:cNvSpPr>
          <p:nvPr>
            <p:ph type="sldNum" sz="quarter" idx="12"/>
          </p:nvPr>
        </p:nvSpPr>
        <p:spPr/>
        <p:txBody>
          <a:bodyPr/>
          <a:lstStyle/>
          <a:p>
            <a:fld id="{0CD4F8C7-904A-4B4C-B30B-13D4EC2646B5}" type="slidenum">
              <a:rPr lang="en-IN" smtClean="0"/>
              <a:t>5</a:t>
            </a:fld>
            <a:endParaRPr lang="en-IN"/>
          </a:p>
        </p:txBody>
      </p:sp>
      <p:sp>
        <p:nvSpPr>
          <p:cNvPr id="5" name="Content Placeholder 4"/>
          <p:cNvSpPr>
            <a:spLocks noGrp="1"/>
          </p:cNvSpPr>
          <p:nvPr>
            <p:ph sz="quarter" idx="1"/>
          </p:nvPr>
        </p:nvSpPr>
        <p:spPr/>
        <p:txBody>
          <a:bodyPr>
            <a:normAutofit fontScale="77500" lnSpcReduction="20000"/>
          </a:bodyPr>
          <a:lstStyle/>
          <a:p>
            <a:pPr algn="just">
              <a:lnSpc>
                <a:spcPct val="150000"/>
              </a:lnSpc>
            </a:pPr>
            <a:r>
              <a:rPr lang="en-IN" dirty="0"/>
              <a:t>A Synchronous Sequential Circuit is one in which its behaviour is determined by the values of signals at only discrete instants of time</a:t>
            </a:r>
          </a:p>
          <a:p>
            <a:pPr algn="just">
              <a:lnSpc>
                <a:spcPct val="150000"/>
              </a:lnSpc>
            </a:pPr>
            <a:r>
              <a:rPr lang="en-IN" sz="3200" dirty="0"/>
              <a:t>Generally have a master-clock that effectively samples the input data to determine network behaviour</a:t>
            </a:r>
          </a:p>
          <a:p>
            <a:pPr algn="just">
              <a:lnSpc>
                <a:spcPct val="150000"/>
              </a:lnSpc>
            </a:pPr>
            <a:r>
              <a:rPr lang="en-IN" dirty="0"/>
              <a:t>An Asynchronous Sequential Circuit is one in which the network is immediately affected by input signal changes.</a:t>
            </a:r>
          </a:p>
          <a:p>
            <a:pPr algn="just"/>
            <a:endParaRPr lang="en-IN" dirty="0"/>
          </a:p>
        </p:txBody>
      </p:sp>
    </p:spTree>
    <p:extLst>
      <p:ext uri="{BB962C8B-B14F-4D97-AF65-F5344CB8AC3E}">
        <p14:creationId xmlns:p14="http://schemas.microsoft.com/office/powerpoint/2010/main" val="3064054911"/>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1560" y="1408049"/>
            <a:ext cx="7448471"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27624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CD4F8C7-904A-4B4C-B30B-13D4EC2646B5}" type="slidenum">
              <a:rPr lang="en-IN" smtClean="0"/>
              <a:t>51</a:t>
            </a:fld>
            <a:endParaRPr lang="en-IN"/>
          </a:p>
        </p:txBody>
      </p:sp>
      <p:pic>
        <p:nvPicPr>
          <p:cNvPr id="6" name="Picture 5">
            <a:extLst>
              <a:ext uri="{FF2B5EF4-FFF2-40B4-BE49-F238E27FC236}">
                <a16:creationId xmlns:a16="http://schemas.microsoft.com/office/drawing/2014/main" id="{38779069-7470-C12A-EC35-1829E51E16FE}"/>
              </a:ext>
            </a:extLst>
          </p:cNvPr>
          <p:cNvPicPr>
            <a:picLocks noChangeAspect="1"/>
          </p:cNvPicPr>
          <p:nvPr/>
        </p:nvPicPr>
        <p:blipFill>
          <a:blip r:embed="rId2"/>
          <a:stretch>
            <a:fillRect/>
          </a:stretch>
        </p:blipFill>
        <p:spPr>
          <a:xfrm>
            <a:off x="1653287" y="2045850"/>
            <a:ext cx="5837426" cy="2766300"/>
          </a:xfrm>
          <a:prstGeom prst="rect">
            <a:avLst/>
          </a:prstGeom>
        </p:spPr>
      </p:pic>
    </p:spTree>
    <p:extLst>
      <p:ext uri="{BB962C8B-B14F-4D97-AF65-F5344CB8AC3E}">
        <p14:creationId xmlns:p14="http://schemas.microsoft.com/office/powerpoint/2010/main" val="242788721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t>Timing Diagram for JK MS Flip-Flop</a:t>
            </a:r>
          </a:p>
        </p:txBody>
      </p:sp>
      <p:sp>
        <p:nvSpPr>
          <p:cNvPr id="4" name="Slide Number Placeholder 3"/>
          <p:cNvSpPr>
            <a:spLocks noGrp="1"/>
          </p:cNvSpPr>
          <p:nvPr>
            <p:ph type="sldNum" sz="quarter" idx="12"/>
          </p:nvPr>
        </p:nvSpPr>
        <p:spPr/>
        <p:txBody>
          <a:bodyPr/>
          <a:lstStyle/>
          <a:p>
            <a:fld id="{0CD4F8C7-904A-4B4C-B30B-13D4EC2646B5}" type="slidenum">
              <a:rPr lang="en-IN" smtClean="0"/>
              <a:t>52</a:t>
            </a:fld>
            <a:endParaRPr lang="en-IN"/>
          </a:p>
        </p:txBody>
      </p:sp>
      <p:pic>
        <p:nvPicPr>
          <p:cNvPr id="6" name="Picture 3" descr="C:\Schiesl Outside Services\Givone\jpegs\ch_06\giv52503_0615.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7640" y="1482179"/>
            <a:ext cx="792480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023672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476672"/>
          </a:xfrm>
        </p:spPr>
        <p:txBody>
          <a:bodyPr>
            <a:normAutofit fontScale="90000"/>
          </a:bodyPr>
          <a:lstStyle/>
          <a:p>
            <a:r>
              <a:rPr lang="en-IN" sz="3200" b="1"/>
              <a:t>Triggering</a:t>
            </a:r>
          </a:p>
        </p:txBody>
      </p:sp>
      <p:sp>
        <p:nvSpPr>
          <p:cNvPr id="4" name="Slide Number Placeholder 3"/>
          <p:cNvSpPr>
            <a:spLocks noGrp="1"/>
          </p:cNvSpPr>
          <p:nvPr>
            <p:ph type="sldNum" sz="quarter" idx="12"/>
          </p:nvPr>
        </p:nvSpPr>
        <p:spPr/>
        <p:txBody>
          <a:bodyPr/>
          <a:lstStyle/>
          <a:p>
            <a:fld id="{0CD4F8C7-904A-4B4C-B30B-13D4EC2646B5}" type="slidenum">
              <a:rPr lang="en-IN" smtClean="0"/>
              <a:t>53</a:t>
            </a:fld>
            <a:endParaRPr lang="en-IN"/>
          </a:p>
        </p:txBody>
      </p:sp>
      <p:sp>
        <p:nvSpPr>
          <p:cNvPr id="5" name="Content Placeholder 4"/>
          <p:cNvSpPr>
            <a:spLocks noGrp="1"/>
          </p:cNvSpPr>
          <p:nvPr>
            <p:ph sz="quarter" idx="1"/>
          </p:nvPr>
        </p:nvSpPr>
        <p:spPr>
          <a:xfrm>
            <a:off x="179512" y="548680"/>
            <a:ext cx="8784976" cy="5760640"/>
          </a:xfrm>
        </p:spPr>
        <p:txBody>
          <a:bodyPr>
            <a:noAutofit/>
          </a:bodyPr>
          <a:lstStyle/>
          <a:p>
            <a:pPr algn="just">
              <a:lnSpc>
                <a:spcPct val="150000"/>
              </a:lnSpc>
            </a:pPr>
            <a:r>
              <a:rPr lang="en-IN" sz="2400"/>
              <a:t>Triggering means making the circuit active [allow it to receive inputs]</a:t>
            </a:r>
          </a:p>
          <a:p>
            <a:pPr algn="just">
              <a:lnSpc>
                <a:spcPct val="150000"/>
              </a:lnSpc>
            </a:pPr>
            <a:r>
              <a:rPr lang="en-IN" sz="2400"/>
              <a:t>Triggering makes a circuit synchronous</a:t>
            </a:r>
          </a:p>
          <a:p>
            <a:pPr algn="just">
              <a:lnSpc>
                <a:spcPct val="150000"/>
              </a:lnSpc>
            </a:pPr>
            <a:r>
              <a:rPr lang="en-IN" sz="2400"/>
              <a:t>Triggering is given in the form of clock or gate signal</a:t>
            </a:r>
          </a:p>
          <a:p>
            <a:pPr algn="just">
              <a:lnSpc>
                <a:spcPct val="150000"/>
              </a:lnSpc>
            </a:pPr>
            <a:r>
              <a:rPr lang="en-IN" sz="2400"/>
              <a:t>Depending on the type of triggering used circuit becomes active at specific states of clock pulse</a:t>
            </a:r>
          </a:p>
          <a:p>
            <a:pPr lvl="1" algn="just">
              <a:lnSpc>
                <a:spcPct val="150000"/>
              </a:lnSpc>
              <a:buClr>
                <a:schemeClr val="accent1"/>
              </a:buClr>
            </a:pPr>
            <a:r>
              <a:rPr lang="en-IN" sz="2400"/>
              <a:t>Level Triggering: Circuit becomes active when gating or clock pulse is at a particular level</a:t>
            </a:r>
          </a:p>
          <a:p>
            <a:pPr lvl="1" algn="just">
              <a:lnSpc>
                <a:spcPct val="150000"/>
              </a:lnSpc>
              <a:buClr>
                <a:schemeClr val="accent1"/>
              </a:buClr>
            </a:pPr>
            <a:r>
              <a:rPr lang="en-IN" sz="2400"/>
              <a:t>Edge Triggering: Circuit becomes active at the negative edge or positive edge of the clock signal</a:t>
            </a:r>
          </a:p>
        </p:txBody>
      </p:sp>
    </p:spTree>
    <p:extLst>
      <p:ext uri="{BB962C8B-B14F-4D97-AF65-F5344CB8AC3E}">
        <p14:creationId xmlns:p14="http://schemas.microsoft.com/office/powerpoint/2010/main" val="387593696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Edge Triggered Flip-Flops</a:t>
            </a:r>
          </a:p>
        </p:txBody>
      </p:sp>
      <p:sp>
        <p:nvSpPr>
          <p:cNvPr id="4" name="Slide Number Placeholder 3"/>
          <p:cNvSpPr>
            <a:spLocks noGrp="1"/>
          </p:cNvSpPr>
          <p:nvPr>
            <p:ph type="sldNum" sz="quarter" idx="12"/>
          </p:nvPr>
        </p:nvSpPr>
        <p:spPr/>
        <p:txBody>
          <a:bodyPr/>
          <a:lstStyle/>
          <a:p>
            <a:fld id="{0CD4F8C7-904A-4B4C-B30B-13D4EC2646B5}" type="slidenum">
              <a:rPr lang="en-IN" smtClean="0"/>
              <a:t>54</a:t>
            </a:fld>
            <a:endParaRPr lang="en-IN"/>
          </a:p>
        </p:txBody>
      </p:sp>
      <p:sp>
        <p:nvSpPr>
          <p:cNvPr id="5" name="Content Placeholder 4"/>
          <p:cNvSpPr>
            <a:spLocks noGrp="1"/>
          </p:cNvSpPr>
          <p:nvPr>
            <p:ph sz="quarter" idx="1"/>
          </p:nvPr>
        </p:nvSpPr>
        <p:spPr>
          <a:xfrm>
            <a:off x="467544" y="1484784"/>
            <a:ext cx="8229600" cy="4525963"/>
          </a:xfrm>
        </p:spPr>
        <p:txBody>
          <a:bodyPr>
            <a:normAutofit fontScale="92500" lnSpcReduction="20000"/>
          </a:bodyPr>
          <a:lstStyle/>
          <a:p>
            <a:pPr algn="just">
              <a:lnSpc>
                <a:spcPct val="150000"/>
              </a:lnSpc>
            </a:pPr>
            <a:r>
              <a:rPr lang="en-IN"/>
              <a:t>Uses just one of the edges of the control to affect the reading of information on input lines.</a:t>
            </a:r>
          </a:p>
          <a:p>
            <a:pPr algn="just">
              <a:lnSpc>
                <a:spcPct val="150000"/>
              </a:lnSpc>
            </a:pPr>
            <a:r>
              <a:rPr lang="en-IN"/>
              <a:t>Designed to use either the positive or negative edge of the clock.</a:t>
            </a:r>
          </a:p>
          <a:p>
            <a:pPr algn="just">
              <a:lnSpc>
                <a:spcPct val="150000"/>
              </a:lnSpc>
            </a:pPr>
            <a:r>
              <a:rPr lang="en-IN"/>
              <a:t>Once triggering edge occurs the flip-flop remains unresponsive to information input changes until the next triggering edge.</a:t>
            </a:r>
          </a:p>
        </p:txBody>
      </p:sp>
    </p:spTree>
    <p:extLst>
      <p:ext uri="{BB962C8B-B14F-4D97-AF65-F5344CB8AC3E}">
        <p14:creationId xmlns:p14="http://schemas.microsoft.com/office/powerpoint/2010/main" val="304267928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576" y="0"/>
            <a:ext cx="8229600" cy="836712"/>
          </a:xfrm>
        </p:spPr>
        <p:txBody>
          <a:bodyPr>
            <a:normAutofit/>
          </a:bodyPr>
          <a:lstStyle/>
          <a:p>
            <a:r>
              <a:rPr lang="en-IN" sz="4000"/>
              <a:t>Positive Edge Triggered D Flip-Flop</a:t>
            </a:r>
          </a:p>
        </p:txBody>
      </p:sp>
      <p:sp>
        <p:nvSpPr>
          <p:cNvPr id="4" name="Slide Number Placeholder 3"/>
          <p:cNvSpPr>
            <a:spLocks noGrp="1"/>
          </p:cNvSpPr>
          <p:nvPr>
            <p:ph type="sldNum" sz="quarter" idx="12"/>
          </p:nvPr>
        </p:nvSpPr>
        <p:spPr/>
        <p:txBody>
          <a:bodyPr/>
          <a:lstStyle/>
          <a:p>
            <a:fld id="{0CD4F8C7-904A-4B4C-B30B-13D4EC2646B5}" type="slidenum">
              <a:rPr lang="en-IN" smtClean="0"/>
              <a:t>55</a:t>
            </a:fld>
            <a:endParaRPr lang="en-IN"/>
          </a:p>
        </p:txBody>
      </p:sp>
      <p:sp>
        <p:nvSpPr>
          <p:cNvPr id="5" name="Content Placeholder 4"/>
          <p:cNvSpPr>
            <a:spLocks noGrp="1"/>
          </p:cNvSpPr>
          <p:nvPr>
            <p:ph sz="quarter" idx="1"/>
          </p:nvPr>
        </p:nvSpPr>
        <p:spPr>
          <a:xfrm>
            <a:off x="475576" y="836712"/>
            <a:ext cx="8229600" cy="4525963"/>
          </a:xfrm>
        </p:spPr>
        <p:txBody>
          <a:bodyPr/>
          <a:lstStyle/>
          <a:p>
            <a:pPr algn="just"/>
            <a:r>
              <a:rPr lang="en-IN"/>
              <a:t>Setting or Resetting of the flip-flop is established by the rising, or positive, edge of the control signal.</a:t>
            </a:r>
          </a:p>
        </p:txBody>
      </p:sp>
      <p:pic>
        <p:nvPicPr>
          <p:cNvPr id="6" name="Picture 3" descr="C:\Schiesl Outside Services\Givone\jpegs\ch_06\giv52503_0618.jpg"/>
          <p:cNvPicPr>
            <a:picLocks noChangeAspect="1" noChangeArrowheads="1"/>
          </p:cNvPicPr>
          <p:nvPr/>
        </p:nvPicPr>
        <p:blipFill rotWithShape="1">
          <a:blip r:embed="rId2">
            <a:extLst>
              <a:ext uri="{28A0092B-C50C-407E-A947-70E740481C1C}">
                <a14:useLocalDpi xmlns:a14="http://schemas.microsoft.com/office/drawing/2010/main" val="0"/>
              </a:ext>
            </a:extLst>
          </a:blip>
          <a:srcRect l="65714"/>
          <a:stretch/>
        </p:blipFill>
        <p:spPr bwMode="auto">
          <a:xfrm>
            <a:off x="4211960" y="2060848"/>
            <a:ext cx="2592288"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559784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C:\Schiesl Outside Services\Givone\jpegs\ch_06\giv52503_0620.jpg"/>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75656" y="2852936"/>
            <a:ext cx="6192688" cy="355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440" y="13467"/>
            <a:ext cx="8229600" cy="1143000"/>
          </a:xfrm>
        </p:spPr>
        <p:txBody>
          <a:bodyPr>
            <a:normAutofit/>
          </a:bodyPr>
          <a:lstStyle/>
          <a:p>
            <a:r>
              <a:rPr lang="en-IN"/>
              <a:t>Negative Edge Triggered D Flip-Flop</a:t>
            </a:r>
          </a:p>
        </p:txBody>
      </p:sp>
      <p:sp>
        <p:nvSpPr>
          <p:cNvPr id="4" name="Slide Number Placeholder 3"/>
          <p:cNvSpPr>
            <a:spLocks noGrp="1"/>
          </p:cNvSpPr>
          <p:nvPr>
            <p:ph type="sldNum" sz="quarter" idx="12"/>
          </p:nvPr>
        </p:nvSpPr>
        <p:spPr/>
        <p:txBody>
          <a:bodyPr/>
          <a:lstStyle/>
          <a:p>
            <a:fld id="{0CD4F8C7-904A-4B4C-B30B-13D4EC2646B5}" type="slidenum">
              <a:rPr lang="en-IN" smtClean="0"/>
              <a:t>56</a:t>
            </a:fld>
            <a:endParaRPr lang="en-IN"/>
          </a:p>
        </p:txBody>
      </p:sp>
      <p:sp>
        <p:nvSpPr>
          <p:cNvPr id="5" name="Content Placeholder 4"/>
          <p:cNvSpPr>
            <a:spLocks noGrp="1"/>
          </p:cNvSpPr>
          <p:nvPr>
            <p:ph sz="quarter" idx="1"/>
          </p:nvPr>
        </p:nvSpPr>
        <p:spPr>
          <a:xfrm>
            <a:off x="457440" y="1124744"/>
            <a:ext cx="8229600" cy="4525963"/>
          </a:xfrm>
        </p:spPr>
        <p:txBody>
          <a:bodyPr/>
          <a:lstStyle/>
          <a:p>
            <a:r>
              <a:rPr lang="en-IN" dirty="0"/>
              <a:t>Falling edge is used to sample the D input .</a:t>
            </a:r>
          </a:p>
          <a:p>
            <a:r>
              <a:rPr lang="en-IN" dirty="0"/>
              <a:t>Achieved by using an inverter at the control input of the flip-flop.</a:t>
            </a:r>
          </a:p>
        </p:txBody>
      </p:sp>
    </p:spTree>
    <p:extLst>
      <p:ext uri="{BB962C8B-B14F-4D97-AF65-F5344CB8AC3E}">
        <p14:creationId xmlns:p14="http://schemas.microsoft.com/office/powerpoint/2010/main" val="261387704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Characteristic Equations</a:t>
            </a:r>
          </a:p>
        </p:txBody>
      </p:sp>
      <p:sp>
        <p:nvSpPr>
          <p:cNvPr id="4" name="Slide Number Placeholder 3"/>
          <p:cNvSpPr>
            <a:spLocks noGrp="1"/>
          </p:cNvSpPr>
          <p:nvPr>
            <p:ph type="sldNum" sz="quarter" idx="12"/>
          </p:nvPr>
        </p:nvSpPr>
        <p:spPr/>
        <p:txBody>
          <a:bodyPr/>
          <a:lstStyle/>
          <a:p>
            <a:fld id="{0CD4F8C7-904A-4B4C-B30B-13D4EC2646B5}" type="slidenum">
              <a:rPr lang="en-IN">
                <a:solidFill>
                  <a:prstClr val="black">
                    <a:tint val="75000"/>
                  </a:prstClr>
                </a:solidFill>
                <a:latin typeface="Calibri"/>
                <a:cs typeface="Arial" pitchFamily="34" charset="0"/>
              </a:rPr>
              <a:pPr/>
              <a:t>57</a:t>
            </a:fld>
            <a:endParaRPr lang="en-IN">
              <a:solidFill>
                <a:prstClr val="black">
                  <a:tint val="75000"/>
                </a:prstClr>
              </a:solidFill>
              <a:latin typeface="Calibri"/>
              <a:cs typeface="Arial" pitchFamily="34" charset="0"/>
            </a:endParaRPr>
          </a:p>
        </p:txBody>
      </p:sp>
      <p:sp>
        <p:nvSpPr>
          <p:cNvPr id="5" name="Content Placeholder 4"/>
          <p:cNvSpPr>
            <a:spLocks noGrp="1"/>
          </p:cNvSpPr>
          <p:nvPr>
            <p:ph sz="quarter" idx="1"/>
          </p:nvPr>
        </p:nvSpPr>
        <p:spPr>
          <a:xfrm>
            <a:off x="1493658" y="2132857"/>
            <a:ext cx="6172200" cy="3394472"/>
          </a:xfrm>
        </p:spPr>
        <p:txBody>
          <a:bodyPr>
            <a:normAutofit fontScale="92500" lnSpcReduction="10000"/>
          </a:bodyPr>
          <a:lstStyle/>
          <a:p>
            <a:pPr algn="just">
              <a:lnSpc>
                <a:spcPct val="150000"/>
              </a:lnSpc>
            </a:pPr>
            <a:r>
              <a:rPr lang="en-IN"/>
              <a:t>Algebraic description of the next state table of a flip-flop.</a:t>
            </a:r>
          </a:p>
          <a:p>
            <a:pPr algn="just">
              <a:lnSpc>
                <a:spcPct val="150000"/>
              </a:lnSpc>
            </a:pPr>
            <a:r>
              <a:rPr lang="en-IN"/>
              <a:t>Obtained by constructing the K-Map for Q+ in terms of present state and information input variables.</a:t>
            </a:r>
          </a:p>
        </p:txBody>
      </p:sp>
    </p:spTree>
    <p:extLst>
      <p:ext uri="{BB962C8B-B14F-4D97-AF65-F5344CB8AC3E}">
        <p14:creationId xmlns:p14="http://schemas.microsoft.com/office/powerpoint/2010/main" val="7296790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5" name="Picture 11" descr="F:\DSD\new_DSD\dsd_pics\unit3_and_4\DSD_Unit3_13.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277635" y="1916832"/>
            <a:ext cx="6559243" cy="274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402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Next state table of SR flip-flop</a:t>
            </a:r>
          </a:p>
        </p:txBody>
      </p:sp>
      <p:pic>
        <p:nvPicPr>
          <p:cNvPr id="2050" name="Picture 2" descr="F:\DSD\new_DSD\dsd_pics\unit3_and_4\DSD_Unit3_14.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3089008" y="1916832"/>
            <a:ext cx="3006083" cy="3903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292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38" descr="C:\Schiesl Outside Services\Givone\jpegs\ch_06\giv52503_0601.jpg"/>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bwMode="auto">
          <a:xfrm>
            <a:off x="2483768" y="4821760"/>
            <a:ext cx="3377820" cy="1692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38133" y="0"/>
            <a:ext cx="8229600" cy="1143000"/>
          </a:xfrm>
        </p:spPr>
        <p:txBody>
          <a:bodyPr/>
          <a:lstStyle/>
          <a:p>
            <a:r>
              <a:rPr lang="en-IN" dirty="0"/>
              <a:t>Basic Bistable element</a:t>
            </a:r>
          </a:p>
        </p:txBody>
      </p:sp>
      <p:sp>
        <p:nvSpPr>
          <p:cNvPr id="4" name="Slide Number Placeholder 3"/>
          <p:cNvSpPr>
            <a:spLocks noGrp="1"/>
          </p:cNvSpPr>
          <p:nvPr>
            <p:ph type="sldNum" sz="quarter" idx="12"/>
          </p:nvPr>
        </p:nvSpPr>
        <p:spPr/>
        <p:txBody>
          <a:bodyPr/>
          <a:lstStyle/>
          <a:p>
            <a:fld id="{0CD4F8C7-904A-4B4C-B30B-13D4EC2646B5}" type="slidenum">
              <a:rPr lang="en-IN" smtClean="0"/>
              <a:t>6</a:t>
            </a:fld>
            <a:endParaRPr lang="en-IN"/>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76469" y="836712"/>
                <a:ext cx="8352928" cy="4572000"/>
              </a:xfrm>
            </p:spPr>
            <p:txBody>
              <a:bodyPr>
                <a:normAutofit/>
              </a:bodyPr>
              <a:lstStyle/>
              <a:p>
                <a:pPr>
                  <a:lnSpc>
                    <a:spcPct val="150000"/>
                  </a:lnSpc>
                </a:pPr>
                <a:r>
                  <a:rPr lang="en-IN" dirty="0"/>
                  <a:t>Consists of two cross coupled inverters with two outputs named </a:t>
                </a:r>
                <a14:m>
                  <m:oMath xmlns:m="http://schemas.openxmlformats.org/officeDocument/2006/math">
                    <m:r>
                      <a:rPr lang="en-IN" b="0" i="1" smtClean="0">
                        <a:latin typeface="Cambria Math"/>
                      </a:rPr>
                      <m:t>𝑄</m:t>
                    </m:r>
                    <m:r>
                      <a:rPr lang="en-IN" b="0" i="1" smtClean="0">
                        <a:latin typeface="Cambria Math"/>
                      </a:rPr>
                      <m:t> </m:t>
                    </m:r>
                  </m:oMath>
                </a14:m>
                <a:r>
                  <a:rPr lang="en-IN" dirty="0"/>
                  <a:t>and </a:t>
                </a:r>
                <a14:m>
                  <m:oMath xmlns:m="http://schemas.openxmlformats.org/officeDocument/2006/math">
                    <m:bar>
                      <m:barPr>
                        <m:pos m:val="top"/>
                        <m:ctrlPr>
                          <a:rPr lang="en-IN" i="1" smtClean="0">
                            <a:latin typeface="Cambria Math" panose="02040503050406030204" pitchFamily="18" charset="0"/>
                          </a:rPr>
                        </m:ctrlPr>
                      </m:barPr>
                      <m:e>
                        <m:r>
                          <a:rPr lang="en-IN" b="0" i="1" smtClean="0">
                            <a:latin typeface="Cambria Math"/>
                          </a:rPr>
                          <m:t>𝑄</m:t>
                        </m:r>
                      </m:e>
                    </m:bar>
                  </m:oMath>
                </a14:m>
                <a:endParaRPr lang="en-IN" dirty="0"/>
              </a:p>
              <a:p>
                <a:pPr lvl="1">
                  <a:lnSpc>
                    <a:spcPct val="150000"/>
                  </a:lnSpc>
                  <a:buClr>
                    <a:schemeClr val="accent1"/>
                  </a:buClr>
                </a:pPr>
                <a:r>
                  <a:rPr lang="en-IN" dirty="0"/>
                  <a:t>Assume x=0 initially =&gt; Q=y=1 =&gt;</a:t>
                </a:r>
                <a14:m>
                  <m:oMath xmlns:m="http://schemas.openxmlformats.org/officeDocument/2006/math">
                    <m:bar>
                      <m:barPr>
                        <m:pos m:val="top"/>
                        <m:ctrlPr>
                          <a:rPr lang="en-IN" i="1" smtClean="0">
                            <a:latin typeface="Cambria Math" panose="02040503050406030204" pitchFamily="18" charset="0"/>
                          </a:rPr>
                        </m:ctrlPr>
                      </m:barPr>
                      <m:e>
                        <m:r>
                          <a:rPr lang="en-IN" b="0" i="1" smtClean="0">
                            <a:latin typeface="Cambria Math"/>
                          </a:rPr>
                          <m:t>𝑄</m:t>
                        </m:r>
                      </m:e>
                    </m:bar>
                  </m:oMath>
                </a14:m>
                <a:r>
                  <a:rPr lang="en-IN" dirty="0"/>
                  <a:t>= x =0. </a:t>
                </a:r>
              </a:p>
              <a:p>
                <a:pPr lvl="1">
                  <a:lnSpc>
                    <a:spcPct val="150000"/>
                  </a:lnSpc>
                  <a:buClr>
                    <a:schemeClr val="accent1"/>
                  </a:buClr>
                </a:pPr>
                <a:r>
                  <a:rPr lang="en-IN" dirty="0"/>
                  <a:t>Assume x=1 initially =&gt;Q=y=0 =&gt;</a:t>
                </a:r>
                <a14:m>
                  <m:oMath xmlns:m="http://schemas.openxmlformats.org/officeDocument/2006/math">
                    <m:bar>
                      <m:barPr>
                        <m:pos m:val="top"/>
                        <m:ctrlPr>
                          <a:rPr lang="en-IN" i="1">
                            <a:latin typeface="Cambria Math" panose="02040503050406030204" pitchFamily="18" charset="0"/>
                          </a:rPr>
                        </m:ctrlPr>
                      </m:barPr>
                      <m:e>
                        <m:r>
                          <a:rPr lang="en-IN" i="1">
                            <a:latin typeface="Cambria Math"/>
                          </a:rPr>
                          <m:t>𝑄</m:t>
                        </m:r>
                      </m:e>
                    </m:bar>
                  </m:oMath>
                </a14:m>
                <a:r>
                  <a:rPr lang="en-IN" dirty="0"/>
                  <a:t>= x =1. </a:t>
                </a:r>
              </a:p>
              <a:p>
                <a:pPr>
                  <a:lnSpc>
                    <a:spcPct val="150000"/>
                  </a:lnSpc>
                </a:pPr>
                <a:r>
                  <a:rPr lang="en-IN" dirty="0"/>
                  <a:t>The circuit is stable in both the levels.</a:t>
                </a:r>
              </a:p>
              <a:p>
                <a:endParaRPr lang="en-IN"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76469" y="836712"/>
                <a:ext cx="8352928" cy="4572000"/>
              </a:xfrm>
              <a:blipFill>
                <a:blip r:embed="rId4"/>
                <a:stretch>
                  <a:fillRect l="-1679"/>
                </a:stretch>
              </a:blipFill>
            </p:spPr>
            <p:txBody>
              <a:bodyPr/>
              <a:lstStyle/>
              <a:p>
                <a:r>
                  <a:rPr lang="en-IN">
                    <a:noFill/>
                  </a:rPr>
                  <a:t> </a:t>
                </a:r>
              </a:p>
            </p:txBody>
          </p:sp>
        </mc:Fallback>
      </mc:AlternateContent>
    </p:spTree>
    <p:extLst>
      <p:ext uri="{BB962C8B-B14F-4D97-AF65-F5344CB8AC3E}">
        <p14:creationId xmlns:p14="http://schemas.microsoft.com/office/powerpoint/2010/main" val="369027800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Characteristic equation of SR flip-flop</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55677" y="1862827"/>
            <a:ext cx="6036469" cy="3264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8264574"/>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F:\DSD\new_DSD\dsd_pics\unit3_and_4\DSD_Unit3_15.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05826" y="1808821"/>
            <a:ext cx="2970330" cy="404294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1385646" y="1052736"/>
            <a:ext cx="6172200" cy="857250"/>
          </a:xfrm>
        </p:spPr>
        <p:txBody>
          <a:bodyPr>
            <a:normAutofit fontScale="90000"/>
          </a:bodyPr>
          <a:lstStyle/>
          <a:p>
            <a:r>
              <a:rPr lang="en-IN"/>
              <a:t>Next state table of JK flip-flop</a:t>
            </a:r>
          </a:p>
        </p:txBody>
      </p:sp>
    </p:spTree>
    <p:extLst>
      <p:ext uri="{BB962C8B-B14F-4D97-AF65-F5344CB8AC3E}">
        <p14:creationId xmlns:p14="http://schemas.microsoft.com/office/powerpoint/2010/main" val="310534999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Characteristic equation of JK flip-flop</a:t>
            </a:r>
          </a:p>
        </p:txBody>
      </p:sp>
      <p:pic>
        <p:nvPicPr>
          <p:cNvPr id="5122" name="Picture 2" descr="F:\DSD\new_DSD\dsd_pics\unit3_and_4\DSD_Unit3_19.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331640" y="2456893"/>
            <a:ext cx="6438606" cy="249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031047"/>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Next state table of D flip-flop</a:t>
            </a:r>
          </a:p>
        </p:txBody>
      </p:sp>
      <p:pic>
        <p:nvPicPr>
          <p:cNvPr id="6146" name="Picture 2" descr="F:\DSD\new_DSD\dsd_pics\unit3_and_4\DSD_Unit3_16.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71061" y="2057401"/>
            <a:ext cx="3201878" cy="339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67612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Characteristic equation of D flip-flop</a:t>
            </a:r>
          </a:p>
        </p:txBody>
      </p:sp>
      <p:pic>
        <p:nvPicPr>
          <p:cNvPr id="7170" name="Picture 2" descr="F:\DSD\new_DSD\dsd_pics\unit3_and_4\DSD_Unit3_20.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932543" y="2057401"/>
            <a:ext cx="3278915" cy="339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919138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Next state table of T flip-flop</a:t>
            </a:r>
          </a:p>
        </p:txBody>
      </p:sp>
      <p:pic>
        <p:nvPicPr>
          <p:cNvPr id="8194" name="Picture 2" descr="F:\DSD\new_DSD\dsd_pics\unit3_and_4\DSD_Unit3_17.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58752" y="2057401"/>
            <a:ext cx="3826496" cy="339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56161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Characteristic equation of T flip-flop</a:t>
            </a:r>
          </a:p>
        </p:txBody>
      </p:sp>
      <p:pic>
        <p:nvPicPr>
          <p:cNvPr id="9218" name="Picture 2" descr="F:\DSD\new_DSD\dsd_pics\unit3_and_4\DSD_Unit3_2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909544" y="2057401"/>
            <a:ext cx="3324913" cy="339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82719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66864-1235-41A2-9F43-26E212B9638A}"/>
              </a:ext>
            </a:extLst>
          </p:cNvPr>
          <p:cNvSpPr>
            <a:spLocks noGrp="1"/>
          </p:cNvSpPr>
          <p:nvPr>
            <p:ph type="title"/>
          </p:nvPr>
        </p:nvSpPr>
        <p:spPr/>
        <p:txBody>
          <a:bodyPr/>
          <a:lstStyle/>
          <a:p>
            <a:r>
              <a:rPr lang="en-IN" dirty="0"/>
              <a:t>Conversion of Flip-Flops</a:t>
            </a:r>
          </a:p>
        </p:txBody>
      </p:sp>
      <p:pic>
        <p:nvPicPr>
          <p:cNvPr id="4" name="Picture 3">
            <a:extLst>
              <a:ext uri="{FF2B5EF4-FFF2-40B4-BE49-F238E27FC236}">
                <a16:creationId xmlns:a16="http://schemas.microsoft.com/office/drawing/2014/main" id="{2EE39AF0-E042-4C7C-8BBA-4EE7D8E8ED72}"/>
              </a:ext>
            </a:extLst>
          </p:cNvPr>
          <p:cNvPicPr>
            <a:picLocks noChangeAspect="1"/>
          </p:cNvPicPr>
          <p:nvPr/>
        </p:nvPicPr>
        <p:blipFill>
          <a:blip r:embed="rId2">
            <a:biLevel thresh="75000"/>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845586" y="2173360"/>
            <a:ext cx="6750750" cy="3487888"/>
          </a:xfrm>
          <a:prstGeom prst="rect">
            <a:avLst/>
          </a:prstGeom>
        </p:spPr>
      </p:pic>
    </p:spTree>
    <p:extLst>
      <p:ext uri="{BB962C8B-B14F-4D97-AF65-F5344CB8AC3E}">
        <p14:creationId xmlns:p14="http://schemas.microsoft.com/office/powerpoint/2010/main" val="113494630"/>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JK Flip-flop to D Flip-flop</a:t>
            </a:r>
          </a:p>
        </p:txBody>
      </p:sp>
      <p:graphicFrame>
        <p:nvGraphicFramePr>
          <p:cNvPr id="4" name="Table 3"/>
          <p:cNvGraphicFramePr>
            <a:graphicFrameLocks noGrp="1"/>
          </p:cNvGraphicFramePr>
          <p:nvPr/>
        </p:nvGraphicFramePr>
        <p:xfrm>
          <a:off x="791580" y="2726922"/>
          <a:ext cx="1597425" cy="1409700"/>
        </p:xfrm>
        <a:graphic>
          <a:graphicData uri="http://schemas.openxmlformats.org/drawingml/2006/table">
            <a:tbl>
              <a:tblPr firstRow="1" bandRow="1">
                <a:tableStyleId>{5C22544A-7EE6-4342-B048-85BDC9FD1C3A}</a:tableStyleId>
              </a:tblPr>
              <a:tblGrid>
                <a:gridCol w="532475">
                  <a:extLst>
                    <a:ext uri="{9D8B030D-6E8A-4147-A177-3AD203B41FA5}">
                      <a16:colId xmlns:a16="http://schemas.microsoft.com/office/drawing/2014/main" val="20000"/>
                    </a:ext>
                  </a:extLst>
                </a:gridCol>
                <a:gridCol w="532475">
                  <a:extLst>
                    <a:ext uri="{9D8B030D-6E8A-4147-A177-3AD203B41FA5}">
                      <a16:colId xmlns:a16="http://schemas.microsoft.com/office/drawing/2014/main" val="20001"/>
                    </a:ext>
                  </a:extLst>
                </a:gridCol>
                <a:gridCol w="532475">
                  <a:extLst>
                    <a:ext uri="{9D8B030D-6E8A-4147-A177-3AD203B41FA5}">
                      <a16:colId xmlns:a16="http://schemas.microsoft.com/office/drawing/2014/main" val="20002"/>
                    </a:ext>
                  </a:extLst>
                </a:gridCol>
              </a:tblGrid>
              <a:tr h="278130">
                <a:tc>
                  <a:txBody>
                    <a:bodyPr/>
                    <a:lstStyle/>
                    <a:p>
                      <a:r>
                        <a:rPr lang="en-US" sz="1400" dirty="0"/>
                        <a:t>D</a:t>
                      </a:r>
                    </a:p>
                  </a:txBody>
                  <a:tcPr marL="68580" marR="68580" marT="34290" marB="34290"/>
                </a:tc>
                <a:tc>
                  <a:txBody>
                    <a:bodyPr/>
                    <a:lstStyle/>
                    <a:p>
                      <a:r>
                        <a:rPr lang="en-US" sz="1400" dirty="0"/>
                        <a:t>Q</a:t>
                      </a:r>
                    </a:p>
                  </a:txBody>
                  <a:tcPr marL="68580" marR="68580" marT="34290" marB="34290"/>
                </a:tc>
                <a:tc>
                  <a:txBody>
                    <a:bodyPr/>
                    <a:lstStyle/>
                    <a:p>
                      <a:r>
                        <a:rPr lang="en-US" sz="1400" dirty="0"/>
                        <a:t>Q</a:t>
                      </a:r>
                      <a:r>
                        <a:rPr lang="en-US" sz="1400" baseline="30000" dirty="0"/>
                        <a:t>+</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4"/>
                  </a:ext>
                </a:extLst>
              </a:tr>
            </a:tbl>
          </a:graphicData>
        </a:graphic>
      </p:graphicFrame>
      <p:sp>
        <p:nvSpPr>
          <p:cNvPr id="5" name="TextBox 4"/>
          <p:cNvSpPr txBox="1"/>
          <p:nvPr/>
        </p:nvSpPr>
        <p:spPr>
          <a:xfrm>
            <a:off x="1061610" y="2474857"/>
            <a:ext cx="1324017" cy="300082"/>
          </a:xfrm>
          <a:prstGeom prst="rect">
            <a:avLst/>
          </a:prstGeom>
          <a:noFill/>
        </p:spPr>
        <p:txBody>
          <a:bodyPr wrap="none" rtlCol="0">
            <a:spAutoFit/>
          </a:bodyPr>
          <a:lstStyle/>
          <a:p>
            <a:r>
              <a:rPr lang="en-US" sz="1350" dirty="0"/>
              <a:t>Next State Table</a:t>
            </a:r>
          </a:p>
        </p:txBody>
      </p:sp>
      <p:sp>
        <p:nvSpPr>
          <p:cNvPr id="6" name="TextBox 5"/>
          <p:cNvSpPr txBox="1"/>
          <p:nvPr/>
        </p:nvSpPr>
        <p:spPr>
          <a:xfrm>
            <a:off x="4139952" y="1999456"/>
            <a:ext cx="3240360" cy="300082"/>
          </a:xfrm>
          <a:prstGeom prst="rect">
            <a:avLst/>
          </a:prstGeom>
          <a:noFill/>
        </p:spPr>
        <p:txBody>
          <a:bodyPr wrap="square" rtlCol="0">
            <a:spAutoFit/>
          </a:bodyPr>
          <a:lstStyle/>
          <a:p>
            <a:r>
              <a:rPr lang="en-US" sz="1350" dirty="0"/>
              <a:t>Available –JK: write excitation table</a:t>
            </a:r>
          </a:p>
        </p:txBody>
      </p:sp>
      <p:sp>
        <p:nvSpPr>
          <p:cNvPr id="9" name="TextBox 8"/>
          <p:cNvSpPr txBox="1"/>
          <p:nvPr/>
        </p:nvSpPr>
        <p:spPr>
          <a:xfrm>
            <a:off x="177681" y="2093983"/>
            <a:ext cx="2558115" cy="300082"/>
          </a:xfrm>
          <a:prstGeom prst="rect">
            <a:avLst/>
          </a:prstGeom>
          <a:noFill/>
        </p:spPr>
        <p:txBody>
          <a:bodyPr wrap="square" rtlCol="0">
            <a:spAutoFit/>
          </a:bodyPr>
          <a:lstStyle/>
          <a:p>
            <a:r>
              <a:rPr lang="en-US" sz="1350" dirty="0"/>
              <a:t>Required -D : write next table</a:t>
            </a:r>
          </a:p>
        </p:txBody>
      </p:sp>
      <p:graphicFrame>
        <p:nvGraphicFramePr>
          <p:cNvPr id="10" name="Table 9"/>
          <p:cNvGraphicFramePr>
            <a:graphicFrameLocks noGrp="1"/>
          </p:cNvGraphicFramePr>
          <p:nvPr/>
        </p:nvGraphicFramePr>
        <p:xfrm>
          <a:off x="4128683" y="2597145"/>
          <a:ext cx="2129900" cy="2537460"/>
        </p:xfrm>
        <a:graphic>
          <a:graphicData uri="http://schemas.openxmlformats.org/drawingml/2006/table">
            <a:tbl>
              <a:tblPr firstRow="1" bandRow="1">
                <a:tableStyleId>{5C22544A-7EE6-4342-B048-85BDC9FD1C3A}</a:tableStyleId>
              </a:tblPr>
              <a:tblGrid>
                <a:gridCol w="532475">
                  <a:extLst>
                    <a:ext uri="{9D8B030D-6E8A-4147-A177-3AD203B41FA5}">
                      <a16:colId xmlns:a16="http://schemas.microsoft.com/office/drawing/2014/main" val="20000"/>
                    </a:ext>
                  </a:extLst>
                </a:gridCol>
                <a:gridCol w="532475">
                  <a:extLst>
                    <a:ext uri="{9D8B030D-6E8A-4147-A177-3AD203B41FA5}">
                      <a16:colId xmlns:a16="http://schemas.microsoft.com/office/drawing/2014/main" val="20001"/>
                    </a:ext>
                  </a:extLst>
                </a:gridCol>
                <a:gridCol w="532475">
                  <a:extLst>
                    <a:ext uri="{9D8B030D-6E8A-4147-A177-3AD203B41FA5}">
                      <a16:colId xmlns:a16="http://schemas.microsoft.com/office/drawing/2014/main" val="20002"/>
                    </a:ext>
                  </a:extLst>
                </a:gridCol>
                <a:gridCol w="532475">
                  <a:extLst>
                    <a:ext uri="{9D8B030D-6E8A-4147-A177-3AD203B41FA5}">
                      <a16:colId xmlns:a16="http://schemas.microsoft.com/office/drawing/2014/main" val="20003"/>
                    </a:ext>
                  </a:extLst>
                </a:gridCol>
              </a:tblGrid>
              <a:tr h="278130">
                <a:tc>
                  <a:txBody>
                    <a:bodyPr/>
                    <a:lstStyle/>
                    <a:p>
                      <a:r>
                        <a:rPr lang="en-US" sz="1400" dirty="0"/>
                        <a:t>J</a:t>
                      </a:r>
                    </a:p>
                  </a:txBody>
                  <a:tcPr marL="68580" marR="68580" marT="34290" marB="34290"/>
                </a:tc>
                <a:tc>
                  <a:txBody>
                    <a:bodyPr/>
                    <a:lstStyle/>
                    <a:p>
                      <a:r>
                        <a:rPr lang="en-US" sz="1400" dirty="0"/>
                        <a:t>K</a:t>
                      </a:r>
                    </a:p>
                  </a:txBody>
                  <a:tcPr marL="68580" marR="68580" marT="34290" marB="34290"/>
                </a:tc>
                <a:tc>
                  <a:txBody>
                    <a:bodyPr/>
                    <a:lstStyle/>
                    <a:p>
                      <a:r>
                        <a:rPr lang="en-US" sz="1400" dirty="0"/>
                        <a:t>Q</a:t>
                      </a:r>
                    </a:p>
                  </a:txBody>
                  <a:tcPr marL="68580" marR="68580" marT="34290" marB="34290"/>
                </a:tc>
                <a:tc>
                  <a:txBody>
                    <a:bodyPr/>
                    <a:lstStyle/>
                    <a:p>
                      <a:r>
                        <a:rPr lang="en-US" sz="1400" dirty="0"/>
                        <a:t>Q</a:t>
                      </a:r>
                      <a:r>
                        <a:rPr lang="en-US" sz="1400" baseline="30000" dirty="0"/>
                        <a:t>+</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5"/>
                  </a:ext>
                </a:extLst>
              </a:tr>
              <a:tr h="278130">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6"/>
                  </a:ext>
                </a:extLst>
              </a:tr>
              <a:tr h="278130">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7"/>
                  </a:ext>
                </a:extLst>
              </a:tr>
              <a:tr h="278130">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8"/>
                  </a:ext>
                </a:extLst>
              </a:tr>
            </a:tbl>
          </a:graphicData>
        </a:graphic>
      </p:graphicFrame>
      <p:sp>
        <p:nvSpPr>
          <p:cNvPr id="11" name="TextBox 10"/>
          <p:cNvSpPr txBox="1"/>
          <p:nvPr/>
        </p:nvSpPr>
        <p:spPr>
          <a:xfrm>
            <a:off x="4139952" y="2320146"/>
            <a:ext cx="1324017" cy="300082"/>
          </a:xfrm>
          <a:prstGeom prst="rect">
            <a:avLst/>
          </a:prstGeom>
          <a:noFill/>
        </p:spPr>
        <p:txBody>
          <a:bodyPr wrap="none" rtlCol="0">
            <a:spAutoFit/>
          </a:bodyPr>
          <a:lstStyle/>
          <a:p>
            <a:r>
              <a:rPr lang="en-US" sz="1350" dirty="0"/>
              <a:t>Next State Table</a:t>
            </a:r>
          </a:p>
        </p:txBody>
      </p:sp>
      <p:graphicFrame>
        <p:nvGraphicFramePr>
          <p:cNvPr id="12" name="Table 11"/>
          <p:cNvGraphicFramePr>
            <a:graphicFrameLocks noGrp="1"/>
          </p:cNvGraphicFramePr>
          <p:nvPr/>
        </p:nvGraphicFramePr>
        <p:xfrm>
          <a:off x="6511765" y="3104964"/>
          <a:ext cx="1894661" cy="1623060"/>
        </p:xfrm>
        <a:graphic>
          <a:graphicData uri="http://schemas.openxmlformats.org/drawingml/2006/table">
            <a:tbl>
              <a:tblPr firstRow="1" bandRow="1">
                <a:tableStyleId>{5C22544A-7EE6-4342-B048-85BDC9FD1C3A}</a:tableStyleId>
              </a:tblPr>
              <a:tblGrid>
                <a:gridCol w="490505">
                  <a:extLst>
                    <a:ext uri="{9D8B030D-6E8A-4147-A177-3AD203B41FA5}">
                      <a16:colId xmlns:a16="http://schemas.microsoft.com/office/drawing/2014/main" val="20000"/>
                    </a:ext>
                  </a:extLst>
                </a:gridCol>
                <a:gridCol w="486054">
                  <a:extLst>
                    <a:ext uri="{9D8B030D-6E8A-4147-A177-3AD203B41FA5}">
                      <a16:colId xmlns:a16="http://schemas.microsoft.com/office/drawing/2014/main" val="20001"/>
                    </a:ext>
                  </a:extLst>
                </a:gridCol>
                <a:gridCol w="486054">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tblGrid>
              <a:tr h="480060">
                <a:tc>
                  <a:txBody>
                    <a:bodyPr/>
                    <a:lstStyle/>
                    <a:p>
                      <a:r>
                        <a:rPr lang="en-US" sz="1400" dirty="0"/>
                        <a:t>Q</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a:t>
                      </a:r>
                      <a:r>
                        <a:rPr lang="en-US" sz="1400" baseline="30000" dirty="0"/>
                        <a:t>+</a:t>
                      </a:r>
                      <a:endParaRPr lang="en-US" sz="1400" dirty="0"/>
                    </a:p>
                    <a:p>
                      <a:endParaRPr lang="en-US" sz="1400" dirty="0"/>
                    </a:p>
                  </a:txBody>
                  <a:tcPr marL="68580" marR="68580" marT="34290" marB="34290"/>
                </a:tc>
                <a:tc>
                  <a:txBody>
                    <a:bodyPr/>
                    <a:lstStyle/>
                    <a:p>
                      <a:r>
                        <a:rPr lang="en-US" sz="1400" dirty="0"/>
                        <a:t>J</a:t>
                      </a:r>
                    </a:p>
                  </a:txBody>
                  <a:tcPr marL="68580" marR="68580" marT="34290" marB="34290"/>
                </a:tc>
                <a:tc>
                  <a:txBody>
                    <a:bodyPr/>
                    <a:lstStyle/>
                    <a:p>
                      <a:r>
                        <a:rPr lang="en-US" sz="1400" dirty="0"/>
                        <a:t>K</a:t>
                      </a:r>
                    </a:p>
                  </a:txBody>
                  <a:tcPr marL="68580" marR="68580" marT="34290" marB="34290"/>
                </a:tc>
                <a:extLst>
                  <a:ext uri="{0D108BD9-81ED-4DB2-BD59-A6C34878D82A}">
                    <a16:rowId xmlns:a16="http://schemas.microsoft.com/office/drawing/2014/main" val="10000"/>
                  </a:ext>
                </a:extLst>
              </a:tr>
              <a:tr h="274320">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X</a:t>
                      </a:r>
                    </a:p>
                  </a:txBody>
                  <a:tcPr marL="68580" marR="68580" marT="34290" marB="34290"/>
                </a:tc>
                <a:extLst>
                  <a:ext uri="{0D108BD9-81ED-4DB2-BD59-A6C34878D82A}">
                    <a16:rowId xmlns:a16="http://schemas.microsoft.com/office/drawing/2014/main" val="10001"/>
                  </a:ext>
                </a:extLst>
              </a:tr>
              <a:tr h="274320">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X</a:t>
                      </a:r>
                    </a:p>
                  </a:txBody>
                  <a:tcPr marL="68580" marR="68580" marT="34290" marB="34290"/>
                </a:tc>
                <a:extLst>
                  <a:ext uri="{0D108BD9-81ED-4DB2-BD59-A6C34878D82A}">
                    <a16:rowId xmlns:a16="http://schemas.microsoft.com/office/drawing/2014/main" val="10002"/>
                  </a:ext>
                </a:extLst>
              </a:tr>
              <a:tr h="274320">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X</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3"/>
                  </a:ext>
                </a:extLst>
              </a:tr>
              <a:tr h="274320">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X</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4"/>
                  </a:ext>
                </a:extLst>
              </a:tr>
            </a:tbl>
          </a:graphicData>
        </a:graphic>
      </p:graphicFrame>
      <p:sp>
        <p:nvSpPr>
          <p:cNvPr id="13" name="TextBox 12"/>
          <p:cNvSpPr txBox="1"/>
          <p:nvPr/>
        </p:nvSpPr>
        <p:spPr>
          <a:xfrm>
            <a:off x="7056276" y="2751856"/>
            <a:ext cx="1392817" cy="300082"/>
          </a:xfrm>
          <a:prstGeom prst="rect">
            <a:avLst/>
          </a:prstGeom>
          <a:noFill/>
        </p:spPr>
        <p:txBody>
          <a:bodyPr wrap="none" rtlCol="0">
            <a:spAutoFit/>
          </a:bodyPr>
          <a:lstStyle/>
          <a:p>
            <a:r>
              <a:rPr lang="en-US" sz="1350" dirty="0"/>
              <a:t>Application Table</a:t>
            </a:r>
          </a:p>
        </p:txBody>
      </p:sp>
    </p:spTree>
    <p:extLst>
      <p:ext uri="{BB962C8B-B14F-4D97-AF65-F5344CB8AC3E}">
        <p14:creationId xmlns:p14="http://schemas.microsoft.com/office/powerpoint/2010/main" val="1948612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1000"/>
                                        <p:tgtEl>
                                          <p:spTgt spid="11"/>
                                        </p:tgtEl>
                                      </p:cBhvr>
                                    </p:animEffect>
                                    <p:anim calcmode="lin" valueType="num">
                                      <p:cBhvr>
                                        <p:cTn id="30" dur="1000" fill="hold"/>
                                        <p:tgtEl>
                                          <p:spTgt spid="11"/>
                                        </p:tgtEl>
                                        <p:attrNameLst>
                                          <p:attrName>ppt_x</p:attrName>
                                        </p:attrNameLst>
                                      </p:cBhvr>
                                      <p:tavLst>
                                        <p:tav tm="0">
                                          <p:val>
                                            <p:strVal val="#ppt_x"/>
                                          </p:val>
                                        </p:tav>
                                        <p:tav tm="100000">
                                          <p:val>
                                            <p:strVal val="#ppt_x"/>
                                          </p:val>
                                        </p:tav>
                                      </p:tavLst>
                                    </p:anim>
                                    <p:anim calcmode="lin" valueType="num">
                                      <p:cBhvr>
                                        <p:cTn id="31" dur="1000" fill="hold"/>
                                        <p:tgtEl>
                                          <p:spTgt spid="11"/>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1000"/>
                                        <p:tgtEl>
                                          <p:spTgt spid="10"/>
                                        </p:tgtEl>
                                      </p:cBhvr>
                                    </p:animEffect>
                                    <p:anim calcmode="lin" valueType="num">
                                      <p:cBhvr>
                                        <p:cTn id="35" dur="1000" fill="hold"/>
                                        <p:tgtEl>
                                          <p:spTgt spid="10"/>
                                        </p:tgtEl>
                                        <p:attrNameLst>
                                          <p:attrName>ppt_x</p:attrName>
                                        </p:attrNameLst>
                                      </p:cBhvr>
                                      <p:tavLst>
                                        <p:tav tm="0">
                                          <p:val>
                                            <p:strVal val="#ppt_x"/>
                                          </p:val>
                                        </p:tav>
                                        <p:tav tm="100000">
                                          <p:val>
                                            <p:strVal val="#ppt_x"/>
                                          </p:val>
                                        </p:tav>
                                      </p:tavLst>
                                    </p:anim>
                                    <p:anim calcmode="lin" valueType="num">
                                      <p:cBhvr>
                                        <p:cTn id="3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1" grpId="0"/>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74CA9-63FE-E497-1849-90127C331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BC9F0-2885-E512-1C82-EDFB114C08E7}"/>
              </a:ext>
            </a:extLst>
          </p:cNvPr>
          <p:cNvSpPr>
            <a:spLocks noGrp="1"/>
          </p:cNvSpPr>
          <p:nvPr>
            <p:ph type="title"/>
          </p:nvPr>
        </p:nvSpPr>
        <p:spPr/>
        <p:txBody>
          <a:bodyPr>
            <a:normAutofit fontScale="90000"/>
          </a:bodyPr>
          <a:lstStyle/>
          <a:p>
            <a:pPr fontAlgn="base"/>
            <a:r>
              <a:rPr lang="en-US" b="1" i="0" dirty="0">
                <a:solidFill>
                  <a:srgbClr val="273239"/>
                </a:solidFill>
                <a:effectLst/>
                <a:latin typeface="Source Sans 3"/>
              </a:rPr>
              <a:t>Conversion of J-K Flip-Flop into D Flip-Flop</a:t>
            </a:r>
          </a:p>
        </p:txBody>
      </p:sp>
      <p:sp>
        <p:nvSpPr>
          <p:cNvPr id="6" name="TextBox 5">
            <a:extLst>
              <a:ext uri="{FF2B5EF4-FFF2-40B4-BE49-F238E27FC236}">
                <a16:creationId xmlns:a16="http://schemas.microsoft.com/office/drawing/2014/main" id="{09222FAC-0517-3369-5359-D297E4C2EFBF}"/>
              </a:ext>
            </a:extLst>
          </p:cNvPr>
          <p:cNvSpPr txBox="1"/>
          <p:nvPr/>
        </p:nvSpPr>
        <p:spPr>
          <a:xfrm>
            <a:off x="395536" y="1438125"/>
            <a:ext cx="7992888" cy="646331"/>
          </a:xfrm>
          <a:prstGeom prst="rect">
            <a:avLst/>
          </a:prstGeom>
          <a:noFill/>
        </p:spPr>
        <p:txBody>
          <a:bodyPr wrap="square">
            <a:spAutoFit/>
          </a:bodyPr>
          <a:lstStyle/>
          <a:p>
            <a:r>
              <a:rPr lang="en-US" b="1" i="0" dirty="0">
                <a:solidFill>
                  <a:srgbClr val="273239"/>
                </a:solidFill>
                <a:effectLst/>
                <a:latin typeface="Nunito" pitchFamily="2" charset="0"/>
              </a:rPr>
              <a:t>Step-1:</a:t>
            </a:r>
            <a:r>
              <a:rPr lang="en-US" b="0" i="0" dirty="0">
                <a:solidFill>
                  <a:srgbClr val="273239"/>
                </a:solidFill>
                <a:effectLst/>
                <a:latin typeface="Nunito" pitchFamily="2" charset="0"/>
              </a:rPr>
              <a:t> We construct the characteristic table of D flip-flop and excitation table of JK flip-flop.</a:t>
            </a:r>
            <a:endParaRPr lang="en-IN" dirty="0"/>
          </a:p>
        </p:txBody>
      </p:sp>
      <p:pic>
        <p:nvPicPr>
          <p:cNvPr id="1030" name="Picture 6" descr="Lightbox">
            <a:extLst>
              <a:ext uri="{FF2B5EF4-FFF2-40B4-BE49-F238E27FC236}">
                <a16:creationId xmlns:a16="http://schemas.microsoft.com/office/drawing/2014/main" id="{38F5D3DB-1AB4-0F77-8297-36D4C08514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800358" y="2104944"/>
            <a:ext cx="8951234" cy="398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653471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772400" cy="1143000"/>
          </a:xfrm>
        </p:spPr>
        <p:txBody>
          <a:bodyPr/>
          <a:lstStyle/>
          <a:p>
            <a:r>
              <a:rPr lang="en-IN" err="1"/>
              <a:t>Bistable Element</a:t>
            </a:r>
          </a:p>
        </p:txBody>
      </p:sp>
      <p:sp>
        <p:nvSpPr>
          <p:cNvPr id="4" name="Slide Number Placeholder 3"/>
          <p:cNvSpPr>
            <a:spLocks noGrp="1"/>
          </p:cNvSpPr>
          <p:nvPr>
            <p:ph type="sldNum" sz="quarter" idx="12"/>
          </p:nvPr>
        </p:nvSpPr>
        <p:spPr/>
        <p:txBody>
          <a:bodyPr/>
          <a:lstStyle/>
          <a:p>
            <a:fld id="{0CD4F8C7-904A-4B4C-B30B-13D4EC2646B5}" type="slidenum">
              <a:rPr lang="en-IN" smtClean="0"/>
              <a:t>7</a:t>
            </a:fld>
            <a:endParaRPr lang="en-IN"/>
          </a:p>
        </p:txBody>
      </p:sp>
      <p:sp>
        <p:nvSpPr>
          <p:cNvPr id="5" name="Content Placeholder 4"/>
          <p:cNvSpPr>
            <a:spLocks noGrp="1"/>
          </p:cNvSpPr>
          <p:nvPr>
            <p:ph sz="quarter" idx="1"/>
          </p:nvPr>
        </p:nvSpPr>
        <p:spPr>
          <a:xfrm>
            <a:off x="762000" y="1676400"/>
            <a:ext cx="7772400" cy="4572000"/>
          </a:xfrm>
        </p:spPr>
        <p:txBody>
          <a:bodyPr>
            <a:normAutofit fontScale="77500" lnSpcReduction="20000"/>
          </a:bodyPr>
          <a:lstStyle/>
          <a:p>
            <a:pPr algn="just">
              <a:lnSpc>
                <a:spcPct val="200000"/>
              </a:lnSpc>
            </a:pPr>
            <a:r>
              <a:rPr lang="en-IN" dirty="0"/>
              <a:t>It is used to store binary symbols.</a:t>
            </a:r>
          </a:p>
          <a:p>
            <a:pPr algn="just">
              <a:lnSpc>
                <a:spcPct val="200000"/>
              </a:lnSpc>
            </a:pPr>
            <a:r>
              <a:rPr lang="en-IN" dirty="0"/>
              <a:t>Stored symbol is referred to as </a:t>
            </a:r>
            <a:r>
              <a:rPr lang="en-IN" i="1" dirty="0"/>
              <a:t>content </a:t>
            </a:r>
            <a:r>
              <a:rPr lang="en-IN" dirty="0"/>
              <a:t>or </a:t>
            </a:r>
            <a:r>
              <a:rPr lang="en-IN" i="1" dirty="0"/>
              <a:t>state</a:t>
            </a:r>
            <a:r>
              <a:rPr lang="en-IN" dirty="0"/>
              <a:t> of the element</a:t>
            </a:r>
          </a:p>
          <a:p>
            <a:pPr algn="just">
              <a:lnSpc>
                <a:spcPct val="200000"/>
              </a:lnSpc>
            </a:pPr>
            <a:r>
              <a:rPr lang="en-IN" dirty="0"/>
              <a:t>When the device is storing ‘1’ it is said to be ‘set’ or in ‘1-state’. When storing ‘0’ it is said to be ‘reset’ or in ‘0-state’</a:t>
            </a:r>
          </a:p>
        </p:txBody>
      </p:sp>
    </p:spTree>
    <p:extLst>
      <p:ext uri="{BB962C8B-B14F-4D97-AF65-F5344CB8AC3E}">
        <p14:creationId xmlns:p14="http://schemas.microsoft.com/office/powerpoint/2010/main" val="54144698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7902B-6C7B-EBBC-025E-02F7AEFE5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DB560-9344-8F6C-E523-146836EBAC1E}"/>
              </a:ext>
            </a:extLst>
          </p:cNvPr>
          <p:cNvSpPr>
            <a:spLocks noGrp="1"/>
          </p:cNvSpPr>
          <p:nvPr>
            <p:ph type="title"/>
          </p:nvPr>
        </p:nvSpPr>
        <p:spPr/>
        <p:txBody>
          <a:bodyPr>
            <a:normAutofit fontScale="90000"/>
          </a:bodyPr>
          <a:lstStyle/>
          <a:p>
            <a:pPr fontAlgn="base"/>
            <a:r>
              <a:rPr lang="en-US" b="1" i="0" dirty="0">
                <a:solidFill>
                  <a:srgbClr val="273239"/>
                </a:solidFill>
                <a:effectLst/>
                <a:latin typeface="Source Sans 3"/>
              </a:rPr>
              <a:t>Conversion of J-K Flip-Flop into D Flip-Flop</a:t>
            </a:r>
          </a:p>
        </p:txBody>
      </p:sp>
      <p:sp>
        <p:nvSpPr>
          <p:cNvPr id="6" name="TextBox 5">
            <a:extLst>
              <a:ext uri="{FF2B5EF4-FFF2-40B4-BE49-F238E27FC236}">
                <a16:creationId xmlns:a16="http://schemas.microsoft.com/office/drawing/2014/main" id="{CB68BF02-90D7-3E09-5B33-B83C39C871F6}"/>
              </a:ext>
            </a:extLst>
          </p:cNvPr>
          <p:cNvSpPr txBox="1"/>
          <p:nvPr/>
        </p:nvSpPr>
        <p:spPr>
          <a:xfrm>
            <a:off x="395536" y="1438125"/>
            <a:ext cx="7992888" cy="646331"/>
          </a:xfrm>
          <a:prstGeom prst="rect">
            <a:avLst/>
          </a:prstGeom>
          <a:noFill/>
        </p:spPr>
        <p:txBody>
          <a:bodyPr wrap="square">
            <a:spAutoFit/>
          </a:bodyPr>
          <a:lstStyle/>
          <a:p>
            <a:r>
              <a:rPr lang="en-US" b="1" i="0" dirty="0">
                <a:solidFill>
                  <a:srgbClr val="273239"/>
                </a:solidFill>
                <a:effectLst/>
                <a:latin typeface="Nunito" pitchFamily="2" charset="0"/>
              </a:rPr>
              <a:t>Step-2:</a:t>
            </a:r>
            <a:r>
              <a:rPr lang="en-US" b="0" i="0" dirty="0">
                <a:solidFill>
                  <a:srgbClr val="273239"/>
                </a:solidFill>
                <a:effectLst/>
                <a:latin typeface="Nunito" pitchFamily="2" charset="0"/>
              </a:rPr>
              <a:t> Using the K-map we find the </a:t>
            </a:r>
            <a:r>
              <a:rPr lang="en-US" b="0" i="0" dirty="0" err="1">
                <a:solidFill>
                  <a:srgbClr val="273239"/>
                </a:solidFill>
                <a:effectLst/>
                <a:latin typeface="Nunito" pitchFamily="2" charset="0"/>
              </a:rPr>
              <a:t>boolean</a:t>
            </a:r>
            <a:r>
              <a:rPr lang="en-US" b="0" i="0" dirty="0">
                <a:solidFill>
                  <a:srgbClr val="273239"/>
                </a:solidFill>
                <a:effectLst/>
                <a:latin typeface="Nunito" pitchFamily="2" charset="0"/>
              </a:rPr>
              <a:t> expression of J and K in terms of D.</a:t>
            </a:r>
            <a:endParaRPr lang="en-IN" dirty="0"/>
          </a:p>
        </p:txBody>
      </p:sp>
      <p:pic>
        <p:nvPicPr>
          <p:cNvPr id="2050" name="Picture 2" descr="Lightbox">
            <a:extLst>
              <a:ext uri="{FF2B5EF4-FFF2-40B4-BE49-F238E27FC236}">
                <a16:creationId xmlns:a16="http://schemas.microsoft.com/office/drawing/2014/main" id="{B4827E75-D98B-29C8-8A08-9A625AAD910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517301" y="1988840"/>
            <a:ext cx="9205319" cy="35015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F445124-4272-5143-6170-8C5112C211ED}"/>
              </a:ext>
            </a:extLst>
          </p:cNvPr>
          <p:cNvSpPr>
            <a:spLocks noChangeArrowheads="1"/>
          </p:cNvSpPr>
          <p:nvPr/>
        </p:nvSpPr>
        <p:spPr bwMode="auto">
          <a:xfrm>
            <a:off x="1691680" y="5733256"/>
            <a:ext cx="5506316" cy="433432"/>
          </a:xfrm>
          <a:prstGeom prst="rect">
            <a:avLst/>
          </a:prstGeom>
          <a:noFill/>
          <a:ln>
            <a:noFill/>
          </a:ln>
          <a:effec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J = D                     K = D'</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51058562"/>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F5A7E-7F44-F7EF-047D-33E747AC6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9620A-262A-049A-CA2A-C264928C4B09}"/>
              </a:ext>
            </a:extLst>
          </p:cNvPr>
          <p:cNvSpPr>
            <a:spLocks noGrp="1"/>
          </p:cNvSpPr>
          <p:nvPr>
            <p:ph type="title"/>
          </p:nvPr>
        </p:nvSpPr>
        <p:spPr/>
        <p:txBody>
          <a:bodyPr>
            <a:normAutofit fontScale="90000"/>
          </a:bodyPr>
          <a:lstStyle/>
          <a:p>
            <a:pPr fontAlgn="base"/>
            <a:r>
              <a:rPr lang="en-US" b="1" i="0" dirty="0">
                <a:solidFill>
                  <a:srgbClr val="273239"/>
                </a:solidFill>
                <a:effectLst/>
                <a:latin typeface="Source Sans 3"/>
              </a:rPr>
              <a:t>Conversion of J-K Flip-Flop into D Flip-Flop</a:t>
            </a:r>
          </a:p>
        </p:txBody>
      </p:sp>
      <p:sp>
        <p:nvSpPr>
          <p:cNvPr id="6" name="TextBox 5">
            <a:extLst>
              <a:ext uri="{FF2B5EF4-FFF2-40B4-BE49-F238E27FC236}">
                <a16:creationId xmlns:a16="http://schemas.microsoft.com/office/drawing/2014/main" id="{507A2930-4199-1A03-8E11-1BE5B7D0009C}"/>
              </a:ext>
            </a:extLst>
          </p:cNvPr>
          <p:cNvSpPr txBox="1"/>
          <p:nvPr/>
        </p:nvSpPr>
        <p:spPr>
          <a:xfrm>
            <a:off x="395536" y="1438125"/>
            <a:ext cx="7992888" cy="646331"/>
          </a:xfrm>
          <a:prstGeom prst="rect">
            <a:avLst/>
          </a:prstGeom>
          <a:noFill/>
        </p:spPr>
        <p:txBody>
          <a:bodyPr wrap="square">
            <a:spAutoFit/>
          </a:bodyPr>
          <a:lstStyle/>
          <a:p>
            <a:r>
              <a:rPr lang="en-US" b="1" i="0" dirty="0">
                <a:solidFill>
                  <a:srgbClr val="273239"/>
                </a:solidFill>
                <a:effectLst/>
                <a:latin typeface="Nunito" pitchFamily="2" charset="0"/>
              </a:rPr>
              <a:t>Step-3:</a:t>
            </a:r>
            <a:r>
              <a:rPr lang="en-US" b="0" i="0" dirty="0">
                <a:solidFill>
                  <a:srgbClr val="273239"/>
                </a:solidFill>
                <a:effectLst/>
                <a:latin typeface="Nunito" pitchFamily="2" charset="0"/>
              </a:rPr>
              <a:t> We construct the circuit diagram of the conversion of JK flip-flop into D flip-flop.</a:t>
            </a:r>
            <a:endParaRPr lang="en-IN" dirty="0"/>
          </a:p>
        </p:txBody>
      </p:sp>
      <p:pic>
        <p:nvPicPr>
          <p:cNvPr id="3074" name="Picture 2">
            <a:extLst>
              <a:ext uri="{FF2B5EF4-FFF2-40B4-BE49-F238E27FC236}">
                <a16:creationId xmlns:a16="http://schemas.microsoft.com/office/drawing/2014/main" id="{B10BC921-05C1-3BDE-3EDC-C72DB0C4788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5496" y="2708920"/>
            <a:ext cx="7323710" cy="2950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807806"/>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JK Flip-flop to T Flip-flop</a:t>
            </a:r>
          </a:p>
        </p:txBody>
      </p:sp>
      <p:sp>
        <p:nvSpPr>
          <p:cNvPr id="6" name="TextBox 5"/>
          <p:cNvSpPr txBox="1"/>
          <p:nvPr/>
        </p:nvSpPr>
        <p:spPr>
          <a:xfrm>
            <a:off x="4139952" y="1999456"/>
            <a:ext cx="3240360" cy="300082"/>
          </a:xfrm>
          <a:prstGeom prst="rect">
            <a:avLst/>
          </a:prstGeom>
          <a:noFill/>
        </p:spPr>
        <p:txBody>
          <a:bodyPr wrap="square" rtlCol="0">
            <a:spAutoFit/>
          </a:bodyPr>
          <a:lstStyle/>
          <a:p>
            <a:r>
              <a:rPr lang="en-US" sz="1350" dirty="0"/>
              <a:t>Available –JK: write excitation table</a:t>
            </a:r>
          </a:p>
        </p:txBody>
      </p:sp>
      <p:sp>
        <p:nvSpPr>
          <p:cNvPr id="9" name="TextBox 8"/>
          <p:cNvSpPr txBox="1"/>
          <p:nvPr/>
        </p:nvSpPr>
        <p:spPr>
          <a:xfrm>
            <a:off x="177681" y="2093983"/>
            <a:ext cx="2558115" cy="300082"/>
          </a:xfrm>
          <a:prstGeom prst="rect">
            <a:avLst/>
          </a:prstGeom>
          <a:noFill/>
        </p:spPr>
        <p:txBody>
          <a:bodyPr wrap="square" rtlCol="0">
            <a:spAutoFit/>
          </a:bodyPr>
          <a:lstStyle/>
          <a:p>
            <a:r>
              <a:rPr lang="en-US" sz="1350" dirty="0"/>
              <a:t>Required -T : write next table</a:t>
            </a:r>
          </a:p>
        </p:txBody>
      </p:sp>
      <p:graphicFrame>
        <p:nvGraphicFramePr>
          <p:cNvPr id="10" name="Table 9"/>
          <p:cNvGraphicFramePr>
            <a:graphicFrameLocks noGrp="1"/>
          </p:cNvGraphicFramePr>
          <p:nvPr/>
        </p:nvGraphicFramePr>
        <p:xfrm>
          <a:off x="4128683" y="2597145"/>
          <a:ext cx="2129900" cy="2537460"/>
        </p:xfrm>
        <a:graphic>
          <a:graphicData uri="http://schemas.openxmlformats.org/drawingml/2006/table">
            <a:tbl>
              <a:tblPr firstRow="1" bandRow="1">
                <a:tableStyleId>{5C22544A-7EE6-4342-B048-85BDC9FD1C3A}</a:tableStyleId>
              </a:tblPr>
              <a:tblGrid>
                <a:gridCol w="532475">
                  <a:extLst>
                    <a:ext uri="{9D8B030D-6E8A-4147-A177-3AD203B41FA5}">
                      <a16:colId xmlns:a16="http://schemas.microsoft.com/office/drawing/2014/main" val="20000"/>
                    </a:ext>
                  </a:extLst>
                </a:gridCol>
                <a:gridCol w="532475">
                  <a:extLst>
                    <a:ext uri="{9D8B030D-6E8A-4147-A177-3AD203B41FA5}">
                      <a16:colId xmlns:a16="http://schemas.microsoft.com/office/drawing/2014/main" val="20001"/>
                    </a:ext>
                  </a:extLst>
                </a:gridCol>
                <a:gridCol w="532475">
                  <a:extLst>
                    <a:ext uri="{9D8B030D-6E8A-4147-A177-3AD203B41FA5}">
                      <a16:colId xmlns:a16="http://schemas.microsoft.com/office/drawing/2014/main" val="20002"/>
                    </a:ext>
                  </a:extLst>
                </a:gridCol>
                <a:gridCol w="532475">
                  <a:extLst>
                    <a:ext uri="{9D8B030D-6E8A-4147-A177-3AD203B41FA5}">
                      <a16:colId xmlns:a16="http://schemas.microsoft.com/office/drawing/2014/main" val="20003"/>
                    </a:ext>
                  </a:extLst>
                </a:gridCol>
              </a:tblGrid>
              <a:tr h="278130">
                <a:tc>
                  <a:txBody>
                    <a:bodyPr/>
                    <a:lstStyle/>
                    <a:p>
                      <a:r>
                        <a:rPr lang="en-US" sz="1400" dirty="0"/>
                        <a:t>J</a:t>
                      </a:r>
                    </a:p>
                  </a:txBody>
                  <a:tcPr marL="68580" marR="68580" marT="34290" marB="34290"/>
                </a:tc>
                <a:tc>
                  <a:txBody>
                    <a:bodyPr/>
                    <a:lstStyle/>
                    <a:p>
                      <a:r>
                        <a:rPr lang="en-US" sz="1400" dirty="0"/>
                        <a:t>K</a:t>
                      </a:r>
                    </a:p>
                  </a:txBody>
                  <a:tcPr marL="68580" marR="68580" marT="34290" marB="34290"/>
                </a:tc>
                <a:tc>
                  <a:txBody>
                    <a:bodyPr/>
                    <a:lstStyle/>
                    <a:p>
                      <a:r>
                        <a:rPr lang="en-US" sz="1400" dirty="0"/>
                        <a:t>Q</a:t>
                      </a:r>
                    </a:p>
                  </a:txBody>
                  <a:tcPr marL="68580" marR="68580" marT="34290" marB="34290"/>
                </a:tc>
                <a:tc>
                  <a:txBody>
                    <a:bodyPr/>
                    <a:lstStyle/>
                    <a:p>
                      <a:r>
                        <a:rPr lang="en-US" sz="1400" dirty="0"/>
                        <a:t>Q</a:t>
                      </a:r>
                      <a:r>
                        <a:rPr lang="en-US" sz="1400" baseline="30000" dirty="0"/>
                        <a:t>+</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4"/>
                  </a:ext>
                </a:extLst>
              </a:tr>
              <a:tr h="278130">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5"/>
                  </a:ext>
                </a:extLst>
              </a:tr>
              <a:tr h="278130">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6"/>
                  </a:ext>
                </a:extLst>
              </a:tr>
              <a:tr h="278130">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7"/>
                  </a:ext>
                </a:extLst>
              </a:tr>
              <a:tr h="278130">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8"/>
                  </a:ext>
                </a:extLst>
              </a:tr>
            </a:tbl>
          </a:graphicData>
        </a:graphic>
      </p:graphicFrame>
      <p:sp>
        <p:nvSpPr>
          <p:cNvPr id="11" name="TextBox 10"/>
          <p:cNvSpPr txBox="1"/>
          <p:nvPr/>
        </p:nvSpPr>
        <p:spPr>
          <a:xfrm>
            <a:off x="4139952" y="2320146"/>
            <a:ext cx="1324017" cy="300082"/>
          </a:xfrm>
          <a:prstGeom prst="rect">
            <a:avLst/>
          </a:prstGeom>
          <a:noFill/>
        </p:spPr>
        <p:txBody>
          <a:bodyPr wrap="none" rtlCol="0">
            <a:spAutoFit/>
          </a:bodyPr>
          <a:lstStyle/>
          <a:p>
            <a:r>
              <a:rPr lang="en-US" sz="1350" dirty="0"/>
              <a:t>Next State Table</a:t>
            </a:r>
          </a:p>
        </p:txBody>
      </p:sp>
      <p:graphicFrame>
        <p:nvGraphicFramePr>
          <p:cNvPr id="12" name="Table 11"/>
          <p:cNvGraphicFramePr>
            <a:graphicFrameLocks noGrp="1"/>
          </p:cNvGraphicFramePr>
          <p:nvPr/>
        </p:nvGraphicFramePr>
        <p:xfrm>
          <a:off x="6511765" y="3104964"/>
          <a:ext cx="1894661" cy="1623060"/>
        </p:xfrm>
        <a:graphic>
          <a:graphicData uri="http://schemas.openxmlformats.org/drawingml/2006/table">
            <a:tbl>
              <a:tblPr firstRow="1" bandRow="1">
                <a:tableStyleId>{5C22544A-7EE6-4342-B048-85BDC9FD1C3A}</a:tableStyleId>
              </a:tblPr>
              <a:tblGrid>
                <a:gridCol w="490505">
                  <a:extLst>
                    <a:ext uri="{9D8B030D-6E8A-4147-A177-3AD203B41FA5}">
                      <a16:colId xmlns:a16="http://schemas.microsoft.com/office/drawing/2014/main" val="20000"/>
                    </a:ext>
                  </a:extLst>
                </a:gridCol>
                <a:gridCol w="486054">
                  <a:extLst>
                    <a:ext uri="{9D8B030D-6E8A-4147-A177-3AD203B41FA5}">
                      <a16:colId xmlns:a16="http://schemas.microsoft.com/office/drawing/2014/main" val="20001"/>
                    </a:ext>
                  </a:extLst>
                </a:gridCol>
                <a:gridCol w="486054">
                  <a:extLst>
                    <a:ext uri="{9D8B030D-6E8A-4147-A177-3AD203B41FA5}">
                      <a16:colId xmlns:a16="http://schemas.microsoft.com/office/drawing/2014/main" val="20002"/>
                    </a:ext>
                  </a:extLst>
                </a:gridCol>
                <a:gridCol w="432048">
                  <a:extLst>
                    <a:ext uri="{9D8B030D-6E8A-4147-A177-3AD203B41FA5}">
                      <a16:colId xmlns:a16="http://schemas.microsoft.com/office/drawing/2014/main" val="20003"/>
                    </a:ext>
                  </a:extLst>
                </a:gridCol>
              </a:tblGrid>
              <a:tr h="480060">
                <a:tc>
                  <a:txBody>
                    <a:bodyPr/>
                    <a:lstStyle/>
                    <a:p>
                      <a:r>
                        <a:rPr lang="en-US" sz="1400" dirty="0"/>
                        <a:t>Q</a:t>
                      </a: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Q</a:t>
                      </a:r>
                      <a:r>
                        <a:rPr lang="en-US" sz="1400" baseline="30000" dirty="0"/>
                        <a:t>+</a:t>
                      </a:r>
                      <a:endParaRPr lang="en-US" sz="1400" dirty="0"/>
                    </a:p>
                    <a:p>
                      <a:endParaRPr lang="en-US" sz="1400" dirty="0"/>
                    </a:p>
                  </a:txBody>
                  <a:tcPr marL="68580" marR="68580" marT="34290" marB="34290"/>
                </a:tc>
                <a:tc>
                  <a:txBody>
                    <a:bodyPr/>
                    <a:lstStyle/>
                    <a:p>
                      <a:r>
                        <a:rPr lang="en-US" sz="1400" dirty="0"/>
                        <a:t>J</a:t>
                      </a:r>
                    </a:p>
                  </a:txBody>
                  <a:tcPr marL="68580" marR="68580" marT="34290" marB="34290"/>
                </a:tc>
                <a:tc>
                  <a:txBody>
                    <a:bodyPr/>
                    <a:lstStyle/>
                    <a:p>
                      <a:r>
                        <a:rPr lang="en-US" sz="1400" dirty="0"/>
                        <a:t>K</a:t>
                      </a:r>
                    </a:p>
                  </a:txBody>
                  <a:tcPr marL="68580" marR="68580" marT="34290" marB="34290"/>
                </a:tc>
                <a:extLst>
                  <a:ext uri="{0D108BD9-81ED-4DB2-BD59-A6C34878D82A}">
                    <a16:rowId xmlns:a16="http://schemas.microsoft.com/office/drawing/2014/main" val="10000"/>
                  </a:ext>
                </a:extLst>
              </a:tr>
              <a:tr h="274320">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X</a:t>
                      </a:r>
                    </a:p>
                  </a:txBody>
                  <a:tcPr marL="68580" marR="68580" marT="34290" marB="34290"/>
                </a:tc>
                <a:extLst>
                  <a:ext uri="{0D108BD9-81ED-4DB2-BD59-A6C34878D82A}">
                    <a16:rowId xmlns:a16="http://schemas.microsoft.com/office/drawing/2014/main" val="10001"/>
                  </a:ext>
                </a:extLst>
              </a:tr>
              <a:tr h="274320">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X</a:t>
                      </a:r>
                    </a:p>
                  </a:txBody>
                  <a:tcPr marL="68580" marR="68580" marT="34290" marB="34290"/>
                </a:tc>
                <a:extLst>
                  <a:ext uri="{0D108BD9-81ED-4DB2-BD59-A6C34878D82A}">
                    <a16:rowId xmlns:a16="http://schemas.microsoft.com/office/drawing/2014/main" val="10002"/>
                  </a:ext>
                </a:extLst>
              </a:tr>
              <a:tr h="274320">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X</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3"/>
                  </a:ext>
                </a:extLst>
              </a:tr>
              <a:tr h="274320">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X</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4"/>
                  </a:ext>
                </a:extLst>
              </a:tr>
            </a:tbl>
          </a:graphicData>
        </a:graphic>
      </p:graphicFrame>
      <p:sp>
        <p:nvSpPr>
          <p:cNvPr id="13" name="TextBox 12"/>
          <p:cNvSpPr txBox="1"/>
          <p:nvPr/>
        </p:nvSpPr>
        <p:spPr>
          <a:xfrm>
            <a:off x="7056276" y="2751856"/>
            <a:ext cx="1392817" cy="300082"/>
          </a:xfrm>
          <a:prstGeom prst="rect">
            <a:avLst/>
          </a:prstGeom>
          <a:noFill/>
        </p:spPr>
        <p:txBody>
          <a:bodyPr wrap="none" rtlCol="0">
            <a:spAutoFit/>
          </a:bodyPr>
          <a:lstStyle/>
          <a:p>
            <a:r>
              <a:rPr lang="en-US" sz="1350" dirty="0"/>
              <a:t>Application Table</a:t>
            </a:r>
          </a:p>
        </p:txBody>
      </p:sp>
      <p:graphicFrame>
        <p:nvGraphicFramePr>
          <p:cNvPr id="14" name="Table 13"/>
          <p:cNvGraphicFramePr>
            <a:graphicFrameLocks noGrp="1"/>
          </p:cNvGraphicFramePr>
          <p:nvPr/>
        </p:nvGraphicFramePr>
        <p:xfrm>
          <a:off x="575556" y="2751856"/>
          <a:ext cx="1597425" cy="1409700"/>
        </p:xfrm>
        <a:graphic>
          <a:graphicData uri="http://schemas.openxmlformats.org/drawingml/2006/table">
            <a:tbl>
              <a:tblPr firstRow="1" bandRow="1">
                <a:tableStyleId>{5C22544A-7EE6-4342-B048-85BDC9FD1C3A}</a:tableStyleId>
              </a:tblPr>
              <a:tblGrid>
                <a:gridCol w="532475">
                  <a:extLst>
                    <a:ext uri="{9D8B030D-6E8A-4147-A177-3AD203B41FA5}">
                      <a16:colId xmlns:a16="http://schemas.microsoft.com/office/drawing/2014/main" val="20000"/>
                    </a:ext>
                  </a:extLst>
                </a:gridCol>
                <a:gridCol w="532475">
                  <a:extLst>
                    <a:ext uri="{9D8B030D-6E8A-4147-A177-3AD203B41FA5}">
                      <a16:colId xmlns:a16="http://schemas.microsoft.com/office/drawing/2014/main" val="20001"/>
                    </a:ext>
                  </a:extLst>
                </a:gridCol>
                <a:gridCol w="532475">
                  <a:extLst>
                    <a:ext uri="{9D8B030D-6E8A-4147-A177-3AD203B41FA5}">
                      <a16:colId xmlns:a16="http://schemas.microsoft.com/office/drawing/2014/main" val="20002"/>
                    </a:ext>
                  </a:extLst>
                </a:gridCol>
              </a:tblGrid>
              <a:tr h="278130">
                <a:tc>
                  <a:txBody>
                    <a:bodyPr/>
                    <a:lstStyle/>
                    <a:p>
                      <a:r>
                        <a:rPr lang="en-US" sz="1400" dirty="0"/>
                        <a:t>T</a:t>
                      </a:r>
                    </a:p>
                  </a:txBody>
                  <a:tcPr marL="68580" marR="68580" marT="34290" marB="34290"/>
                </a:tc>
                <a:tc>
                  <a:txBody>
                    <a:bodyPr/>
                    <a:lstStyle/>
                    <a:p>
                      <a:r>
                        <a:rPr lang="en-US" sz="1400" dirty="0"/>
                        <a:t>Q</a:t>
                      </a:r>
                    </a:p>
                  </a:txBody>
                  <a:tcPr marL="68580" marR="68580" marT="34290" marB="34290"/>
                </a:tc>
                <a:tc>
                  <a:txBody>
                    <a:bodyPr/>
                    <a:lstStyle/>
                    <a:p>
                      <a:r>
                        <a:rPr lang="en-US" sz="1400" dirty="0"/>
                        <a:t>Q</a:t>
                      </a:r>
                      <a:r>
                        <a:rPr lang="en-US" sz="1400" baseline="30000" dirty="0"/>
                        <a:t>+</a:t>
                      </a:r>
                      <a:endParaRPr lang="en-US" sz="1400" dirty="0"/>
                    </a:p>
                  </a:txBody>
                  <a:tcPr marL="68580" marR="68580" marT="34290" marB="34290"/>
                </a:tc>
                <a:extLst>
                  <a:ext uri="{0D108BD9-81ED-4DB2-BD59-A6C34878D82A}">
                    <a16:rowId xmlns:a16="http://schemas.microsoft.com/office/drawing/2014/main" val="10000"/>
                  </a:ext>
                </a:extLst>
              </a:tr>
              <a:tr h="278130">
                <a:tc>
                  <a:txBody>
                    <a:bodyPr/>
                    <a:lstStyle/>
                    <a:p>
                      <a:r>
                        <a:rPr lang="en-US" sz="1400" dirty="0"/>
                        <a:t>0</a:t>
                      </a:r>
                    </a:p>
                  </a:txBody>
                  <a:tcPr marL="68580" marR="68580" marT="34290" marB="34290"/>
                </a:tc>
                <a:tc>
                  <a:txBody>
                    <a:bodyPr/>
                    <a:lstStyle/>
                    <a:p>
                      <a:r>
                        <a:rPr lang="en-US" sz="1400" dirty="0"/>
                        <a:t>0</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1"/>
                  </a:ext>
                </a:extLst>
              </a:tr>
              <a:tr h="278130">
                <a:tc>
                  <a:txBody>
                    <a:bodyPr/>
                    <a:lstStyle/>
                    <a:p>
                      <a:r>
                        <a:rPr lang="en-US" sz="1400" dirty="0"/>
                        <a:t>0</a:t>
                      </a:r>
                    </a:p>
                  </a:txBody>
                  <a:tcPr marL="68580" marR="68580" marT="34290" marB="34290"/>
                </a:tc>
                <a:tc>
                  <a:txBody>
                    <a:bodyPr/>
                    <a:lstStyle/>
                    <a:p>
                      <a:r>
                        <a:rPr lang="en-US" sz="1400" dirty="0"/>
                        <a:t>1</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2"/>
                  </a:ext>
                </a:extLst>
              </a:tr>
              <a:tr h="278130">
                <a:tc>
                  <a:txBody>
                    <a:bodyPr/>
                    <a:lstStyle/>
                    <a:p>
                      <a:r>
                        <a:rPr lang="en-US" sz="1400" dirty="0"/>
                        <a:t>1</a:t>
                      </a:r>
                    </a:p>
                  </a:txBody>
                  <a:tcPr marL="68580" marR="68580" marT="34290" marB="34290"/>
                </a:tc>
                <a:tc>
                  <a:txBody>
                    <a:bodyPr/>
                    <a:lstStyle/>
                    <a:p>
                      <a:r>
                        <a:rPr lang="en-US" sz="1400" dirty="0"/>
                        <a:t>0</a:t>
                      </a:r>
                    </a:p>
                  </a:txBody>
                  <a:tcPr marL="68580" marR="68580" marT="34290" marB="34290"/>
                </a:tc>
                <a:tc>
                  <a:txBody>
                    <a:bodyPr/>
                    <a:lstStyle/>
                    <a:p>
                      <a:r>
                        <a:rPr lang="en-US" sz="1400" dirty="0"/>
                        <a:t>1</a:t>
                      </a:r>
                    </a:p>
                  </a:txBody>
                  <a:tcPr marL="68580" marR="68580" marT="34290" marB="34290"/>
                </a:tc>
                <a:extLst>
                  <a:ext uri="{0D108BD9-81ED-4DB2-BD59-A6C34878D82A}">
                    <a16:rowId xmlns:a16="http://schemas.microsoft.com/office/drawing/2014/main" val="10003"/>
                  </a:ext>
                </a:extLst>
              </a:tr>
              <a:tr h="278130">
                <a:tc>
                  <a:txBody>
                    <a:bodyPr/>
                    <a:lstStyle/>
                    <a:p>
                      <a:r>
                        <a:rPr lang="en-US" sz="1400" dirty="0"/>
                        <a:t>1</a:t>
                      </a:r>
                    </a:p>
                  </a:txBody>
                  <a:tcPr marL="68580" marR="68580" marT="34290" marB="34290"/>
                </a:tc>
                <a:tc>
                  <a:txBody>
                    <a:bodyPr/>
                    <a:lstStyle/>
                    <a:p>
                      <a:r>
                        <a:rPr lang="en-US" sz="1400" dirty="0"/>
                        <a:t>1</a:t>
                      </a:r>
                    </a:p>
                  </a:txBody>
                  <a:tcPr marL="68580" marR="68580" marT="34290" marB="34290"/>
                </a:tc>
                <a:tc>
                  <a:txBody>
                    <a:bodyPr/>
                    <a:lstStyle/>
                    <a:p>
                      <a:r>
                        <a:rPr lang="en-US" sz="1400" dirty="0"/>
                        <a:t>0</a:t>
                      </a:r>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36848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3623B-3F02-932D-D201-4622D2A07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F29BBD-0138-4650-DD3F-0A5E4F05D5E4}"/>
              </a:ext>
            </a:extLst>
          </p:cNvPr>
          <p:cNvSpPr>
            <a:spLocks noGrp="1"/>
          </p:cNvSpPr>
          <p:nvPr>
            <p:ph type="title"/>
          </p:nvPr>
        </p:nvSpPr>
        <p:spPr/>
        <p:txBody>
          <a:bodyPr>
            <a:normAutofit fontScale="90000"/>
          </a:bodyPr>
          <a:lstStyle/>
          <a:p>
            <a:pPr fontAlgn="base"/>
            <a:r>
              <a:rPr lang="en-US" b="1" i="0" dirty="0">
                <a:solidFill>
                  <a:srgbClr val="273239"/>
                </a:solidFill>
                <a:effectLst/>
                <a:latin typeface="Source Sans 3"/>
              </a:rPr>
              <a:t>Conversion of J-K Flip-Flop into T Flip-Flop</a:t>
            </a:r>
          </a:p>
        </p:txBody>
      </p:sp>
      <p:sp>
        <p:nvSpPr>
          <p:cNvPr id="6" name="TextBox 5">
            <a:extLst>
              <a:ext uri="{FF2B5EF4-FFF2-40B4-BE49-F238E27FC236}">
                <a16:creationId xmlns:a16="http://schemas.microsoft.com/office/drawing/2014/main" id="{3CAAF3BD-97D3-C591-C8B2-835782B015FC}"/>
              </a:ext>
            </a:extLst>
          </p:cNvPr>
          <p:cNvSpPr txBox="1"/>
          <p:nvPr/>
        </p:nvSpPr>
        <p:spPr>
          <a:xfrm>
            <a:off x="395536" y="1438125"/>
            <a:ext cx="7992888" cy="646331"/>
          </a:xfrm>
          <a:prstGeom prst="rect">
            <a:avLst/>
          </a:prstGeom>
          <a:noFill/>
        </p:spPr>
        <p:txBody>
          <a:bodyPr wrap="square">
            <a:spAutoFit/>
          </a:bodyPr>
          <a:lstStyle/>
          <a:p>
            <a:r>
              <a:rPr lang="en-US" b="1" i="0" dirty="0">
                <a:solidFill>
                  <a:srgbClr val="273239"/>
                </a:solidFill>
                <a:effectLst/>
                <a:latin typeface="Nunito" pitchFamily="2" charset="0"/>
              </a:rPr>
              <a:t>Step-1:</a:t>
            </a:r>
            <a:r>
              <a:rPr lang="en-US" b="0" i="0" dirty="0">
                <a:solidFill>
                  <a:srgbClr val="273239"/>
                </a:solidFill>
                <a:effectLst/>
                <a:latin typeface="Nunito" pitchFamily="2" charset="0"/>
              </a:rPr>
              <a:t> We construct the characteristic table of T flip-flop and excitation table of JK flip-flop.</a:t>
            </a:r>
            <a:endParaRPr lang="en-IN" dirty="0"/>
          </a:p>
        </p:txBody>
      </p:sp>
      <p:pic>
        <p:nvPicPr>
          <p:cNvPr id="6146" name="Picture 2">
            <a:extLst>
              <a:ext uri="{FF2B5EF4-FFF2-40B4-BE49-F238E27FC236}">
                <a16:creationId xmlns:a16="http://schemas.microsoft.com/office/drawing/2014/main" id="{1DBC1E4D-4401-A51C-612F-49344C4ED57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209800" y="2376488"/>
            <a:ext cx="4724400" cy="210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293460"/>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D57AD-9825-B05A-2DF4-5F1E7729F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7867F4-429A-21F9-20AD-3B766505F746}"/>
              </a:ext>
            </a:extLst>
          </p:cNvPr>
          <p:cNvSpPr>
            <a:spLocks noGrp="1"/>
          </p:cNvSpPr>
          <p:nvPr>
            <p:ph type="title"/>
          </p:nvPr>
        </p:nvSpPr>
        <p:spPr/>
        <p:txBody>
          <a:bodyPr>
            <a:normAutofit fontScale="90000"/>
          </a:bodyPr>
          <a:lstStyle/>
          <a:p>
            <a:pPr fontAlgn="base"/>
            <a:r>
              <a:rPr lang="en-US" b="1" i="0" dirty="0">
                <a:solidFill>
                  <a:srgbClr val="273239"/>
                </a:solidFill>
                <a:effectLst/>
                <a:latin typeface="Source Sans 3"/>
              </a:rPr>
              <a:t>Conversion of J-K Flip-Flop into T Flip-Flop</a:t>
            </a:r>
          </a:p>
        </p:txBody>
      </p:sp>
      <p:sp>
        <p:nvSpPr>
          <p:cNvPr id="6" name="TextBox 5">
            <a:extLst>
              <a:ext uri="{FF2B5EF4-FFF2-40B4-BE49-F238E27FC236}">
                <a16:creationId xmlns:a16="http://schemas.microsoft.com/office/drawing/2014/main" id="{0380A5D2-6E27-5802-30C0-018CF848847B}"/>
              </a:ext>
            </a:extLst>
          </p:cNvPr>
          <p:cNvSpPr txBox="1"/>
          <p:nvPr/>
        </p:nvSpPr>
        <p:spPr>
          <a:xfrm>
            <a:off x="395536" y="1438125"/>
            <a:ext cx="7992888" cy="646331"/>
          </a:xfrm>
          <a:prstGeom prst="rect">
            <a:avLst/>
          </a:prstGeom>
          <a:noFill/>
        </p:spPr>
        <p:txBody>
          <a:bodyPr wrap="square">
            <a:spAutoFit/>
          </a:bodyPr>
          <a:lstStyle/>
          <a:p>
            <a:r>
              <a:rPr lang="en-US" b="1" i="0" dirty="0">
                <a:solidFill>
                  <a:srgbClr val="273239"/>
                </a:solidFill>
                <a:effectLst/>
                <a:latin typeface="Nunito" pitchFamily="2" charset="0"/>
              </a:rPr>
              <a:t>Step-2:</a:t>
            </a:r>
            <a:r>
              <a:rPr lang="en-US" b="0" i="0" dirty="0">
                <a:solidFill>
                  <a:srgbClr val="273239"/>
                </a:solidFill>
                <a:effectLst/>
                <a:latin typeface="Nunito" pitchFamily="2" charset="0"/>
              </a:rPr>
              <a:t> Using the K-map we find the </a:t>
            </a:r>
            <a:r>
              <a:rPr lang="en-US" b="0" i="0" dirty="0" err="1">
                <a:solidFill>
                  <a:srgbClr val="273239"/>
                </a:solidFill>
                <a:effectLst/>
                <a:latin typeface="Nunito" pitchFamily="2" charset="0"/>
              </a:rPr>
              <a:t>boolean</a:t>
            </a:r>
            <a:r>
              <a:rPr lang="en-US" b="0" i="0" dirty="0">
                <a:solidFill>
                  <a:srgbClr val="273239"/>
                </a:solidFill>
                <a:effectLst/>
                <a:latin typeface="Nunito" pitchFamily="2" charset="0"/>
              </a:rPr>
              <a:t> expression of J and K in terms of T.</a:t>
            </a:r>
            <a:endParaRPr lang="en-IN" dirty="0"/>
          </a:p>
        </p:txBody>
      </p:sp>
      <p:sp>
        <p:nvSpPr>
          <p:cNvPr id="7" name="Rectangle 6">
            <a:extLst>
              <a:ext uri="{FF2B5EF4-FFF2-40B4-BE49-F238E27FC236}">
                <a16:creationId xmlns:a16="http://schemas.microsoft.com/office/drawing/2014/main" id="{44F42203-7AE8-FFD5-45E6-B78C2378ABE9}"/>
              </a:ext>
            </a:extLst>
          </p:cNvPr>
          <p:cNvSpPr>
            <a:spLocks noChangeArrowheads="1"/>
          </p:cNvSpPr>
          <p:nvPr/>
        </p:nvSpPr>
        <p:spPr bwMode="auto">
          <a:xfrm>
            <a:off x="2411760" y="4986443"/>
            <a:ext cx="5336397" cy="433432"/>
          </a:xfrm>
          <a:prstGeom prst="rect">
            <a:avLst/>
          </a:prstGeom>
          <a:noFill/>
          <a:ln>
            <a:noFill/>
          </a:ln>
          <a:effec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J = T                     K = T</a:t>
            </a:r>
            <a:r>
              <a:rPr kumimoji="0" lang="en-US" altLang="en-US" sz="2400" b="0" i="0" u="none" strike="noStrike" cap="none" normalizeH="0" baseline="0" dirty="0">
                <a:ln>
                  <a:noFill/>
                </a:ln>
                <a:effectLst/>
              </a:rPr>
              <a:t> </a:t>
            </a:r>
            <a:endParaRPr kumimoji="0" lang="en-US" altLang="en-US" sz="2400" b="0" i="0" u="none" strike="noStrike" cap="none" normalizeH="0" baseline="0" dirty="0">
              <a:ln>
                <a:noFill/>
              </a:ln>
              <a:effectLst/>
              <a:latin typeface="Arial" panose="020B0604020202020204" pitchFamily="34" charset="0"/>
            </a:endParaRPr>
          </a:p>
        </p:txBody>
      </p:sp>
      <p:pic>
        <p:nvPicPr>
          <p:cNvPr id="5122" name="Picture 2" descr="Lightbox">
            <a:extLst>
              <a:ext uri="{FF2B5EF4-FFF2-40B4-BE49-F238E27FC236}">
                <a16:creationId xmlns:a16="http://schemas.microsoft.com/office/drawing/2014/main" id="{1E37890E-1AC6-3C3B-44A7-94B1B88A728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07504" y="2077614"/>
            <a:ext cx="7776864" cy="2695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82000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5997B-5CFA-9C60-CAA1-16B2E49F5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93E264-FC07-5C18-E642-05A2C94A9471}"/>
              </a:ext>
            </a:extLst>
          </p:cNvPr>
          <p:cNvSpPr>
            <a:spLocks noGrp="1"/>
          </p:cNvSpPr>
          <p:nvPr>
            <p:ph type="title"/>
          </p:nvPr>
        </p:nvSpPr>
        <p:spPr/>
        <p:txBody>
          <a:bodyPr>
            <a:normAutofit fontScale="90000"/>
          </a:bodyPr>
          <a:lstStyle/>
          <a:p>
            <a:pPr fontAlgn="base"/>
            <a:r>
              <a:rPr lang="en-US" b="1" i="0" dirty="0">
                <a:solidFill>
                  <a:srgbClr val="273239"/>
                </a:solidFill>
                <a:effectLst/>
                <a:latin typeface="Source Sans 3"/>
              </a:rPr>
              <a:t>Conversion of J-K Flip-Flop into T Flip-Flop</a:t>
            </a:r>
          </a:p>
        </p:txBody>
      </p:sp>
      <p:sp>
        <p:nvSpPr>
          <p:cNvPr id="6" name="TextBox 5">
            <a:extLst>
              <a:ext uri="{FF2B5EF4-FFF2-40B4-BE49-F238E27FC236}">
                <a16:creationId xmlns:a16="http://schemas.microsoft.com/office/drawing/2014/main" id="{8393A3BC-E94E-0FBB-FB52-7260E10529E4}"/>
              </a:ext>
            </a:extLst>
          </p:cNvPr>
          <p:cNvSpPr txBox="1"/>
          <p:nvPr/>
        </p:nvSpPr>
        <p:spPr>
          <a:xfrm>
            <a:off x="395536" y="1438125"/>
            <a:ext cx="7992888" cy="646331"/>
          </a:xfrm>
          <a:prstGeom prst="rect">
            <a:avLst/>
          </a:prstGeom>
          <a:noFill/>
        </p:spPr>
        <p:txBody>
          <a:bodyPr wrap="square">
            <a:spAutoFit/>
          </a:bodyPr>
          <a:lstStyle/>
          <a:p>
            <a:r>
              <a:rPr lang="en-US" b="1" i="0" dirty="0">
                <a:solidFill>
                  <a:srgbClr val="273239"/>
                </a:solidFill>
                <a:effectLst/>
                <a:latin typeface="Nunito" pitchFamily="2" charset="0"/>
              </a:rPr>
              <a:t>Step-3:</a:t>
            </a:r>
            <a:r>
              <a:rPr lang="en-US" b="0" i="0" dirty="0">
                <a:solidFill>
                  <a:srgbClr val="273239"/>
                </a:solidFill>
                <a:effectLst/>
                <a:latin typeface="Nunito" pitchFamily="2" charset="0"/>
              </a:rPr>
              <a:t> We construct the circuit diagram of the conversion of JK flip-flop into T flip-flop.</a:t>
            </a:r>
            <a:endParaRPr lang="en-IN" dirty="0"/>
          </a:p>
        </p:txBody>
      </p:sp>
      <p:pic>
        <p:nvPicPr>
          <p:cNvPr id="4098" name="Picture 2">
            <a:extLst>
              <a:ext uri="{FF2B5EF4-FFF2-40B4-BE49-F238E27FC236}">
                <a16:creationId xmlns:a16="http://schemas.microsoft.com/office/drawing/2014/main" id="{55D59446-DF32-9AD1-9813-C51C34BD2FE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2657475" y="2662238"/>
            <a:ext cx="3829050"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93240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772400" cy="1066800"/>
          </a:xfrm>
        </p:spPr>
        <p:txBody>
          <a:bodyPr>
            <a:normAutofit/>
          </a:bodyPr>
          <a:lstStyle/>
          <a:p>
            <a:r>
              <a:rPr lang="en-IN"/>
              <a:t>Latches</a:t>
            </a:r>
          </a:p>
        </p:txBody>
      </p:sp>
      <p:sp>
        <p:nvSpPr>
          <p:cNvPr id="4" name="Slide Number Placeholder 3"/>
          <p:cNvSpPr>
            <a:spLocks noGrp="1"/>
          </p:cNvSpPr>
          <p:nvPr>
            <p:ph type="sldNum" sz="quarter" idx="12"/>
          </p:nvPr>
        </p:nvSpPr>
        <p:spPr/>
        <p:txBody>
          <a:bodyPr/>
          <a:lstStyle/>
          <a:p>
            <a:fld id="{43C5BDA2-EDBA-486A-B3F3-3E08BACB8071}" type="slidenum">
              <a:rPr lang="en-US" smtClean="0"/>
              <a:t>8</a:t>
            </a:fld>
            <a:endParaRPr lang="en-US"/>
          </a:p>
        </p:txBody>
      </p:sp>
      <p:sp>
        <p:nvSpPr>
          <p:cNvPr id="5" name="Content Placeholder 4"/>
          <p:cNvSpPr>
            <a:spLocks noGrp="1"/>
          </p:cNvSpPr>
          <p:nvPr>
            <p:ph sz="quarter" idx="1"/>
          </p:nvPr>
        </p:nvSpPr>
        <p:spPr>
          <a:xfrm>
            <a:off x="381000" y="914400"/>
            <a:ext cx="8534400" cy="5257800"/>
          </a:xfrm>
        </p:spPr>
        <p:txBody>
          <a:bodyPr>
            <a:normAutofit fontScale="85000" lnSpcReduction="20000"/>
          </a:bodyPr>
          <a:lstStyle/>
          <a:p>
            <a:pPr algn="just">
              <a:lnSpc>
                <a:spcPct val="150000"/>
              </a:lnSpc>
            </a:pPr>
            <a:r>
              <a:rPr lang="en-US"/>
              <a:t>Latch is an electronic logic circuit with </a:t>
            </a:r>
            <a:r>
              <a:rPr lang="en-US" b="1"/>
              <a:t>two stable states</a:t>
            </a:r>
            <a:r>
              <a:rPr lang="en-US"/>
              <a:t>.</a:t>
            </a:r>
          </a:p>
          <a:p>
            <a:pPr algn="just">
              <a:lnSpc>
                <a:spcPct val="150000"/>
              </a:lnSpc>
            </a:pPr>
            <a:r>
              <a:rPr lang="en-US"/>
              <a:t>Latch has a </a:t>
            </a:r>
            <a:r>
              <a:rPr lang="en-US" b="1"/>
              <a:t>feedback</a:t>
            </a:r>
            <a:r>
              <a:rPr lang="en-US"/>
              <a:t> path to </a:t>
            </a:r>
            <a:r>
              <a:rPr lang="en-US" b="1"/>
              <a:t>retain the information</a:t>
            </a:r>
            <a:r>
              <a:rPr lang="en-US"/>
              <a:t>. Hence a latch can be a </a:t>
            </a:r>
            <a:r>
              <a:rPr lang="en-US" b="1"/>
              <a:t>memory device</a:t>
            </a:r>
            <a:r>
              <a:rPr lang="en-US"/>
              <a:t>. </a:t>
            </a:r>
          </a:p>
          <a:p>
            <a:pPr algn="just">
              <a:lnSpc>
                <a:spcPct val="150000"/>
              </a:lnSpc>
            </a:pPr>
            <a:r>
              <a:rPr lang="en-US"/>
              <a:t>Latch can store one bit of information as long as the device is </a:t>
            </a:r>
            <a:r>
              <a:rPr lang="en-US" b="1"/>
              <a:t>powered on</a:t>
            </a:r>
            <a:r>
              <a:rPr lang="en-US"/>
              <a:t>. </a:t>
            </a:r>
          </a:p>
          <a:p>
            <a:pPr algn="just">
              <a:lnSpc>
                <a:spcPct val="150000"/>
              </a:lnSpc>
            </a:pPr>
            <a:r>
              <a:rPr lang="en-US"/>
              <a:t>When enable is asserted, latch immediately changes the stored information when the input is changed i.e. they are level triggered devices. It continuously samples the inputs when the enable signal is on.</a:t>
            </a:r>
            <a:endParaRPr lang="en-IN"/>
          </a:p>
        </p:txBody>
      </p:sp>
    </p:spTree>
    <p:extLst>
      <p:ext uri="{BB962C8B-B14F-4D97-AF65-F5344CB8AC3E}">
        <p14:creationId xmlns:p14="http://schemas.microsoft.com/office/powerpoint/2010/main" val="33169869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1143000"/>
          </a:xfrm>
        </p:spPr>
        <p:txBody>
          <a:bodyPr/>
          <a:lstStyle/>
          <a:p>
            <a:r>
              <a:rPr lang="en-IN"/>
              <a:t>Flip-Flop</a:t>
            </a:r>
          </a:p>
        </p:txBody>
      </p:sp>
      <p:sp>
        <p:nvSpPr>
          <p:cNvPr id="4" name="Slide Number Placeholder 3"/>
          <p:cNvSpPr>
            <a:spLocks noGrp="1"/>
          </p:cNvSpPr>
          <p:nvPr>
            <p:ph type="sldNum" sz="quarter" idx="12"/>
          </p:nvPr>
        </p:nvSpPr>
        <p:spPr/>
        <p:txBody>
          <a:bodyPr/>
          <a:lstStyle/>
          <a:p>
            <a:fld id="{0CD4F8C7-904A-4B4C-B30B-13D4EC2646B5}" type="slidenum">
              <a:rPr lang="en-IN" smtClean="0"/>
              <a:t>9</a:t>
            </a:fld>
            <a:endParaRPr lang="en-IN"/>
          </a:p>
        </p:txBody>
      </p:sp>
      <p:sp>
        <p:nvSpPr>
          <p:cNvPr id="5" name="Content Placeholder 4"/>
          <p:cNvSpPr>
            <a:spLocks noGrp="1"/>
          </p:cNvSpPr>
          <p:nvPr>
            <p:ph sz="quarter" idx="1"/>
          </p:nvPr>
        </p:nvSpPr>
        <p:spPr>
          <a:xfrm>
            <a:off x="107504" y="515178"/>
            <a:ext cx="8713678" cy="6154181"/>
          </a:xfrm>
        </p:spPr>
        <p:txBody>
          <a:bodyPr>
            <a:noAutofit/>
          </a:bodyPr>
          <a:lstStyle/>
          <a:p>
            <a:pPr algn="just">
              <a:lnSpc>
                <a:spcPct val="150000"/>
              </a:lnSpc>
            </a:pPr>
            <a:r>
              <a:rPr lang="en-IN" sz="2800" dirty="0"/>
              <a:t>The Flip-flop remains in a given state as long as the </a:t>
            </a:r>
            <a:r>
              <a:rPr lang="en-IN" sz="2800" b="1" dirty="0"/>
              <a:t>power is applied</a:t>
            </a:r>
            <a:r>
              <a:rPr lang="en-IN" sz="2800" dirty="0"/>
              <a:t> and until </a:t>
            </a:r>
            <a:r>
              <a:rPr lang="en-IN" sz="2800" b="1" dirty="0"/>
              <a:t>input signal</a:t>
            </a:r>
            <a:r>
              <a:rPr lang="en-IN" sz="2800" dirty="0"/>
              <a:t> applied causes its output to change.</a:t>
            </a:r>
          </a:p>
          <a:p>
            <a:pPr algn="just">
              <a:lnSpc>
                <a:spcPct val="150000"/>
              </a:lnSpc>
            </a:pPr>
            <a:r>
              <a:rPr lang="en-IN" sz="2800" dirty="0"/>
              <a:t>Inputs to Flip-flop can be of two types</a:t>
            </a:r>
          </a:p>
          <a:p>
            <a:pPr lvl="1" algn="just">
              <a:lnSpc>
                <a:spcPct val="150000"/>
              </a:lnSpc>
              <a:buClr>
                <a:schemeClr val="accent1"/>
              </a:buClr>
            </a:pPr>
            <a:r>
              <a:rPr lang="en-IN" sz="2800" dirty="0"/>
              <a:t>Synchronous or gated inputs: Signal change produces an change in output only when some control signal occurs</a:t>
            </a:r>
          </a:p>
          <a:p>
            <a:pPr lvl="1" algn="just">
              <a:lnSpc>
                <a:spcPct val="150000"/>
              </a:lnSpc>
              <a:buClr>
                <a:schemeClr val="accent1"/>
              </a:buClr>
            </a:pPr>
            <a:r>
              <a:rPr lang="en-IN" sz="2800" dirty="0"/>
              <a:t>Asynchronous or direct inputs: Signal change produces an immediate change in output</a:t>
            </a:r>
          </a:p>
          <a:p>
            <a:pPr lvl="1" algn="just">
              <a:lnSpc>
                <a:spcPct val="150000"/>
              </a:lnSpc>
            </a:pPr>
            <a:endParaRPr lang="en-IN" sz="2800" dirty="0"/>
          </a:p>
        </p:txBody>
      </p:sp>
    </p:spTree>
    <p:extLst>
      <p:ext uri="{BB962C8B-B14F-4D97-AF65-F5344CB8AC3E}">
        <p14:creationId xmlns:p14="http://schemas.microsoft.com/office/powerpoint/2010/main" val="222289242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12"/>
  <p:tag name="AS_OS" val="Microsoft Windows NT 10.0.17763.0"/>
  <p:tag name="AS_RELEASE_DATE" val="2021.12.14"/>
  <p:tag name="AS_TITLE" val="Aspose.Slides for .NET5"/>
  <p:tag name="AS_VERSION" val="21.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pitchFamily="34" charset="0"/>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pitchFamily="34" charset="0"/>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1711</TotalTime>
  <Words>2002</Words>
  <Application>Microsoft Office PowerPoint</Application>
  <PresentationFormat>On-screen Show (4:3)</PresentationFormat>
  <Paragraphs>365</Paragraphs>
  <Slides>75</Slides>
  <Notes>0</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75</vt:i4>
      </vt:variant>
    </vt:vector>
  </HeadingPairs>
  <TitlesOfParts>
    <vt:vector size="90" baseType="lpstr">
      <vt:lpstr>SimSun</vt:lpstr>
      <vt:lpstr>Arial</vt:lpstr>
      <vt:lpstr>Calibri</vt:lpstr>
      <vt:lpstr>Cambria Math</vt:lpstr>
      <vt:lpstr>Century Gothic</vt:lpstr>
      <vt:lpstr>Consolas</vt:lpstr>
      <vt:lpstr>Nunito</vt:lpstr>
      <vt:lpstr>Source Sans 3</vt:lpstr>
      <vt:lpstr>Trebuchet MS</vt:lpstr>
      <vt:lpstr>Office Theme</vt:lpstr>
      <vt:lpstr>Office Theme</vt:lpstr>
      <vt:lpstr>Office Theme</vt:lpstr>
      <vt:lpstr>Office Theme</vt:lpstr>
      <vt:lpstr>Office Theme</vt:lpstr>
      <vt:lpstr>Equation</vt:lpstr>
      <vt:lpstr>EC1002-2: Applied Digital Logic Design</vt:lpstr>
      <vt:lpstr>PowerPoint Presentation</vt:lpstr>
      <vt:lpstr>Combinational v/s Sequential</vt:lpstr>
      <vt:lpstr>Introduction</vt:lpstr>
      <vt:lpstr>Sequential Circuit Types</vt:lpstr>
      <vt:lpstr>Basic Bistable element</vt:lpstr>
      <vt:lpstr>Bistable Element</vt:lpstr>
      <vt:lpstr>Latches</vt:lpstr>
      <vt:lpstr>Flip-Flop</vt:lpstr>
      <vt:lpstr>Difference between Latches and Flip Flops</vt:lpstr>
      <vt:lpstr>SR Latch</vt:lpstr>
      <vt:lpstr>SR Latch Circuit: HOLD/LATCH Mode</vt:lpstr>
      <vt:lpstr>SR Latch Truth Table: HOLD/LATCH Mode</vt:lpstr>
      <vt:lpstr>SR Latch Circuit: SET Mode</vt:lpstr>
      <vt:lpstr>SR Latch Truth Table: SET Mode</vt:lpstr>
      <vt:lpstr>SR Latch Circuit: RESET Mode</vt:lpstr>
      <vt:lpstr>SR Latch Truth Table: RESET Mode</vt:lpstr>
      <vt:lpstr>SR Latch Circuit: INVALID Mode</vt:lpstr>
      <vt:lpstr>SR Latch Circuit: INVALID Mode</vt:lpstr>
      <vt:lpstr>SR Latch Circuit: INVALID Mode</vt:lpstr>
      <vt:lpstr>R-S Latch [summary]</vt:lpstr>
      <vt:lpstr>Timing Diagram of SR latch</vt:lpstr>
      <vt:lpstr>Quick Revision NAND gate &amp; Truth Table:</vt:lpstr>
      <vt:lpstr>S’R’ Latch Circuit: INVALID Mode</vt:lpstr>
      <vt:lpstr>S’R’ Latch Circuit: INVALID Mode</vt:lpstr>
      <vt:lpstr>S’R’ Latch Circuit: INVALID Mode</vt:lpstr>
      <vt:lpstr>¯S  ¯R Latch</vt:lpstr>
      <vt:lpstr>Timing diagram for S’R’ LATCH</vt:lpstr>
      <vt:lpstr>FUNCTION OF SEQUENTIAL LOGIC</vt:lpstr>
      <vt:lpstr>FUNCTION OF SEQUENTIAL LOGIC</vt:lpstr>
      <vt:lpstr>SR Latch</vt:lpstr>
      <vt:lpstr>Gated SR Latch</vt:lpstr>
      <vt:lpstr>PowerPoint Presentation</vt:lpstr>
      <vt:lpstr>SR flip-flop</vt:lpstr>
      <vt:lpstr>Symbol of SR flip-flop</vt:lpstr>
      <vt:lpstr>Gated D Latch</vt:lpstr>
      <vt:lpstr>PowerPoint Presentation</vt:lpstr>
      <vt:lpstr>D flip-flop</vt:lpstr>
      <vt:lpstr>Symbol of D flip-flop</vt:lpstr>
      <vt:lpstr>Clocked JK Flip Flop</vt:lpstr>
      <vt:lpstr>PowerPoint Presentation</vt:lpstr>
      <vt:lpstr>PowerPoint Presentation</vt:lpstr>
      <vt:lpstr>Clocked T-Flip Flop</vt:lpstr>
      <vt:lpstr>PowerPoint Presentation</vt:lpstr>
      <vt:lpstr>Timing diagram </vt:lpstr>
      <vt:lpstr>Master-Slave Flip-Flops</vt:lpstr>
      <vt:lpstr>Master-Slave JK Flip-Flop</vt:lpstr>
      <vt:lpstr>Master-Slave JK Flip-Flop</vt:lpstr>
      <vt:lpstr>Master Slave Flip Flop using NAND gates</vt:lpstr>
      <vt:lpstr>PowerPoint Presentation</vt:lpstr>
      <vt:lpstr>PowerPoint Presentation</vt:lpstr>
      <vt:lpstr>Timing Diagram for JK MS Flip-Flop</vt:lpstr>
      <vt:lpstr>Triggering</vt:lpstr>
      <vt:lpstr>Edge Triggered Flip-Flops</vt:lpstr>
      <vt:lpstr>Positive Edge Triggered D Flip-Flop</vt:lpstr>
      <vt:lpstr>Negative Edge Triggered D Flip-Flop</vt:lpstr>
      <vt:lpstr>Characteristic Equations</vt:lpstr>
      <vt:lpstr>PowerPoint Presentation</vt:lpstr>
      <vt:lpstr>Next state table of SR flip-flop</vt:lpstr>
      <vt:lpstr>Characteristic equation of SR flip-flop</vt:lpstr>
      <vt:lpstr>Next state table of JK flip-flop</vt:lpstr>
      <vt:lpstr>Characteristic equation of JK flip-flop</vt:lpstr>
      <vt:lpstr>Next state table of D flip-flop</vt:lpstr>
      <vt:lpstr>Characteristic equation of D flip-flop</vt:lpstr>
      <vt:lpstr>Next state table of T flip-flop</vt:lpstr>
      <vt:lpstr>Characteristic equation of T flip-flop</vt:lpstr>
      <vt:lpstr>Conversion of Flip-Flops</vt:lpstr>
      <vt:lpstr>JK Flip-flop to D Flip-flop</vt:lpstr>
      <vt:lpstr>Conversion of J-K Flip-Flop into D Flip-Flop</vt:lpstr>
      <vt:lpstr>Conversion of J-K Flip-Flop into D Flip-Flop</vt:lpstr>
      <vt:lpstr>Conversion of J-K Flip-Flop into D Flip-Flop</vt:lpstr>
      <vt:lpstr>JK Flip-flop to T Flip-flop</vt:lpstr>
      <vt:lpstr>Conversion of J-K Flip-Flop into T Flip-Flop</vt:lpstr>
      <vt:lpstr>Conversion of J-K Flip-Flop into T Flip-Flop</vt:lpstr>
      <vt:lpstr>Conversion of J-K Flip-Flop into T Flip-Flop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20EC302: Digital System Design</dc:title>
  <dc:creator>Kavitha s</dc:creator>
  <cp:lastModifiedBy>Kavitha s</cp:lastModifiedBy>
  <cp:revision>44</cp:revision>
  <cp:lastPrinted>2024-03-18T10:59:05Z</cp:lastPrinted>
  <dcterms:created xsi:type="dcterms:W3CDTF">2021-12-22T09:15:58Z</dcterms:created>
  <dcterms:modified xsi:type="dcterms:W3CDTF">2024-04-08T09:48:23Z</dcterms:modified>
</cp:coreProperties>
</file>