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21374100"/>
  <p:notesSz cx="6858000" cy="9144000"/>
  <p:embeddedFontLst>
    <p:embeddedFont>
      <p:font typeface="Poppins Bold" panose="020B0604020202020204" charset="0"/>
      <p:regular r:id="rId3"/>
    </p:embeddedFont>
    <p:embeddedFont>
      <p:font typeface="Telegraf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014" y="-3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B17DE-F916-14C6-0352-1D9F7CB339B4}"/>
              </a:ext>
            </a:extLst>
          </p:cNvPr>
          <p:cNvSpPr/>
          <p:nvPr/>
        </p:nvSpPr>
        <p:spPr>
          <a:xfrm>
            <a:off x="0" y="16747271"/>
            <a:ext cx="15113000" cy="47601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43846" y="16829352"/>
            <a:ext cx="7222173" cy="939193"/>
            <a:chOff x="0" y="0"/>
            <a:chExt cx="4114233" cy="653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14233" cy="653926"/>
            </a:xfrm>
            <a:custGeom>
              <a:avLst/>
              <a:gdLst/>
              <a:ahLst/>
              <a:cxnLst/>
              <a:rect l="l" t="t" r="r" b="b"/>
              <a:pathLst>
                <a:path w="4114233" h="653926">
                  <a:moveTo>
                    <a:pt x="53718" y="0"/>
                  </a:moveTo>
                  <a:lnTo>
                    <a:pt x="4060515" y="0"/>
                  </a:lnTo>
                  <a:cubicBezTo>
                    <a:pt x="4074762" y="0"/>
                    <a:pt x="4088425" y="5660"/>
                    <a:pt x="4098499" y="15734"/>
                  </a:cubicBezTo>
                  <a:cubicBezTo>
                    <a:pt x="4108573" y="25808"/>
                    <a:pt x="4114233" y="39471"/>
                    <a:pt x="4114233" y="53718"/>
                  </a:cubicBezTo>
                  <a:lnTo>
                    <a:pt x="4114233" y="600208"/>
                  </a:lnTo>
                  <a:cubicBezTo>
                    <a:pt x="4114233" y="629876"/>
                    <a:pt x="4090183" y="653926"/>
                    <a:pt x="4060515" y="653926"/>
                  </a:cubicBezTo>
                  <a:lnTo>
                    <a:pt x="53718" y="653926"/>
                  </a:lnTo>
                  <a:cubicBezTo>
                    <a:pt x="24050" y="653926"/>
                    <a:pt x="0" y="629876"/>
                    <a:pt x="0" y="600208"/>
                  </a:cubicBezTo>
                  <a:lnTo>
                    <a:pt x="0" y="53718"/>
                  </a:lnTo>
                  <a:cubicBezTo>
                    <a:pt x="0" y="39471"/>
                    <a:pt x="5660" y="25808"/>
                    <a:pt x="15734" y="15734"/>
                  </a:cubicBezTo>
                  <a:cubicBezTo>
                    <a:pt x="25808" y="5660"/>
                    <a:pt x="39471" y="0"/>
                    <a:pt x="53718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114233" cy="711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845" y="4524670"/>
            <a:ext cx="7186148" cy="1061936"/>
            <a:chOff x="0" y="0"/>
            <a:chExt cx="2090327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0327" cy="406400"/>
            </a:xfrm>
            <a:custGeom>
              <a:avLst/>
              <a:gdLst/>
              <a:ahLst/>
              <a:cxnLst/>
              <a:rect l="l" t="t" r="r" b="b"/>
              <a:pathLst>
                <a:path w="2090327" h="406400">
                  <a:moveTo>
                    <a:pt x="1887127" y="0"/>
                  </a:moveTo>
                  <a:cubicBezTo>
                    <a:pt x="1999351" y="0"/>
                    <a:pt x="2090327" y="90976"/>
                    <a:pt x="2090327" y="203200"/>
                  </a:cubicBezTo>
                  <a:cubicBezTo>
                    <a:pt x="2090327" y="315424"/>
                    <a:pt x="1999351" y="406400"/>
                    <a:pt x="1887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090327" cy="4635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Poppins Bold" panose="020B0604020202020204" charset="0"/>
                  <a:ea typeface="Canva Sans Bold"/>
                  <a:cs typeface="Poppins Bold" panose="020B0604020202020204" charset="0"/>
                  <a:sym typeface="Canva Sans Bold"/>
                </a:rPr>
                <a:t>ABSTRACT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6822" y="11918973"/>
            <a:ext cx="187336" cy="1873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535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433023" y="11515217"/>
            <a:ext cx="174977" cy="17497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26822" y="12570365"/>
            <a:ext cx="187336" cy="18733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535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26822" y="13224426"/>
            <a:ext cx="187336" cy="18733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535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26822" y="13843121"/>
            <a:ext cx="187336" cy="18733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535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26822" y="14515432"/>
            <a:ext cx="187336" cy="18733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535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3433023" y="12063319"/>
            <a:ext cx="174977" cy="17497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3433023" y="12614406"/>
            <a:ext cx="174977" cy="17497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3433023" y="13165210"/>
            <a:ext cx="174977" cy="17497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3433023" y="13671081"/>
            <a:ext cx="174977" cy="17497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4926312" y="178324"/>
            <a:ext cx="5733896" cy="1600404"/>
          </a:xfrm>
          <a:custGeom>
            <a:avLst/>
            <a:gdLst/>
            <a:ahLst/>
            <a:cxnLst/>
            <a:rect l="l" t="t" r="r" b="b"/>
            <a:pathLst>
              <a:path w="5733896" h="1600404">
                <a:moveTo>
                  <a:pt x="0" y="0"/>
                </a:moveTo>
                <a:lnTo>
                  <a:pt x="5733896" y="0"/>
                </a:lnTo>
                <a:lnTo>
                  <a:pt x="5733896" y="1600403"/>
                </a:lnTo>
                <a:lnTo>
                  <a:pt x="0" y="160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452670" y="9938373"/>
            <a:ext cx="6793005" cy="5928500"/>
            <a:chOff x="0" y="0"/>
            <a:chExt cx="1217230" cy="106232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217230" cy="1062320"/>
            </a:xfrm>
            <a:custGeom>
              <a:avLst/>
              <a:gdLst/>
              <a:ahLst/>
              <a:cxnLst/>
              <a:rect l="l" t="t" r="r" b="b"/>
              <a:pathLst>
                <a:path w="1217230" h="1062320">
                  <a:moveTo>
                    <a:pt x="0" y="0"/>
                  </a:moveTo>
                  <a:lnTo>
                    <a:pt x="1217230" y="0"/>
                  </a:lnTo>
                  <a:lnTo>
                    <a:pt x="1217230" y="1062320"/>
                  </a:lnTo>
                  <a:lnTo>
                    <a:pt x="0" y="106232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85725"/>
              <a:ext cx="1217230" cy="11480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68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3583750" y="6974435"/>
            <a:ext cx="3411273" cy="70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 b="1" spc="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ABSTRACT:</a:t>
            </a:r>
          </a:p>
          <a:p>
            <a:pPr algn="ctr">
              <a:lnSpc>
                <a:spcPts val="2758"/>
              </a:lnSpc>
              <a:spcBef>
                <a:spcPct val="0"/>
              </a:spcBef>
            </a:pPr>
            <a:endParaRPr lang="en-US" sz="1970" b="1" spc="197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9868574" y="9982214"/>
            <a:ext cx="385325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  <a:spcBef>
                <a:spcPct val="0"/>
              </a:spcBef>
            </a:pPr>
            <a:r>
              <a:rPr lang="en-US" sz="2999" b="1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OPEN POSITIONS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5832" y="18023755"/>
            <a:ext cx="7222173" cy="33755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9"/>
              </a:lnSpc>
            </a:pPr>
            <a:r>
              <a:rPr lang="en-US" sz="2400" b="1" dirty="0">
                <a:solidFill>
                  <a:schemeClr val="tx1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PROJECT TEAM (SECTION:  EC-32):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SHRAVYA V (24SUUBECS1991)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SHRAVYA D (24SUUBECS1989)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SHRAVANI KULKARNI (24SUUBECS1985)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 SHREEMATA BHAT (24SUUBECS1995)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SHIVANANDA M SHET (24SUUBECS1977)</a:t>
            </a:r>
          </a:p>
          <a:p>
            <a:pPr marL="514350" indent="-514350">
              <a:lnSpc>
                <a:spcPts val="3789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Poppins Bold" panose="020B0604020202020204" charset="0"/>
                <a:ea typeface="Poppins Bold"/>
                <a:cs typeface="Poppins Bold" panose="020B0604020202020204" charset="0"/>
                <a:sym typeface="Poppins Bold"/>
              </a:rPr>
              <a:t>SHREYA BIRADER (24SUUBECS2002)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103970" y="11206494"/>
            <a:ext cx="3946676" cy="54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12"/>
              </a:lnSpc>
            </a:pPr>
            <a:r>
              <a:rPr lang="en-US" sz="2595" spc="6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Website Designer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607014" y="11757048"/>
            <a:ext cx="3443633" cy="55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12"/>
              </a:lnSpc>
            </a:pPr>
            <a:r>
              <a:rPr lang="en-US" sz="2595" spc="6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Graphic Designer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8678611" y="12307883"/>
            <a:ext cx="4372036" cy="5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12"/>
              </a:lnSpc>
            </a:pPr>
            <a:r>
              <a:rPr lang="en-US" sz="2595" spc="6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Project Manager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8678611" y="12858822"/>
            <a:ext cx="4372036" cy="5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12"/>
              </a:lnSpc>
            </a:pPr>
            <a:r>
              <a:rPr lang="en-US" sz="2595" spc="6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3D Illustrator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443003" y="13409657"/>
            <a:ext cx="4607644" cy="55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12"/>
              </a:lnSpc>
            </a:pPr>
            <a:r>
              <a:rPr lang="en-US" sz="2595" spc="6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Video Editor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3846" y="17057498"/>
            <a:ext cx="6058021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b="1" dirty="0">
                <a:latin typeface="Poppins Bold"/>
                <a:ea typeface="Poppins Bold"/>
                <a:cs typeface="Poppins Bold"/>
                <a:sym typeface="Poppins Bold"/>
              </a:rPr>
              <a:t>PROJECT GUIDE:AFROZ PASHA 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757497" y="1693002"/>
            <a:ext cx="10071526" cy="1104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sz="2576" b="1" dirty="0">
                <a:solidFill>
                  <a:srgbClr val="000000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School of Engineering and Technology</a:t>
            </a:r>
          </a:p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sz="2576" b="1" dirty="0">
                <a:solidFill>
                  <a:srgbClr val="000000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Department of Computer Science and Engineering  </a:t>
            </a:r>
          </a:p>
          <a:p>
            <a:pPr algn="ctr">
              <a:lnSpc>
                <a:spcPts val="1282"/>
              </a:lnSpc>
              <a:spcBef>
                <a:spcPct val="0"/>
              </a:spcBef>
            </a:pPr>
            <a:r>
              <a:rPr lang="en-US" sz="916" b="1" dirty="0">
                <a:solidFill>
                  <a:srgbClr val="000000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63245" y="3599739"/>
            <a:ext cx="13193510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TITLE OF THE PROJECT:</a:t>
            </a:r>
            <a:r>
              <a:rPr lang="en-US" sz="2800" b="1" dirty="0">
                <a:solidFill>
                  <a:srgbClr val="000000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 “</a:t>
            </a:r>
            <a:r>
              <a:rPr lang="en-US" sz="2800" b="1" u="sng" dirty="0">
                <a:latin typeface="Poppins Bold" panose="020B0604020202020204" charset="0"/>
                <a:cs typeface="Poppins Bold" panose="020B0604020202020204" charset="0"/>
              </a:rPr>
              <a:t>SHOEBOT FOR VISUALLY IMPAIRED PEOPLE</a:t>
            </a:r>
            <a:r>
              <a:rPr lang="en-US" sz="2800" b="1" dirty="0">
                <a:latin typeface="Poppins Bold" panose="020B0604020202020204" charset="0"/>
                <a:cs typeface="Poppins Bold" panose="020B0604020202020204" charset="0"/>
              </a:rPr>
              <a:t>”</a:t>
            </a:r>
            <a:endParaRPr lang="en-US" sz="2800" b="1" dirty="0">
              <a:solidFill>
                <a:srgbClr val="000000"/>
              </a:solidFill>
              <a:latin typeface="Poppins Bold" panose="020B0604020202020204" charset="0"/>
              <a:ea typeface="Telegraf Bold"/>
              <a:cs typeface="Poppins Bold" panose="020B0604020202020204" charset="0"/>
              <a:sym typeface="Telegraf Bold"/>
            </a:endParaRPr>
          </a:p>
        </p:txBody>
      </p:sp>
      <p:grpSp>
        <p:nvGrpSpPr>
          <p:cNvPr id="59" name="Group 59"/>
          <p:cNvGrpSpPr/>
          <p:nvPr/>
        </p:nvGrpSpPr>
        <p:grpSpPr>
          <a:xfrm>
            <a:off x="7856692" y="5898110"/>
            <a:ext cx="6562993" cy="2769654"/>
            <a:chOff x="0" y="0"/>
            <a:chExt cx="1176014" cy="49629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176014" cy="496291"/>
            </a:xfrm>
            <a:custGeom>
              <a:avLst/>
              <a:gdLst/>
              <a:ahLst/>
              <a:cxnLst/>
              <a:rect l="l" t="t" r="r" b="b"/>
              <a:pathLst>
                <a:path w="1176014" h="496291">
                  <a:moveTo>
                    <a:pt x="0" y="0"/>
                  </a:moveTo>
                  <a:lnTo>
                    <a:pt x="1176014" y="0"/>
                  </a:lnTo>
                  <a:lnTo>
                    <a:pt x="1176014" y="496291"/>
                  </a:lnTo>
                  <a:lnTo>
                    <a:pt x="0" y="496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>
                <a:lnSpc>
                  <a:spcPct val="150000"/>
                </a:lnSpc>
              </a:pPr>
              <a:endParaRPr lang="en-IN" dirty="0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1176014" cy="5343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09820" y="5926685"/>
            <a:ext cx="6821580" cy="2801351"/>
            <a:chOff x="0" y="0"/>
            <a:chExt cx="1222350" cy="50197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222350" cy="501970"/>
            </a:xfrm>
            <a:custGeom>
              <a:avLst/>
              <a:gdLst/>
              <a:ahLst/>
              <a:cxnLst/>
              <a:rect l="l" t="t" r="r" b="b"/>
              <a:pathLst>
                <a:path w="1222350" h="501970">
                  <a:moveTo>
                    <a:pt x="0" y="0"/>
                  </a:moveTo>
                  <a:lnTo>
                    <a:pt x="1222350" y="0"/>
                  </a:lnTo>
                  <a:lnTo>
                    <a:pt x="1222350" y="501970"/>
                  </a:lnTo>
                  <a:lnTo>
                    <a:pt x="0" y="5019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1222350" cy="540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 sz="2000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7746982" y="4465956"/>
            <a:ext cx="7123139" cy="1061936"/>
            <a:chOff x="0" y="0"/>
            <a:chExt cx="2090327" cy="4064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2090327" cy="406400"/>
            </a:xfrm>
            <a:custGeom>
              <a:avLst/>
              <a:gdLst/>
              <a:ahLst/>
              <a:cxnLst/>
              <a:rect l="l" t="t" r="r" b="b"/>
              <a:pathLst>
                <a:path w="2090327" h="406400">
                  <a:moveTo>
                    <a:pt x="1887127" y="0"/>
                  </a:moveTo>
                  <a:cubicBezTo>
                    <a:pt x="1999351" y="0"/>
                    <a:pt x="2090327" y="90976"/>
                    <a:pt x="2090327" y="203200"/>
                  </a:cubicBezTo>
                  <a:cubicBezTo>
                    <a:pt x="2090327" y="315424"/>
                    <a:pt x="1999351" y="406400"/>
                    <a:pt x="1887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3959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47625"/>
              <a:ext cx="2090327" cy="454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800" b="1" dirty="0">
                  <a:solidFill>
                    <a:schemeClr val="tx1"/>
                  </a:solidFill>
                  <a:latin typeface="Poppins Bold" panose="020B0604020202020204" charset="0"/>
                  <a:ea typeface="Canva Sans Bold"/>
                  <a:cs typeface="Poppins Bold" panose="020B0604020202020204" charset="0"/>
                  <a:sym typeface="Canva Sans Bold"/>
                </a:rPr>
                <a:t>METHODOLOGY &amp; SPECIFICATION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43845" y="8835533"/>
            <a:ext cx="7186148" cy="965706"/>
            <a:chOff x="-649616" y="-57150"/>
            <a:chExt cx="3449437" cy="46355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2090327" cy="406400"/>
            </a:xfrm>
            <a:custGeom>
              <a:avLst/>
              <a:gdLst/>
              <a:ahLst/>
              <a:cxnLst/>
              <a:rect l="l" t="t" r="r" b="b"/>
              <a:pathLst>
                <a:path w="2090327" h="406400">
                  <a:moveTo>
                    <a:pt x="1887127" y="0"/>
                  </a:moveTo>
                  <a:cubicBezTo>
                    <a:pt x="1999351" y="0"/>
                    <a:pt x="2090327" y="90976"/>
                    <a:pt x="2090327" y="203200"/>
                  </a:cubicBezTo>
                  <a:cubicBezTo>
                    <a:pt x="2090327" y="315424"/>
                    <a:pt x="1999351" y="406400"/>
                    <a:pt x="18871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3959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-649616" y="-57150"/>
              <a:ext cx="3449437" cy="46355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r>
                <a:rPr lang="en-US" sz="2800" dirty="0">
                  <a:solidFill>
                    <a:schemeClr val="tx1"/>
                  </a:solidFill>
                  <a:latin typeface="Poppins Bold" panose="020B0604020202020204" charset="0"/>
                  <a:ea typeface="Canva Sans"/>
                  <a:cs typeface="Poppins Bold" panose="020B0604020202020204" charset="0"/>
                  <a:sym typeface="Canva Sans"/>
                </a:rPr>
                <a:t>PROJECT DIAGRAM</a:t>
              </a: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7746982" y="8939328"/>
            <a:ext cx="7123139" cy="861911"/>
            <a:chOff x="0" y="0"/>
            <a:chExt cx="2222132" cy="4064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2222132" cy="406400"/>
            </a:xfrm>
            <a:custGeom>
              <a:avLst/>
              <a:gdLst/>
              <a:ahLst/>
              <a:cxnLst/>
              <a:rect l="l" t="t" r="r" b="b"/>
              <a:pathLst>
                <a:path w="2222132" h="406400">
                  <a:moveTo>
                    <a:pt x="2018932" y="0"/>
                  </a:moveTo>
                  <a:cubicBezTo>
                    <a:pt x="2131157" y="0"/>
                    <a:pt x="2222132" y="90976"/>
                    <a:pt x="2222132" y="203200"/>
                  </a:cubicBezTo>
                  <a:cubicBezTo>
                    <a:pt x="2222132" y="315424"/>
                    <a:pt x="2131157" y="406400"/>
                    <a:pt x="201893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6" name="TextBox 76"/>
            <p:cNvSpPr txBox="1"/>
            <p:nvPr/>
          </p:nvSpPr>
          <p:spPr>
            <a:xfrm>
              <a:off x="0" y="-47625"/>
              <a:ext cx="2222132" cy="45402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800" dirty="0">
                  <a:solidFill>
                    <a:schemeClr val="tx1"/>
                  </a:solidFill>
                  <a:latin typeface="Poppins Bold" panose="020B0604020202020204" charset="0"/>
                  <a:ea typeface="Canva Sans"/>
                  <a:cs typeface="Poppins Bold" panose="020B0604020202020204" charset="0"/>
                  <a:sym typeface="Canva Sans"/>
                </a:rPr>
                <a:t>APPLICATIONS &amp; ADVANTAGES</a:t>
              </a: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7746982" y="16882614"/>
            <a:ext cx="7123139" cy="771348"/>
            <a:chOff x="0" y="0"/>
            <a:chExt cx="4585639" cy="537062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4585639" cy="537062"/>
            </a:xfrm>
            <a:custGeom>
              <a:avLst/>
              <a:gdLst/>
              <a:ahLst/>
              <a:cxnLst/>
              <a:rect l="l" t="t" r="r" b="b"/>
              <a:pathLst>
                <a:path w="4585639" h="537062">
                  <a:moveTo>
                    <a:pt x="48196" y="0"/>
                  </a:moveTo>
                  <a:lnTo>
                    <a:pt x="4537444" y="0"/>
                  </a:lnTo>
                  <a:cubicBezTo>
                    <a:pt x="4550226" y="0"/>
                    <a:pt x="4562485" y="5078"/>
                    <a:pt x="4571523" y="14116"/>
                  </a:cubicBezTo>
                  <a:cubicBezTo>
                    <a:pt x="4580561" y="23155"/>
                    <a:pt x="4585639" y="35413"/>
                    <a:pt x="4585639" y="48196"/>
                  </a:cubicBezTo>
                  <a:lnTo>
                    <a:pt x="4585639" y="488866"/>
                  </a:lnTo>
                  <a:cubicBezTo>
                    <a:pt x="4585639" y="515484"/>
                    <a:pt x="4564061" y="537062"/>
                    <a:pt x="4537444" y="537062"/>
                  </a:cubicBezTo>
                  <a:lnTo>
                    <a:pt x="48196" y="537062"/>
                  </a:lnTo>
                  <a:cubicBezTo>
                    <a:pt x="35413" y="537062"/>
                    <a:pt x="23155" y="531984"/>
                    <a:pt x="14116" y="522946"/>
                  </a:cubicBezTo>
                  <a:cubicBezTo>
                    <a:pt x="5078" y="513907"/>
                    <a:pt x="0" y="501648"/>
                    <a:pt x="0" y="488866"/>
                  </a:cubicBezTo>
                  <a:lnTo>
                    <a:pt x="0" y="48196"/>
                  </a:lnTo>
                  <a:cubicBezTo>
                    <a:pt x="0" y="35413"/>
                    <a:pt x="5078" y="23155"/>
                    <a:pt x="14116" y="14116"/>
                  </a:cubicBezTo>
                  <a:cubicBezTo>
                    <a:pt x="23155" y="5078"/>
                    <a:pt x="35413" y="0"/>
                    <a:pt x="48196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79" name="TextBox 79"/>
            <p:cNvSpPr txBox="1"/>
            <p:nvPr/>
          </p:nvSpPr>
          <p:spPr>
            <a:xfrm>
              <a:off x="0" y="-85725"/>
              <a:ext cx="4585639" cy="62278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FUTURE SCOPE</a:t>
              </a:r>
            </a:p>
          </p:txBody>
        </p:sp>
      </p:grpSp>
      <p:sp>
        <p:nvSpPr>
          <p:cNvPr id="83" name="TextBox 83"/>
          <p:cNvSpPr txBox="1"/>
          <p:nvPr/>
        </p:nvSpPr>
        <p:spPr>
          <a:xfrm>
            <a:off x="3953336" y="2692981"/>
            <a:ext cx="7184853" cy="620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0"/>
              </a:lnSpc>
              <a:spcBef>
                <a:spcPct val="0"/>
              </a:spcBef>
            </a:pPr>
            <a:r>
              <a:rPr lang="en-US" sz="3621" b="1" dirty="0">
                <a:solidFill>
                  <a:srgbClr val="FF3131"/>
                </a:solidFill>
                <a:latin typeface="Poppins Bold" panose="020B0604020202020204" charset="0"/>
                <a:ea typeface="Telegraf Bold"/>
                <a:cs typeface="Poppins Bold" panose="020B0604020202020204" charset="0"/>
                <a:sym typeface="Telegraf Bold"/>
              </a:rPr>
              <a:t> HARDWARE PROJECT  EXPO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43845" y="5801903"/>
            <a:ext cx="7186148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This project presents SHOEBOT, a smart shoe system for visually impaired people, integrating ultrasonic, IR, and wet sensors with real-time buzzer and vibration alerts. The shoe detects obstacles, stairs, and wet surfaces to improve mobility and safety. Tested successfully in various environments, it offers a low-cost, wearable solution for independent, confident navigation.</a:t>
            </a:r>
            <a:endParaRPr lang="en-US" b="1" spc="126" dirty="0">
              <a:solidFill>
                <a:srgbClr val="000000"/>
              </a:solidFill>
              <a:latin typeface="Poppins Bold" panose="020B0604020202020204" charset="0"/>
              <a:ea typeface="Telegraf Bold"/>
              <a:cs typeface="Poppins Bold" panose="020B0604020202020204" charset="0"/>
              <a:sym typeface="Telegraf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AA79CD-715B-AA71-9E96-40402097C1BB}"/>
              </a:ext>
            </a:extLst>
          </p:cNvPr>
          <p:cNvSpPr txBox="1"/>
          <p:nvPr/>
        </p:nvSpPr>
        <p:spPr>
          <a:xfrm>
            <a:off x="7728775" y="5648776"/>
            <a:ext cx="7141347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Poppins Bold" panose="020B0604020202020204" charset="0"/>
                <a:cs typeface="Poppins Bold" panose="020B0604020202020204" charset="0"/>
              </a:rPr>
              <a:t>Arduino-based smart shoe with ultrasonic, IR, and wet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Poppins Bold" panose="020B0604020202020204" charset="0"/>
                <a:cs typeface="Poppins Bold" panose="020B0604020202020204" charset="0"/>
              </a:rPr>
              <a:t>Detects obstacles (up to 30 cm), stairs, and wet surfaces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Poppins Bold" panose="020B0604020202020204" charset="0"/>
                <a:cs typeface="Poppins Bold" panose="020B0604020202020204" charset="0"/>
              </a:rPr>
              <a:t>Alerts via buzzer (sound) and vibration motor (touch).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Poppins Bold" panose="020B0604020202020204" charset="0"/>
                <a:cs typeface="Poppins Bold" panose="020B0604020202020204" charset="0"/>
              </a:rPr>
              <a:t>Powered by a 5V rechargeable battery.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Poppins Bold" panose="020B0604020202020204" charset="0"/>
                <a:cs typeface="Poppins Bold" panose="020B0604020202020204" charset="0"/>
              </a:rPr>
              <a:t>Programmed with Arduino IDE for continuous sensor monitoring and quick alerts.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08F65E-1CF7-A083-92FF-0D06BD51EDFD}"/>
              </a:ext>
            </a:extLst>
          </p:cNvPr>
          <p:cNvSpPr txBox="1"/>
          <p:nvPr/>
        </p:nvSpPr>
        <p:spPr>
          <a:xfrm>
            <a:off x="7728775" y="10043008"/>
            <a:ext cx="7141346" cy="63709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Poppins Bold" panose="020B0604020202020204" charset="0"/>
                <a:cs typeface="Poppins Bold" panose="020B0604020202020204" charset="0"/>
              </a:rPr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Safe walking for visually impaired people on streets, sidewalks, and crowded places.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Navigation assistance in homes, offices, schools, and public buildings.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Extra safety in wet or slippery environments like bathrooms, kitchens, and rainy outdoor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Training tool for mobility classes or rehabilitation programs for newly visually impaired individuals.</a:t>
            </a:r>
          </a:p>
          <a:p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Early warning system for elderly people prone to falls.</a:t>
            </a:r>
          </a:p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Poppins Bold" panose="020B0604020202020204" charset="0"/>
                <a:cs typeface="Poppins Bold" panose="020B0604020202020204" charset="0"/>
              </a:rPr>
              <a:t>ADVANTAGES:</a:t>
            </a:r>
          </a:p>
          <a:p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Real-time obstacle and wet surface alerts.</a:t>
            </a:r>
          </a:p>
          <a:p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Affordable, wearable, and easy to use.</a:t>
            </a:r>
          </a:p>
          <a:p>
            <a:r>
              <a:rPr lang="en-US" sz="2400" b="1" dirty="0">
                <a:latin typeface="Poppins Bold" panose="020B0604020202020204" charset="0"/>
                <a:cs typeface="Poppins Bold" panose="020B0604020202020204" charset="0"/>
              </a:rPr>
              <a:t>Enhances confidence and independence.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DF7658-75C0-ECE9-FC25-68B5A61545AE}"/>
              </a:ext>
            </a:extLst>
          </p:cNvPr>
          <p:cNvSpPr txBox="1"/>
          <p:nvPr/>
        </p:nvSpPr>
        <p:spPr>
          <a:xfrm>
            <a:off x="7746982" y="17914228"/>
            <a:ext cx="7123139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u="sng" dirty="0">
                <a:latin typeface="Poppins Bold" panose="020B0604020202020204" charset="0"/>
                <a:cs typeface="Poppins Bold" panose="020B0604020202020204" charset="0"/>
              </a:rPr>
              <a:t> 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Add GPS for real-time location tracking and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Integrate Bluetooth to connect with smartphones for SOS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Include voice guidance for spoken obstacle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Miniaturize electronics for better comfort and longer battery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Make the system waterproof for all-weather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Poppins Bold" panose="020B0604020202020204" charset="0"/>
                <a:cs typeface="Poppins Bold" panose="020B0604020202020204" charset="0"/>
              </a:rPr>
              <a:t>Use AI to identify and classify different obstacles for smarter alerts.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F8E0B31-1304-1D68-7D5A-88B04CA6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7" y="9943924"/>
            <a:ext cx="7186148" cy="2972215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6D4F706-398B-EB36-9CE6-471BAA106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7" y="12932584"/>
            <a:ext cx="7222172" cy="34960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Telegraf</vt:lpstr>
      <vt:lpstr>Wingdings</vt:lpstr>
      <vt:lpstr>Poppins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HIRING!</dc:title>
  <dc:creator>SHRAVYA</dc:creator>
  <cp:lastModifiedBy>ceo blr</cp:lastModifiedBy>
  <cp:revision>4</cp:revision>
  <dcterms:created xsi:type="dcterms:W3CDTF">2006-08-16T00:00:00Z</dcterms:created>
  <dcterms:modified xsi:type="dcterms:W3CDTF">2025-07-01T02:53:03Z</dcterms:modified>
  <dc:identifier>DAGrzrP-3MQ</dc:identifier>
</cp:coreProperties>
</file>