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2402-7079-4443-BBC0-AD2F3F79F34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4C3-F6FE-4049-ACE8-C8A64F20C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2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2402-7079-4443-BBC0-AD2F3F79F34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4C3-F6FE-4049-ACE8-C8A64F20C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97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2402-7079-4443-BBC0-AD2F3F79F34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4C3-F6FE-4049-ACE8-C8A64F20C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8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2402-7079-4443-BBC0-AD2F3F79F34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4C3-F6FE-4049-ACE8-C8A64F20C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1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2402-7079-4443-BBC0-AD2F3F79F34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4C3-F6FE-4049-ACE8-C8A64F20C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1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2402-7079-4443-BBC0-AD2F3F79F34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4C3-F6FE-4049-ACE8-C8A64F20C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7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2402-7079-4443-BBC0-AD2F3F79F34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4C3-F6FE-4049-ACE8-C8A64F20C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4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2402-7079-4443-BBC0-AD2F3F79F34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4C3-F6FE-4049-ACE8-C8A64F20C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4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2402-7079-4443-BBC0-AD2F3F79F34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4C3-F6FE-4049-ACE8-C8A64F20C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9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2402-7079-4443-BBC0-AD2F3F79F34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4C3-F6FE-4049-ACE8-C8A64F20C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10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82402-7079-4443-BBC0-AD2F3F79F34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4C3-F6FE-4049-ACE8-C8A64F20C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29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82402-7079-4443-BBC0-AD2F3F79F34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F24C3-F6FE-4049-ACE8-C8A64F20C5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61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27A7-A024-921D-AB42-C70843020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Varieties of logic</a:t>
            </a:r>
          </a:p>
        </p:txBody>
      </p:sp>
    </p:spTree>
    <p:extLst>
      <p:ext uri="{BB962C8B-B14F-4D97-AF65-F5344CB8AC3E}">
        <p14:creationId xmlns:p14="http://schemas.microsoft.com/office/powerpoint/2010/main" val="125261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3994-C3E2-1DA0-F805-4F6CACF8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Higher-Order Logic (HOL)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9F58-0CB9-BA5B-454B-25206DF3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r>
              <a:rPr lang="en-GB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Purpose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Extends first-order logic (FOL) by allowing quantifiers to range over predicates and relations. </a:t>
            </a:r>
          </a:p>
          <a:p>
            <a:r>
              <a:rPr lang="en-GB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Applications: </a:t>
            </a:r>
          </a:p>
          <a:p>
            <a:pPr lvl="1"/>
            <a:r>
              <a:rPr lang="en-GB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Representation of meta-properties like the </a:t>
            </a:r>
            <a:r>
              <a:rPr lang="en-GB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induction axiom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arithmetic. </a:t>
            </a:r>
          </a:p>
          <a:p>
            <a:pPr lvl="1"/>
            <a:r>
              <a:rPr lang="en-GB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Example of second-order logic: </a:t>
            </a:r>
            <a:r>
              <a:rPr lang="en-GB" b="0" i="1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∀</a:t>
            </a:r>
            <a:r>
              <a:rPr lang="en-GB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P:Predicate</a:t>
            </a:r>
            <a:r>
              <a:rPr lang="en-GB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(P(0)</a:t>
            </a:r>
            <a:r>
              <a:rPr lang="en-GB" b="0" i="1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∧</a:t>
            </a:r>
            <a:r>
              <a:rPr lang="en-GB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GB" b="0" i="1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∀</a:t>
            </a:r>
            <a:r>
              <a:rPr lang="en-GB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n:Integer</a:t>
            </a:r>
            <a:r>
              <a:rPr lang="en-GB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)(P(n)</a:t>
            </a:r>
            <a:r>
              <a:rPr lang="en-GB" b="0" i="1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⇒</a:t>
            </a:r>
            <a:r>
              <a:rPr lang="en-GB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P(n+1))</a:t>
            </a:r>
            <a:r>
              <a:rPr lang="en-GB" b="0" i="1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⇒∀</a:t>
            </a:r>
            <a:r>
              <a:rPr lang="en-GB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n:IntegerP</a:t>
            </a:r>
            <a:r>
              <a:rPr lang="en-GB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(n)).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67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8CE3-2C48-E6F1-8D0F-E3D0D8D5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Various Logical Systems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BDE8C-0A50-8D02-99F1-CEBAFB9D9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343549"/>
              </p:ext>
            </p:extLst>
          </p:nvPr>
        </p:nvGraphicFramePr>
        <p:xfrm>
          <a:off x="628650" y="2355374"/>
          <a:ext cx="7886700" cy="3291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746220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743814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93532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Logic Type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Strengths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Weaknesses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570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First-Order Logic (FOL)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Expressive, widely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Requires complex theorem proving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928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Propositional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Simple, fast computation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Limited expressiveness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098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Modal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Handles necessity &amp; possibility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More complex axioms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73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Fuzzy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Deals with uncertainty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Computational overhead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55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Typed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Improves clarity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Adds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61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84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9EC5-9A58-D48D-DE79-71DE9E6D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Varieties of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DBBB-0B8E-E934-3E24-9D3847D0F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First-Order Logic (FOL):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most widely used logical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Employs quantifiers (∀, ∃) and predicates to express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Forms the foundation of many AI and computational logic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Historical Development: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Developed independently by </a:t>
            </a:r>
            <a:r>
              <a:rPr lang="en-GB" b="1" dirty="0"/>
              <a:t>Gottlob Frege</a:t>
            </a:r>
            <a:r>
              <a:rPr lang="en-GB" dirty="0"/>
              <a:t> and </a:t>
            </a:r>
            <a:r>
              <a:rPr lang="en-GB" b="1" dirty="0"/>
              <a:t>Charles Sanders Peirce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Despite different notational styles, they arrived at semantically equivalent logical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limitations in expressiveness and computational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Alternative logics were developed to address different computational and theoretical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Overview of Variants: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Different logical systems modify or extend classical FOL.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Variations exist in syntax, proof techniques, semantics, and applications.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67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2F3F-C499-DA97-F3B9-791F6E3F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Six Dimensions of Variations in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7E05-5C9D-33AC-B7F1-500377BE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Syntax</a:t>
            </a:r>
            <a:r>
              <a:rPr lang="en-GB" dirty="0"/>
              <a:t> – Differences in notation without changing meaning.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Variations in symbols and structure (e.g., </a:t>
            </a:r>
            <a:r>
              <a:rPr lang="en-GB" dirty="0" err="1"/>
              <a:t>Peano</a:t>
            </a:r>
            <a:r>
              <a:rPr lang="en-GB" dirty="0"/>
              <a:t> vs. Peirce vs. Frege).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Affect readability, ease of use, and computational implementation.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Examples: Predicate calculus, semantic networks, conceptual graphs.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Subsets</a:t>
            </a:r>
            <a:r>
              <a:rPr lang="en-GB" dirty="0"/>
              <a:t> – Restrictions on permissible operators.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Syllogistic logic (Aristotle’s system) vs. modern predicate logic.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Propositional logic (Boolean logic) lacks quantifiers but is computationally efficient.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Horn-clause logic in </a:t>
            </a:r>
            <a:r>
              <a:rPr lang="en-GB" dirty="0" err="1"/>
              <a:t>Prolog</a:t>
            </a:r>
            <a:r>
              <a:rPr lang="en-GB" dirty="0"/>
              <a:t> enables efficient automated reasoning.</a:t>
            </a:r>
          </a:p>
        </p:txBody>
      </p:sp>
    </p:spTree>
    <p:extLst>
      <p:ext uri="{BB962C8B-B14F-4D97-AF65-F5344CB8AC3E}">
        <p14:creationId xmlns:p14="http://schemas.microsoft.com/office/powerpoint/2010/main" val="200770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A0DC4-39E1-A43B-F395-3117B34F2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4417-A047-5D8A-4E77-F7F012FB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Six Dimensions of Variations in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AB92-C590-AE9C-B83C-93FC6018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3. Proof Theory</a:t>
            </a:r>
            <a:r>
              <a:rPr lang="en-GB" dirty="0"/>
              <a:t> – Differences in rules of inference.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Classical logic allows the law of excluded middle, while intuitionistic logic does not.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Nonmonotonic logic supports defeasible reasoning and revising conclusions.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Linear logic ensures controlled resource usage in proof construction.</a:t>
            </a:r>
          </a:p>
          <a:p>
            <a:pPr marL="0" indent="0">
              <a:buNone/>
            </a:pPr>
            <a:r>
              <a:rPr lang="en-GB" b="1" dirty="0"/>
              <a:t>4. Model Theory</a:t>
            </a:r>
            <a:r>
              <a:rPr lang="en-GB" dirty="0"/>
              <a:t> – Variations in truth values and semantics.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Classical logic uses a two-valued system (true/false).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Three-valued logic introduces an ‘unknown’ value for uncertain statements.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Fuzzy logic supports a continuous range of truth values between 0 and 1.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Model theory determines how logic maps to real-world entities.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83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AC5C2-BC04-3048-1882-089A36319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F3B6-9B58-6444-C594-DEF51406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Six Dimensions of Variations in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FE69-D734-11CD-C0CD-049D63B6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5. Ontology</a:t>
            </a:r>
            <a:r>
              <a:rPr lang="en-GB" dirty="0"/>
              <a:t> – Built-in predicates and domain-specific axioms.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Some logics have predefined ontologies (e.g., set theory, temporal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Others require explicit definition of entities and relationships.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Ontologies help structure knowledge representation for specific applications.</a:t>
            </a:r>
          </a:p>
          <a:p>
            <a:pPr marL="0" indent="0">
              <a:buNone/>
            </a:pPr>
            <a:r>
              <a:rPr lang="en-GB" b="1" dirty="0"/>
              <a:t>6. Metalanguage</a:t>
            </a:r>
            <a:r>
              <a:rPr lang="en-GB" dirty="0"/>
              <a:t> – Logic used to describe and modify other logics.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Used in AI, programming languages, and theorem proving.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Examples: Context-free grammars, meta-programming, and knowledge engineering.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Facilitates self-referential reasoning and automated theorem proving.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67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DF39-DC36-95CD-36EA-045111DD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Typed Logic: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F3928-52F5-A5F1-0527-BACAEB9E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Typed logic simplifies FOL by </a:t>
            </a:r>
            <a:r>
              <a:rPr lang="en-GB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labeling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variables with types. </a:t>
            </a:r>
          </a:p>
          <a:p>
            <a:r>
              <a:rPr lang="en-GB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Classical FOL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Example: </a:t>
            </a:r>
            <a:endParaRPr lang="en-GB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∀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x)(</a:t>
            </a:r>
            <a:r>
              <a:rPr lang="en-GB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trailerTruck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(x)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⇒</a:t>
            </a:r>
            <a:r>
              <a:rPr lang="en-GB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eighteenWheeler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(x)) </a:t>
            </a:r>
          </a:p>
          <a:p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Typed logic becomes even more useful with multiple quantifiers, making expressions clearer and less error-prone. </a:t>
            </a:r>
            <a:endParaRPr lang="en-GB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 with 18 wheels: </a:t>
            </a:r>
          </a:p>
          <a:p>
            <a:r>
              <a:rPr lang="en-GB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∀</a:t>
            </a:r>
            <a:r>
              <a:rPr lang="en-GB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x:TrailerTruck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)(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∃</a:t>
            </a:r>
            <a:r>
              <a:rPr lang="en-GB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s:Set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)(s@18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∧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∀</a:t>
            </a:r>
            <a:r>
              <a:rPr lang="en-GB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GB" sz="2000" b="0" i="0" u="none" strike="noStrike" baseline="0" dirty="0" err="1">
                <a:solidFill>
                  <a:srgbClr val="000000"/>
                </a:solidFill>
                <a:latin typeface="Cambria Math" panose="02040503050406030204" pitchFamily="18" charset="0"/>
              </a:rPr>
              <a:t>∈</a:t>
            </a:r>
            <a:r>
              <a:rPr lang="en-GB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)(wheel(w)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∧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part(</a:t>
            </a:r>
            <a:r>
              <a:rPr lang="en-GB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x,w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))) </a:t>
            </a:r>
          </a:p>
          <a:p>
            <a:r>
              <a:rPr lang="en-GB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means: "For every trailer truck, there exists a set of 18 wheels, where each wheel is part of the truck." </a:t>
            </a:r>
          </a:p>
          <a:p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fundamentals of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lambda calculus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conceptual graphs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modal logic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n-GB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higher-order logic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illustrating their roles in formal logic and computational systems. Here's a summary of the key points: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9595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A593-B9F5-E69E-5206-B203470A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A1E1-B52A-D031-29DE-2F7C11A5C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Purpose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A formal system introduced by Alonzo Church to define and evaluate functions and relations. </a:t>
            </a:r>
          </a:p>
          <a:p>
            <a:r>
              <a:rPr lang="en-GB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Key Features: </a:t>
            </a:r>
          </a:p>
          <a:p>
            <a:pPr lvl="1"/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Lambda calculus uses λ\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lambdaλ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to define functions and operations. </a:t>
            </a:r>
          </a:p>
          <a:p>
            <a:pPr lvl="1"/>
            <a:r>
              <a:rPr lang="en-GB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Scenario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You want to define a function that adds 2 to any number. </a:t>
            </a:r>
          </a:p>
          <a:p>
            <a:pPr lvl="1"/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Lambda Expression: </a:t>
            </a:r>
          </a:p>
          <a:p>
            <a:pPr lvl="1"/>
            <a:r>
              <a:rPr lang="el-G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λ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x.(x+2) </a:t>
            </a:r>
          </a:p>
          <a:p>
            <a:pPr lvl="1"/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This means: "A function that takes an input x and returns x+2 </a:t>
            </a:r>
          </a:p>
          <a:p>
            <a:pPr lvl="1"/>
            <a:r>
              <a:rPr lang="en-GB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Usage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To add 2 to 3, you apply the function to 3: </a:t>
            </a:r>
            <a:endParaRPr lang="en-GB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λx.(x+2))3=3+2=5 </a:t>
            </a:r>
          </a:p>
          <a:p>
            <a:pPr lvl="1"/>
            <a:r>
              <a:rPr lang="en-GB" sz="1800" b="0" i="0" u="none" strike="noStrike" baseline="0" dirty="0" err="1">
                <a:latin typeface="Times New Roman" panose="02020603050405020304" pitchFamily="18" charset="0"/>
              </a:rPr>
              <a:t>TrailerTruck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 = 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(</a:t>
            </a:r>
            <a:r>
              <a:rPr lang="el-GR" sz="1800" b="0" i="1" u="none" strike="noStrike" baseline="0" dirty="0">
                <a:latin typeface="Arial" panose="020B0604020202020204" pitchFamily="34" charset="0"/>
              </a:rPr>
              <a:t>λ</a:t>
            </a:r>
            <a:r>
              <a:rPr lang="en-GB" sz="1800" b="0" i="1" u="none" strike="noStrike" baseline="0" dirty="0">
                <a:latin typeface="Arial" panose="020B0604020202020204" pitchFamily="34" charset="0"/>
              </a:rPr>
              <a:t>.x)(truck(x)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∧ 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(∃</a:t>
            </a:r>
            <a:r>
              <a:rPr lang="en-GB" sz="1800" b="0" i="0" u="none" strike="noStrike" baseline="0" dirty="0" err="1">
                <a:latin typeface="Times New Roman" panose="02020603050405020304" pitchFamily="18" charset="0"/>
              </a:rPr>
              <a:t>y:Trailer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)part(</a:t>
            </a:r>
            <a:r>
              <a:rPr lang="en-GB" sz="1800" b="0" i="0" u="none" strike="noStrike" baseline="0" dirty="0" err="1">
                <a:latin typeface="Times New Roman" panose="02020603050405020304" pitchFamily="18" charset="0"/>
              </a:rPr>
              <a:t>x,y</a:t>
            </a:r>
            <a:r>
              <a:rPr lang="en-GB" sz="1800" b="0" i="0" u="none" strike="noStrike" baseline="0" dirty="0">
                <a:latin typeface="Times New Roman" panose="02020603050405020304" pitchFamily="18" charset="0"/>
              </a:rPr>
              <a:t>)).</a:t>
            </a:r>
            <a:endParaRPr lang="pt-B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GB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Church-Rosser Theorem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Ensures consistent results regardless of the order of expansion or contraction of lambda expressions </a:t>
            </a:r>
            <a:endParaRPr lang="en-GB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2135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3977-FAD8-E791-B5F0-D9C6B682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Conceptual Graphs (CGs)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E3765-B84A-FC32-48A5-F3F93E23A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Purpose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A graphical representation of logical statements that eliminates variables for simplicity. </a:t>
            </a:r>
          </a:p>
          <a:p>
            <a:r>
              <a:rPr lang="en-GB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Components: </a:t>
            </a:r>
          </a:p>
          <a:p>
            <a:pPr lvl="1"/>
            <a:r>
              <a:rPr lang="en-GB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Concept boxes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(e.g.,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TrailerTruck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∀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represent types or entities. </a:t>
            </a:r>
          </a:p>
          <a:p>
            <a:pPr lvl="1"/>
            <a:r>
              <a:rPr lang="en-GB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Relation circles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(e.g.,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(Part)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 represent relationships between entities. </a:t>
            </a:r>
          </a:p>
          <a:p>
            <a:r>
              <a:rPr lang="en-GB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Advantages: </a:t>
            </a:r>
          </a:p>
          <a:p>
            <a:pPr lvl="1"/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More intuitive than predicate logic for representing natural language. </a:t>
            </a:r>
          </a:p>
          <a:p>
            <a:pPr lvl="1"/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Allows mappings to and from natural languages and databases. </a:t>
            </a:r>
          </a:p>
          <a:p>
            <a:pPr lvl="1"/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Supports </a:t>
            </a:r>
            <a:r>
              <a:rPr lang="en-GB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typed logic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which simplifies inferences via inheritance of properties. </a:t>
            </a:r>
          </a:p>
          <a:p>
            <a:r>
              <a:rPr lang="en-GB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Example: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"[</a:t>
            </a:r>
            <a:r>
              <a:rPr lang="en-GB" sz="2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TrailerTruck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∀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] → (Part) → [Wheel: {*}@18]" represents "Every trailer truck has 18 wheels”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3807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93B3-4522-11BC-77B8-A683671B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Logic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658FD-33F1-BC01-4A13-6108B0359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1520013"/>
            <a:ext cx="7886700" cy="4615316"/>
          </a:xfrm>
        </p:spPr>
      </p:pic>
    </p:spTree>
    <p:extLst>
      <p:ext uri="{BB962C8B-B14F-4D97-AF65-F5344CB8AC3E}">
        <p14:creationId xmlns:p14="http://schemas.microsoft.com/office/powerpoint/2010/main" val="368191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939</Words>
  <Application>Microsoft Office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Courier New</vt:lpstr>
      <vt:lpstr>Symbol</vt:lpstr>
      <vt:lpstr>Times New Roman</vt:lpstr>
      <vt:lpstr>Office Theme</vt:lpstr>
      <vt:lpstr>Varieties of logic</vt:lpstr>
      <vt:lpstr>Introduction to Varieties of Logic</vt:lpstr>
      <vt:lpstr>Six Dimensions of Variations in Logic</vt:lpstr>
      <vt:lpstr>Six Dimensions of Variations in Logic</vt:lpstr>
      <vt:lpstr>Six Dimensions of Variations in Logic</vt:lpstr>
      <vt:lpstr>Typed Logic:</vt:lpstr>
      <vt:lpstr>Lambda Calculus</vt:lpstr>
      <vt:lpstr>Conceptual Graphs (CGs)</vt:lpstr>
      <vt:lpstr>Model Logic</vt:lpstr>
      <vt:lpstr>Higher-Order Logic (HOL)</vt:lpstr>
      <vt:lpstr>Comparison of Various Logical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Janardhan Naidu</dc:creator>
  <cp:lastModifiedBy>Janardhan Naidu</cp:lastModifiedBy>
  <cp:revision>5</cp:revision>
  <dcterms:created xsi:type="dcterms:W3CDTF">2025-02-17T23:39:11Z</dcterms:created>
  <dcterms:modified xsi:type="dcterms:W3CDTF">2025-02-18T21:07:37Z</dcterms:modified>
</cp:coreProperties>
</file>