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embeddedFontLst>
    <p:embeddedFont>
      <p:font typeface="Century Gothic" panose="020B0502020202020204" pitchFamily="34" charset="0"/>
      <p:regular r:id="rId34"/>
      <p:bold r:id="rId35"/>
      <p:italic r:id="rId36"/>
      <p:boldItalic r:id="rId37"/>
    </p:embeddedFont>
    <p:embeddedFont>
      <p:font typeface="Lato" panose="020F0502020204030203" pitchFamily="34" charset="0"/>
      <p:regular r:id="rId38"/>
      <p:bold r:id="rId39"/>
      <p:italic r:id="rId40"/>
      <p:boldItalic r:id="rId41"/>
    </p:embeddedFont>
    <p:embeddedFont>
      <p:font typeface="Montserrat" panose="00000500000000000000" pitchFamily="2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jLDsALTd+j1/JEbjyRQwIFblk8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6286c9854b_17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6286c9854b_17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26286c9854b_17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6286c985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6286c9854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26286c9854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6286c9854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6286c9854b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26286c9854b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6286c9854b_3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6286c9854b_3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g26286c9854b_3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6286c9854b_3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6286c9854b_3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26286c9854b_3_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6286c9854b_3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6286c9854b_3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g26286c9854b_3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6286c9854b_3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6286c9854b_3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6286c9854b_3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6286c9854b_3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6286c9854b_3_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g26286c9854b_3_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6286c9854b_6_1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g26286c9854b_6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6286c9854b_6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6286c9854b_6_1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g26286c9854b_6_1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6" name="Google Shape;406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6286c9854b_17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6286c9854b_17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26286c9854b_17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6286c9854b_3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6286c9854b_3_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26286c9854b_3_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6286c9854b_17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6286c9854b_17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26286c9854b_17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6286c9854b_17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6286c9854b_17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26286c9854b_17_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6286c9854b_17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6286c9854b_17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26286c9854b_17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6286c9854b_17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6286c9854b_17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26286c9854b_17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6286c9854b_0_24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g26286c9854b_0_24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6" name="Google Shape;16;g26286c9854b_0_2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g26286c9854b_0_2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g26286c9854b_0_2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g26286c9854b_0_2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g26286c9854b_0_24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21" name="Google Shape;21;g26286c9854b_0_24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22" name="Google Shape;22;g26286c9854b_0_2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g26286c9854b_0_120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1" name="Google Shape;111;g26286c9854b_0_12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g26286c9854b_0_12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g26286c9854b_0_12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g26286c9854b_0_12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g26286c9854b_0_12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g26286c9854b_0_12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g26286c9854b_0_12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g26286c9854b_0_12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g26286c9854b_0_12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g26286c9854b_0_12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g26286c9854b_0_12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g26286c9854b_0_12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g26286c9854b_0_12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g26286c9854b_0_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g26286c9854b_0_12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g26286c9854b_0_12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g26286c9854b_0_12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g26286c9854b_0_12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g26286c9854b_0_120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 rt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 rt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 rt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 rt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 rt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 rt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 rt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 rt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0" name="Google Shape;130;g26286c9854b_0_120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g26286c9854b_0_12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6286c9854b_0_14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286c9854b_0_14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26286c9854b_0_145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g26286c9854b_0_145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701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26286c9854b_0_145"/>
          <p:cNvSpPr txBox="1">
            <a:spLocks noGrp="1"/>
          </p:cNvSpPr>
          <p:nvPr>
            <p:ph type="ftr" idx="11"/>
          </p:nvPr>
        </p:nvSpPr>
        <p:spPr>
          <a:xfrm rot="5400000">
            <a:off x="8951571" y="3225300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26286c9854b_0_14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aption">
  <p:cSld name="1_Title and Caption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6286c9854b_0_151"/>
          <p:cNvSpPr txBox="1">
            <a:spLocks noGrp="1"/>
          </p:cNvSpPr>
          <p:nvPr>
            <p:ph type="title"/>
          </p:nvPr>
        </p:nvSpPr>
        <p:spPr>
          <a:xfrm>
            <a:off x="1303868" y="982132"/>
            <a:ext cx="9592800" cy="29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  <a:defRPr sz="32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g26286c9854b_0_151"/>
          <p:cNvSpPr txBox="1">
            <a:spLocks noGrp="1"/>
          </p:cNvSpPr>
          <p:nvPr>
            <p:ph type="body" idx="1"/>
          </p:nvPr>
        </p:nvSpPr>
        <p:spPr>
          <a:xfrm>
            <a:off x="1303868" y="4343399"/>
            <a:ext cx="9592800" cy="15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 rtl="0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g26286c9854b_0_151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701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g26286c9854b_0_151"/>
          <p:cNvSpPr txBox="1">
            <a:spLocks noGrp="1"/>
          </p:cNvSpPr>
          <p:nvPr>
            <p:ph type="ftr" idx="11"/>
          </p:nvPr>
        </p:nvSpPr>
        <p:spPr>
          <a:xfrm rot="5400000">
            <a:off x="8951571" y="3225300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26286c9854b_0_15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g26286c9854b_0_34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5" name="Google Shape;25;g26286c9854b_0_3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g26286c9854b_0_3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g26286c9854b_0_3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g26286c9854b_0_3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g26286c9854b_0_3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g26286c9854b_0_3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g26286c9854b_0_3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g26286c9854b_0_3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g26286c9854b_0_3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g26286c9854b_0_3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g26286c9854b_0_3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g26286c9854b_0_3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g26286c9854b_0_3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g26286c9854b_0_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g26286c9854b_0_3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g26286c9854b_0_3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g26286c9854b_0_3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g26286c9854b_0_3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g26286c9854b_0_34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g26286c9854b_0_3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g26286c9854b_0_5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7" name="Google Shape;47;g26286c9854b_0_5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g26286c9854b_0_5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g26286c9854b_0_5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0" name="Google Shape;50;g26286c9854b_0_56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g26286c9854b_0_5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g26286c9854b_0_63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4" name="Google Shape;54;g26286c9854b_0_6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g26286c9854b_0_6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g26286c9854b_0_63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7" name="Google Shape;57;g26286c9854b_0_63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g26286c9854b_0_63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g26286c9854b_0_6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g26286c9854b_0_71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2" name="Google Shape;62;g26286c9854b_0_7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g26286c9854b_0_7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g26286c9854b_0_71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g26286c9854b_0_7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g26286c9854b_0_7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8" name="Google Shape;68;g26286c9854b_0_7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g26286c9854b_0_7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g26286c9854b_0_7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g26286c9854b_0_7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g26286c9854b_0_7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26286c9854b_0_84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5" name="Google Shape;75;g26286c9854b_0_84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g26286c9854b_0_84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g26286c9854b_0_84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g26286c9854b_0_8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g26286c9854b_0_84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g26286c9854b_0_84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g26286c9854b_0_84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g26286c9854b_0_84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g26286c9854b_0_84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g26286c9854b_0_84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g26286c9854b_0_84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g26286c9854b_0_84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g26286c9854b_0_84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g26286c9854b_0_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g26286c9854b_0_84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g26286c9854b_0_84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g26286c9854b_0_84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g26286c9854b_0_84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g26286c9854b_0_84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26286c9854b_0_8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g26286c9854b_0_10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7" name="Google Shape;97;g26286c9854b_0_10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g26286c9854b_0_10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g26286c9854b_0_106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0" name="Google Shape;100;g26286c9854b_0_106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g26286c9854b_0_106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g26286c9854b_0_10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g26286c9854b_0_114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5" name="Google Shape;105;g26286c9854b_0_114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g26286c9854b_0_114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g26286c9854b_0_114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g26286c9854b_0_11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6286c9854b_0_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g26286c9854b_0_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g26286c9854b_0_2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 rtl="0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mritisingh1997/car-salescsv/data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" descr="night sky with mountains far away on the horizon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>
            <a:off x="2" y="24677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"/>
          <p:cNvSpPr txBox="1">
            <a:spLocks noGrp="1"/>
          </p:cNvSpPr>
          <p:nvPr>
            <p:ph type="ctrTitle"/>
          </p:nvPr>
        </p:nvSpPr>
        <p:spPr>
          <a:xfrm>
            <a:off x="4078340" y="932936"/>
            <a:ext cx="11887200" cy="41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Times New Roman"/>
              <a:buNone/>
            </a:pPr>
            <a:r>
              <a:rPr lang="en-US" sz="4800" b="1" cap="none" dirty="0">
                <a:latin typeface="Times New Roman"/>
                <a:ea typeface="Times New Roman"/>
                <a:cs typeface="Times New Roman"/>
                <a:sym typeface="Times New Roman"/>
              </a:rPr>
              <a:t>Car Sales Trend Prediction </a:t>
            </a:r>
            <a:endParaRPr sz="4800" b="1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Times New Roman"/>
              <a:buNone/>
            </a:pPr>
            <a:r>
              <a:rPr lang="en-US" sz="4800" b="1" cap="none" dirty="0">
                <a:latin typeface="Times New Roman"/>
                <a:ea typeface="Times New Roman"/>
                <a:cs typeface="Times New Roman"/>
                <a:sym typeface="Times New Roman"/>
              </a:rPr>
              <a:t>using </a:t>
            </a:r>
            <a:endParaRPr sz="4800" b="1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Times New Roman"/>
              <a:buNone/>
            </a:pPr>
            <a:r>
              <a:rPr lang="en-US" sz="4800" b="1" cap="none" dirty="0">
                <a:latin typeface="Times New Roman"/>
                <a:ea typeface="Times New Roman"/>
                <a:cs typeface="Times New Roman"/>
                <a:sym typeface="Times New Roman"/>
              </a:rPr>
              <a:t>Linear Regression</a:t>
            </a:r>
            <a:endParaRPr sz="4800" b="1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Times New Roman"/>
              <a:buNone/>
            </a:pPr>
            <a:br>
              <a:rPr lang="en-US" sz="4800" b="1" cap="none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4800" b="1" cap="none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800" b="1" cap="none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"/>
          <p:cNvSpPr txBox="1">
            <a:spLocks noGrp="1"/>
          </p:cNvSpPr>
          <p:nvPr>
            <p:ph type="body" idx="4294967295"/>
          </p:nvPr>
        </p:nvSpPr>
        <p:spPr>
          <a:xfrm>
            <a:off x="8422750" y="2933400"/>
            <a:ext cx="4633800" cy="25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5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6286c9854b_17_65"/>
          <p:cNvSpPr txBox="1">
            <a:spLocks noGrp="1"/>
          </p:cNvSpPr>
          <p:nvPr>
            <p:ph type="title"/>
          </p:nvPr>
        </p:nvSpPr>
        <p:spPr>
          <a:xfrm>
            <a:off x="341651" y="217201"/>
            <a:ext cx="101313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70"/>
              <a:buFont typeface="Times New Roman"/>
              <a:buNone/>
            </a:pPr>
            <a:r>
              <a:rPr lang="en-US" sz="4800" b="1">
                <a:latin typeface="Times New Roman"/>
                <a:ea typeface="Times New Roman"/>
                <a:cs typeface="Times New Roman"/>
                <a:sym typeface="Times New Roman"/>
              </a:rPr>
              <a:t>AWS SageMaker</a:t>
            </a:r>
            <a:endParaRPr sz="4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g26286c9854b_17_65"/>
          <p:cNvSpPr txBox="1">
            <a:spLocks noGrp="1"/>
          </p:cNvSpPr>
          <p:nvPr>
            <p:ph type="body" idx="1"/>
          </p:nvPr>
        </p:nvSpPr>
        <p:spPr>
          <a:xfrm>
            <a:off x="624050" y="1053150"/>
            <a:ext cx="11390400" cy="51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Used to implement the python code with the data read from the AWS S3 to train and test the model</a:t>
            </a:r>
            <a:endParaRPr sz="2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500"/>
              <a:t> </a:t>
            </a:r>
            <a:endParaRPr sz="2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500"/>
          </a:p>
        </p:txBody>
      </p:sp>
      <p:pic>
        <p:nvPicPr>
          <p:cNvPr id="229" name="Google Shape;229;g26286c9854b_17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325" y="1906750"/>
            <a:ext cx="9737802" cy="481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26286c9854b_17_6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6286c9854b_0_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latin typeface="Times New Roman"/>
                <a:ea typeface="Times New Roman"/>
                <a:cs typeface="Times New Roman"/>
                <a:sym typeface="Times New Roman"/>
              </a:rPr>
              <a:t>Machine  Learning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g26286c9854b_0_0"/>
          <p:cNvSpPr txBox="1">
            <a:spLocks noGrp="1"/>
          </p:cNvSpPr>
          <p:nvPr>
            <p:ph type="body" idx="1"/>
          </p:nvPr>
        </p:nvSpPr>
        <p:spPr>
          <a:xfrm>
            <a:off x="714275" y="1689400"/>
            <a:ext cx="11024700" cy="454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59410" algn="l" rtl="0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Machine learning is a subset of AI, which enables the machine to automatically learn from data, improve performance from past experiences, and make predictions.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59410" algn="l" rtl="0">
              <a:spcBef>
                <a:spcPts val="100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The key idea behind machine learning is to allow computers to automatically discover patterns, make decisions, and improve their performance on a specific task through experience.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g26286c9854b_0_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286c9854b_0_7"/>
          <p:cNvSpPr txBox="1">
            <a:spLocks noGrp="1"/>
          </p:cNvSpPr>
          <p:nvPr>
            <p:ph type="title"/>
          </p:nvPr>
        </p:nvSpPr>
        <p:spPr>
          <a:xfrm>
            <a:off x="334474" y="111250"/>
            <a:ext cx="10304400" cy="140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Linear Regression in Machine Learning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5" name="Google Shape;245;g26286c9854b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0825" y="906388"/>
            <a:ext cx="7187900" cy="5386674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26286c9854b_0_7"/>
          <p:cNvSpPr txBox="1"/>
          <p:nvPr/>
        </p:nvSpPr>
        <p:spPr>
          <a:xfrm>
            <a:off x="2734500" y="6308950"/>
            <a:ext cx="7322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2 </a:t>
            </a:r>
            <a:r>
              <a:rPr lang="en-U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Machine Learning Types FlowChart (Ref 1)</a:t>
            </a:r>
            <a:endParaRPr sz="2500"/>
          </a:p>
        </p:txBody>
      </p:sp>
      <p:sp>
        <p:nvSpPr>
          <p:cNvPr id="247" name="Google Shape;247;g26286c9854b_0_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"/>
          <p:cNvSpPr txBox="1">
            <a:spLocks noGrp="1"/>
          </p:cNvSpPr>
          <p:nvPr>
            <p:ph type="title"/>
          </p:nvPr>
        </p:nvSpPr>
        <p:spPr>
          <a:xfrm>
            <a:off x="519051" y="401151"/>
            <a:ext cx="101313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300"/>
              <a:buFont typeface="Times New Roman"/>
              <a:buNone/>
            </a:pPr>
            <a:r>
              <a:rPr lang="en-US" sz="4800" b="1">
                <a:latin typeface="Times New Roman"/>
                <a:ea typeface="Times New Roman"/>
                <a:cs typeface="Times New Roman"/>
                <a:sym typeface="Times New Roman"/>
              </a:rPr>
              <a:t>Regression </a:t>
            </a:r>
            <a:endParaRPr sz="4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5"/>
          <p:cNvSpPr txBox="1">
            <a:spLocks noGrp="1"/>
          </p:cNvSpPr>
          <p:nvPr>
            <p:ph type="body" idx="1"/>
          </p:nvPr>
        </p:nvSpPr>
        <p:spPr>
          <a:xfrm>
            <a:off x="519041" y="1519987"/>
            <a:ext cx="11967300" cy="52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7973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Regression is a form of Supervised machine learning where we try to predict a continuous value based on some variables. </a:t>
            </a:r>
            <a:endParaRPr sz="2500"/>
          </a:p>
          <a:p>
            <a:pPr marL="342900" lvl="0" indent="-379730" algn="l" rtl="0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From the existing data the regression model then builds its knowledge base.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Some popular regression algorithms are :</a:t>
            </a:r>
            <a:endParaRPr sz="2500"/>
          </a:p>
          <a:p>
            <a:pPr marL="342900" lvl="0" indent="-379730" algn="l" rtl="0">
              <a:spcBef>
                <a:spcPts val="100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500" b="1">
                <a:latin typeface="Times New Roman"/>
                <a:ea typeface="Times New Roman"/>
                <a:cs typeface="Times New Roman"/>
                <a:sym typeface="Times New Roman"/>
              </a:rPr>
              <a:t>Linear Regression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79730" algn="l" rtl="0">
              <a:spcBef>
                <a:spcPts val="100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500" b="1">
                <a:latin typeface="Times New Roman"/>
                <a:ea typeface="Times New Roman"/>
                <a:cs typeface="Times New Roman"/>
                <a:sym typeface="Times New Roman"/>
              </a:rPr>
              <a:t>Non-Linear Regression.</a:t>
            </a:r>
            <a:endParaRPr sz="2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500" b="1"/>
          </a:p>
        </p:txBody>
      </p:sp>
      <p:sp>
        <p:nvSpPr>
          <p:cNvPr id="254" name="Google Shape;254;p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"/>
          <p:cNvSpPr txBox="1">
            <a:spLocks noGrp="1"/>
          </p:cNvSpPr>
          <p:nvPr>
            <p:ph type="title"/>
          </p:nvPr>
        </p:nvSpPr>
        <p:spPr>
          <a:xfrm>
            <a:off x="498201" y="333030"/>
            <a:ext cx="10131300" cy="1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300"/>
              <a:buFont typeface="Times New Roman"/>
              <a:buNone/>
            </a:pPr>
            <a:r>
              <a:rPr lang="en-US" sz="4800" b="1">
                <a:latin typeface="Times New Roman"/>
                <a:ea typeface="Times New Roman"/>
                <a:cs typeface="Times New Roman"/>
                <a:sym typeface="Times New Roman"/>
              </a:rPr>
              <a:t>Linear Regression</a:t>
            </a:r>
            <a:endParaRPr sz="4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6"/>
          <p:cNvSpPr txBox="1">
            <a:spLocks noGrp="1"/>
          </p:cNvSpPr>
          <p:nvPr>
            <p:ph type="body" idx="1"/>
          </p:nvPr>
        </p:nvSpPr>
        <p:spPr>
          <a:xfrm>
            <a:off x="498191" y="957831"/>
            <a:ext cx="11967300" cy="52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 sz="2500"/>
          </a:p>
          <a:p>
            <a:pPr marL="342900" lvl="0" indent="-37973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Linear regression is a type of supervised machine learning algorithm that computes the linear relationship between a dependent variable and one or more independent features.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7973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In this model, we have considered number of the attributes for analysing the sales trend in the past by determining the key attributes - Dependent and Independent variable like Price, Model and Year as per the model designing requirement.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500"/>
          </a:p>
        </p:txBody>
      </p:sp>
      <p:sp>
        <p:nvSpPr>
          <p:cNvPr id="261" name="Google Shape;261;p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"/>
          <p:cNvSpPr txBox="1">
            <a:spLocks noGrp="1"/>
          </p:cNvSpPr>
          <p:nvPr>
            <p:ph type="title"/>
          </p:nvPr>
        </p:nvSpPr>
        <p:spPr>
          <a:xfrm>
            <a:off x="685801" y="609601"/>
            <a:ext cx="101313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lang="en-US" sz="4800" b="1">
                <a:latin typeface="Times New Roman"/>
                <a:ea typeface="Times New Roman"/>
                <a:cs typeface="Times New Roman"/>
                <a:sym typeface="Times New Roman"/>
              </a:rPr>
              <a:t>What is Data Analysis ?</a:t>
            </a:r>
            <a:endParaRPr sz="4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4"/>
          <p:cNvSpPr txBox="1">
            <a:spLocks noGrp="1"/>
          </p:cNvSpPr>
          <p:nvPr>
            <p:ph type="body" idx="1"/>
          </p:nvPr>
        </p:nvSpPr>
        <p:spPr>
          <a:xfrm>
            <a:off x="685800" y="1756350"/>
            <a:ext cx="11506200" cy="52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5941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The process of analyzing, cleansing, transforming, and modeling data to find relevant information, make predictions, and help in decision-making is known as data analysis.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5941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It requires a range of methods and techniques to gain valuable insights from unprocessed data.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/>
          </a:p>
        </p:txBody>
      </p:sp>
      <p:sp>
        <p:nvSpPr>
          <p:cNvPr id="268" name="Google Shape;268;p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Times New Roman"/>
              <a:buNone/>
            </a:pPr>
            <a:r>
              <a:rPr lang="en-US" sz="4800" b="1"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sz="4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7"/>
          <p:cNvSpPr txBox="1">
            <a:spLocks noGrp="1"/>
          </p:cNvSpPr>
          <p:nvPr>
            <p:ph type="body" idx="1"/>
          </p:nvPr>
        </p:nvSpPr>
        <p:spPr>
          <a:xfrm>
            <a:off x="577736" y="1809558"/>
            <a:ext cx="10131300" cy="3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4000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>
                <a:solidFill>
                  <a:srgbClr val="DFEEE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Kaggle Machine Learning Repository: </a:t>
            </a:r>
            <a:r>
              <a:rPr lang="en-US" sz="2500" b="1">
                <a:solidFill>
                  <a:srgbClr val="DFEEE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 Sales Prediction</a:t>
            </a:r>
            <a:r>
              <a:rPr lang="en-US" sz="2500" b="1" i="0">
                <a:latin typeface="Times New Roman"/>
                <a:ea typeface="Times New Roman"/>
                <a:cs typeface="Times New Roman"/>
                <a:sym typeface="Times New Roman"/>
              </a:rPr>
              <a:t> data set</a:t>
            </a:r>
            <a:endParaRPr sz="2500" b="1" i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400050" algn="l" rtl="0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Url:</a:t>
            </a:r>
            <a:r>
              <a:rPr lang="en-US" sz="25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b="1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https://www.kaggle.com/datasets/smritisingh1997/car-salescsv/data</a:t>
            </a:r>
            <a:endParaRPr sz="2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       </a:t>
            </a:r>
            <a:endParaRPr sz="2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500"/>
          </a:p>
        </p:txBody>
      </p:sp>
      <p:sp>
        <p:nvSpPr>
          <p:cNvPr id="275" name="Google Shape;275;p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8"/>
          <p:cNvSpPr txBox="1">
            <a:spLocks noGrp="1"/>
          </p:cNvSpPr>
          <p:nvPr>
            <p:ph type="title"/>
          </p:nvPr>
        </p:nvSpPr>
        <p:spPr>
          <a:xfrm>
            <a:off x="478661" y="500888"/>
            <a:ext cx="10131300" cy="8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Times New Roman"/>
              <a:buNone/>
            </a:pPr>
            <a:r>
              <a:rPr lang="en-US" sz="4800" b="1" cap="none">
                <a:latin typeface="Times New Roman"/>
                <a:ea typeface="Times New Roman"/>
                <a:cs typeface="Times New Roman"/>
                <a:sym typeface="Times New Roman"/>
              </a:rPr>
              <a:t>Importing the Libraries</a:t>
            </a:r>
            <a:endParaRPr sz="4800" b="1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8"/>
          <p:cNvSpPr txBox="1">
            <a:spLocks noGrp="1"/>
          </p:cNvSpPr>
          <p:nvPr>
            <p:ph type="body" idx="1"/>
          </p:nvPr>
        </p:nvSpPr>
        <p:spPr>
          <a:xfrm>
            <a:off x="586349" y="1472400"/>
            <a:ext cx="11169000" cy="53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79730" algn="l" rtl="0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n-US" sz="2500" b="1">
                <a:latin typeface="Times New Roman"/>
                <a:ea typeface="Times New Roman"/>
                <a:cs typeface="Times New Roman"/>
                <a:sym typeface="Times New Roman"/>
              </a:rPr>
              <a:t>Pandas : 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We used pandas for data analysis and associated manipulation of tabular data in Data Frames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74650" algn="l" rtl="0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n-US" sz="2500" b="1">
                <a:latin typeface="Times New Roman"/>
                <a:ea typeface="Times New Roman"/>
                <a:cs typeface="Times New Roman"/>
                <a:sym typeface="Times New Roman"/>
              </a:rPr>
              <a:t>Seaborn : 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We used seaborn to plot graphs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74650" algn="l" rtl="0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n-US" sz="2500" b="1">
                <a:latin typeface="Times New Roman"/>
                <a:ea typeface="Times New Roman"/>
                <a:cs typeface="Times New Roman"/>
                <a:sym typeface="Times New Roman"/>
              </a:rPr>
              <a:t>Matplotlib: 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We used this library to create visualizations</a:t>
            </a:r>
            <a:endParaRPr sz="2500"/>
          </a:p>
          <a:p>
            <a:pPr marL="342900" lvl="0" indent="-374650" algn="l" rtl="0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n-US" sz="2500" b="1">
                <a:latin typeface="Times New Roman"/>
                <a:ea typeface="Times New Roman"/>
                <a:cs typeface="Times New Roman"/>
                <a:sym typeface="Times New Roman"/>
              </a:rPr>
              <a:t>Sklearn: 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We imported this library to do Linear Regression Algorithm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74650" algn="l" rtl="0">
              <a:spcBef>
                <a:spcPts val="100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-US" sz="2500" b="1">
                <a:latin typeface="Times New Roman"/>
                <a:ea typeface="Times New Roman"/>
                <a:cs typeface="Times New Roman"/>
                <a:sym typeface="Times New Roman"/>
              </a:rPr>
              <a:t>NumPY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: We used to perform wide variety of mathematical operations on arrays.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500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500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500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500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500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500"/>
          </a:p>
        </p:txBody>
      </p:sp>
      <p:sp>
        <p:nvSpPr>
          <p:cNvPr id="282" name="Google Shape;282;p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9"/>
          <p:cNvSpPr txBox="1">
            <a:spLocks noGrp="1"/>
          </p:cNvSpPr>
          <p:nvPr>
            <p:ph type="title"/>
          </p:nvPr>
        </p:nvSpPr>
        <p:spPr>
          <a:xfrm>
            <a:off x="421711" y="315913"/>
            <a:ext cx="10131300" cy="8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Times New Roman"/>
              <a:buNone/>
            </a:pPr>
            <a:r>
              <a:rPr lang="en-US" sz="4800" b="1" cap="none">
                <a:latin typeface="Times New Roman"/>
                <a:ea typeface="Times New Roman"/>
                <a:cs typeface="Times New Roman"/>
                <a:sym typeface="Times New Roman"/>
              </a:rPr>
              <a:t>Importing the dataset </a:t>
            </a:r>
            <a:endParaRPr sz="4800" b="1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9"/>
          <p:cNvSpPr txBox="1">
            <a:spLocks noGrp="1"/>
          </p:cNvSpPr>
          <p:nvPr>
            <p:ph type="body" idx="1"/>
          </p:nvPr>
        </p:nvSpPr>
        <p:spPr>
          <a:xfrm>
            <a:off x="492825" y="1264600"/>
            <a:ext cx="11437500" cy="53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7973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-US" sz="2500" i="0">
                <a:latin typeface="Times New Roman"/>
                <a:ea typeface="Times New Roman"/>
                <a:cs typeface="Times New Roman"/>
                <a:sym typeface="Times New Roman"/>
              </a:rPr>
              <a:t>Read the Data set using pandas library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7973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pd.read_csv command creates a dataset object which contain the contents of the .csv file.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7973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Using the head()  function, we display the first 5 rows of the dataset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4130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4130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4130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4130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4130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4130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9" name="Google Shape;28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3100" y="3253025"/>
            <a:ext cx="6821425" cy="354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6286c9854b_3_8"/>
          <p:cNvSpPr txBox="1"/>
          <p:nvPr/>
        </p:nvSpPr>
        <p:spPr>
          <a:xfrm>
            <a:off x="540675" y="298800"/>
            <a:ext cx="9336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Describing/Exploring the dataset </a:t>
            </a:r>
            <a:endParaRPr sz="48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g26286c9854b_3_8"/>
          <p:cNvSpPr txBox="1"/>
          <p:nvPr/>
        </p:nvSpPr>
        <p:spPr>
          <a:xfrm>
            <a:off x="671600" y="1222200"/>
            <a:ext cx="10159200" cy="9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7973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●"/>
            </a:pPr>
            <a:r>
              <a:rPr lang="en-U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describe() function to get the over all dataset statistics with count, uniqueness, frequency, mean, min, max, Q1, Q2, Q3  </a:t>
            </a:r>
            <a:endParaRPr sz="2500"/>
          </a:p>
        </p:txBody>
      </p:sp>
      <p:pic>
        <p:nvPicPr>
          <p:cNvPr id="298" name="Google Shape;298;g26286c9854b_3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450" y="2195700"/>
            <a:ext cx="8198811" cy="4332424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26286c9854b_3_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"/>
          <p:cNvSpPr txBox="1">
            <a:spLocks noGrp="1"/>
          </p:cNvSpPr>
          <p:nvPr>
            <p:ph type="title"/>
          </p:nvPr>
        </p:nvSpPr>
        <p:spPr>
          <a:xfrm>
            <a:off x="685801" y="278026"/>
            <a:ext cx="101313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300"/>
              <a:buFont typeface="Times New Roman"/>
              <a:buNone/>
            </a:pPr>
            <a:r>
              <a:rPr lang="en-US" sz="4800" b="1"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 sz="4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2"/>
          <p:cNvSpPr txBox="1">
            <a:spLocks noGrp="1"/>
          </p:cNvSpPr>
          <p:nvPr>
            <p:ph type="body" idx="1"/>
          </p:nvPr>
        </p:nvSpPr>
        <p:spPr>
          <a:xfrm>
            <a:off x="685789" y="1098051"/>
            <a:ext cx="10131300" cy="52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sz="2500"/>
          </a:p>
          <a:p>
            <a:pPr marL="342900" lvl="0" indent="-359410" algn="l" rtl="0">
              <a:spcBef>
                <a:spcPts val="1000"/>
              </a:spcBef>
              <a:spcAft>
                <a:spcPts val="0"/>
              </a:spcAft>
              <a:buSzPts val="2500"/>
              <a:buFont typeface="Noto Sans Symbols"/>
              <a:buChar char="⮚"/>
            </a:pPr>
            <a:r>
              <a:rPr lang="en-US" sz="2500"/>
              <a:t>  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500"/>
          </a:p>
          <a:p>
            <a:pPr marL="342900" lvl="0" indent="-359410" algn="l" rtl="0">
              <a:spcBef>
                <a:spcPts val="1000"/>
              </a:spcBef>
              <a:spcAft>
                <a:spcPts val="0"/>
              </a:spcAft>
              <a:buSzPts val="2500"/>
              <a:buFont typeface="Noto Sans Symbols"/>
              <a:buChar char="⮚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  Data Analysis</a:t>
            </a:r>
            <a:endParaRPr sz="2500"/>
          </a:p>
          <a:p>
            <a:pPr marL="342900" lvl="0" indent="-359410" algn="l" rtl="0">
              <a:spcBef>
                <a:spcPts val="1000"/>
              </a:spcBef>
              <a:spcAft>
                <a:spcPts val="0"/>
              </a:spcAft>
              <a:buSzPts val="2500"/>
              <a:buFont typeface="Noto Sans Symbols"/>
              <a:buChar char="⮚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  Machine Learning</a:t>
            </a:r>
            <a:endParaRPr sz="2500"/>
          </a:p>
          <a:p>
            <a:pPr marL="342900" lvl="0" indent="-359410" algn="l" rtl="0">
              <a:spcBef>
                <a:spcPts val="1000"/>
              </a:spcBef>
              <a:spcAft>
                <a:spcPts val="0"/>
              </a:spcAft>
              <a:buSzPts val="2500"/>
              <a:buFont typeface="Noto Sans Symbols"/>
              <a:buChar char="⮚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  Linear Regression in Machine Learning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59410" algn="l" rtl="0">
              <a:spcBef>
                <a:spcPts val="1000"/>
              </a:spcBef>
              <a:spcAft>
                <a:spcPts val="0"/>
              </a:spcAft>
              <a:buSzPts val="2500"/>
              <a:buFont typeface="Times New Roman"/>
              <a:buChar char="⮚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 Machine Learning Workflow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59410" algn="l" rtl="0">
              <a:spcBef>
                <a:spcPts val="1000"/>
              </a:spcBef>
              <a:spcAft>
                <a:spcPts val="0"/>
              </a:spcAft>
              <a:buSzPts val="2500"/>
              <a:buFont typeface="Noto Sans Symbols"/>
              <a:buChar char="⮚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 Data Visualization</a:t>
            </a:r>
            <a:endParaRPr sz="2500"/>
          </a:p>
          <a:p>
            <a:pPr marL="342900" lvl="0" indent="-359410" algn="l" rtl="0">
              <a:spcBef>
                <a:spcPts val="1000"/>
              </a:spcBef>
              <a:spcAft>
                <a:spcPts val="0"/>
              </a:spcAft>
              <a:buSzPts val="2500"/>
              <a:buFont typeface="Noto Sans Symbols"/>
              <a:buChar char="⮚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 Predicting Test Result </a:t>
            </a:r>
            <a:endParaRPr sz="2500"/>
          </a:p>
          <a:p>
            <a:pPr marL="3429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500"/>
          </a:p>
          <a:p>
            <a:pPr marL="342900" lvl="0" indent="-215900" algn="l" rtl="0"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sz="2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2500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 sz="2500"/>
          </a:p>
        </p:txBody>
      </p:sp>
      <p:sp>
        <p:nvSpPr>
          <p:cNvPr id="161" name="Google Shape;161;p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6286c9854b_3_87"/>
          <p:cNvSpPr txBox="1"/>
          <p:nvPr/>
        </p:nvSpPr>
        <p:spPr>
          <a:xfrm>
            <a:off x="540675" y="298800"/>
            <a:ext cx="9336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Transforming Dataset</a:t>
            </a:r>
            <a:endParaRPr sz="48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g26286c9854b_3_87"/>
          <p:cNvSpPr txBox="1"/>
          <p:nvPr/>
        </p:nvSpPr>
        <p:spPr>
          <a:xfrm>
            <a:off x="671600" y="1222200"/>
            <a:ext cx="10159200" cy="9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7973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●"/>
            </a:pPr>
            <a:r>
              <a:rPr lang="en-U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log transformation from numpy to transform the variable price as  log_price for training and testing the model. </a:t>
            </a:r>
            <a:endParaRPr sz="2500"/>
          </a:p>
        </p:txBody>
      </p:sp>
      <p:sp>
        <p:nvSpPr>
          <p:cNvPr id="307" name="Google Shape;307;g26286c9854b_3_8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308" name="Google Shape;308;g26286c9854b_3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075" y="2195700"/>
            <a:ext cx="8573088" cy="435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0"/>
          <p:cNvSpPr txBox="1">
            <a:spLocks noGrp="1"/>
          </p:cNvSpPr>
          <p:nvPr>
            <p:ph type="title"/>
          </p:nvPr>
        </p:nvSpPr>
        <p:spPr>
          <a:xfrm>
            <a:off x="467949" y="321375"/>
            <a:ext cx="12119400" cy="8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en-US" sz="4800" b="1" cap="none">
                <a:latin typeface="Times New Roman"/>
                <a:ea typeface="Times New Roman"/>
                <a:cs typeface="Times New Roman"/>
                <a:sym typeface="Times New Roman"/>
              </a:rPr>
              <a:t>Splitting the data into training and test data</a:t>
            </a:r>
            <a:endParaRPr sz="4800"/>
          </a:p>
        </p:txBody>
      </p:sp>
      <p:sp>
        <p:nvSpPr>
          <p:cNvPr id="314" name="Google Shape;314;p10"/>
          <p:cNvSpPr txBox="1">
            <a:spLocks noGrp="1"/>
          </p:cNvSpPr>
          <p:nvPr>
            <p:ph type="body" idx="1"/>
          </p:nvPr>
        </p:nvSpPr>
        <p:spPr>
          <a:xfrm>
            <a:off x="566960" y="1260209"/>
            <a:ext cx="11921400" cy="54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4000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 b="1">
                <a:latin typeface="Times New Roman"/>
                <a:ea typeface="Times New Roman"/>
                <a:cs typeface="Times New Roman"/>
                <a:sym typeface="Times New Roman"/>
              </a:rPr>
              <a:t>30% </a:t>
            </a:r>
            <a:r>
              <a:rPr lang="en-US" sz="2500" b="0" i="0">
                <a:latin typeface="Times New Roman"/>
                <a:ea typeface="Times New Roman"/>
                <a:cs typeface="Times New Roman"/>
                <a:sym typeface="Times New Roman"/>
              </a:rPr>
              <a:t>of the data will be 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marked</a:t>
            </a:r>
            <a:r>
              <a:rPr lang="en-US" sz="2500" b="0" i="0">
                <a:latin typeface="Times New Roman"/>
                <a:ea typeface="Times New Roman"/>
                <a:cs typeface="Times New Roman"/>
                <a:sym typeface="Times New Roman"/>
              </a:rPr>
              <a:t> as the Test dat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500" b="0" i="0">
                <a:latin typeface="Times New Roman"/>
                <a:ea typeface="Times New Roman"/>
                <a:cs typeface="Times New Roman"/>
                <a:sym typeface="Times New Roman"/>
              </a:rPr>
              <a:t>set.</a:t>
            </a:r>
            <a:endParaRPr sz="2500"/>
          </a:p>
          <a:p>
            <a:pPr marL="342900" lvl="0" indent="-400050" algn="l" rtl="0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n-US" sz="2500" b="1">
                <a:latin typeface="Times New Roman"/>
                <a:ea typeface="Times New Roman"/>
                <a:cs typeface="Times New Roman"/>
                <a:sym typeface="Times New Roman"/>
              </a:rPr>
              <a:t>70% </a:t>
            </a:r>
            <a:r>
              <a:rPr lang="en-US" sz="2500" b="0" i="0">
                <a:latin typeface="Times New Roman"/>
                <a:ea typeface="Times New Roman"/>
                <a:cs typeface="Times New Roman"/>
                <a:sym typeface="Times New Roman"/>
              </a:rPr>
              <a:t>will be used for training as the 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Training data set.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400050" algn="l" rtl="0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So, out of the 4000 rows approximately, 1000 will be assigned as test set and the remaining 3000 will be used for the training purpose</a:t>
            </a:r>
            <a:endParaRPr sz="2500"/>
          </a:p>
          <a:p>
            <a:pPr marL="342900" lvl="0" indent="-400050" algn="l" rtl="0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n-US" sz="2500" b="1">
                <a:latin typeface="Times New Roman"/>
                <a:ea typeface="Times New Roman"/>
                <a:cs typeface="Times New Roman"/>
                <a:sym typeface="Times New Roman"/>
              </a:rPr>
              <a:t>train_test_split() function: 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It is used to split our data into train and test sets.</a:t>
            </a:r>
            <a:br>
              <a:rPr lang="en-US" sz="2500" b="1"/>
            </a:br>
            <a:endParaRPr sz="2500" b="1"/>
          </a:p>
          <a:p>
            <a:pPr marL="342900" lvl="0" indent="-21590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2500"/>
          </a:p>
          <a:p>
            <a:pPr marL="342900" lvl="0" indent="-21590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2500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500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500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500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500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500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500"/>
          </a:p>
        </p:txBody>
      </p:sp>
      <p:pic>
        <p:nvPicPr>
          <p:cNvPr id="315" name="Google Shape;31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950" y="4154900"/>
            <a:ext cx="11071450" cy="123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1"/>
          <p:cNvSpPr txBox="1">
            <a:spLocks noGrp="1"/>
          </p:cNvSpPr>
          <p:nvPr>
            <p:ph type="title"/>
          </p:nvPr>
        </p:nvSpPr>
        <p:spPr>
          <a:xfrm>
            <a:off x="564161" y="111321"/>
            <a:ext cx="101313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Times New Roman"/>
              <a:buNone/>
            </a:pPr>
            <a:r>
              <a:rPr lang="en-US" sz="4800" b="1">
                <a:latin typeface="Times New Roman"/>
                <a:ea typeface="Times New Roman"/>
                <a:cs typeface="Times New Roman"/>
                <a:sym typeface="Times New Roman"/>
              </a:rPr>
              <a:t>Standard</a:t>
            </a:r>
            <a:r>
              <a:rPr lang="en-US" sz="4800" b="1" cap="none">
                <a:latin typeface="Times New Roman"/>
                <a:ea typeface="Times New Roman"/>
                <a:cs typeface="Times New Roman"/>
                <a:sym typeface="Times New Roman"/>
              </a:rPr>
              <a:t> scaling</a:t>
            </a:r>
            <a:endParaRPr sz="4800"/>
          </a:p>
        </p:txBody>
      </p:sp>
      <p:sp>
        <p:nvSpPr>
          <p:cNvPr id="322" name="Google Shape;322;p11"/>
          <p:cNvSpPr txBox="1">
            <a:spLocks noGrp="1"/>
          </p:cNvSpPr>
          <p:nvPr>
            <p:ph type="body" idx="1"/>
          </p:nvPr>
        </p:nvSpPr>
        <p:spPr>
          <a:xfrm>
            <a:off x="564161" y="859188"/>
            <a:ext cx="11921400" cy="59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500"/>
          </a:p>
          <a:p>
            <a:pPr marL="342900" lvl="0" indent="-374650" algn="l" rtl="0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In order to scale the values of X down to a narrower range, we must take standard scaling, which will speed up the program using StandardScalar() function.</a:t>
            </a:r>
            <a:endParaRPr sz="2500"/>
          </a:p>
          <a:p>
            <a:pPr marL="342900" lvl="0" indent="-379730" algn="l" rtl="0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It helps to normalize the data within a particular range.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1590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2500"/>
          </a:p>
          <a:p>
            <a:pPr marL="342900" lvl="0" indent="-21590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2500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500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500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500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500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500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500"/>
          </a:p>
        </p:txBody>
      </p:sp>
      <p:pic>
        <p:nvPicPr>
          <p:cNvPr id="323" name="Google Shape;32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1975" y="3419275"/>
            <a:ext cx="6750650" cy="25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g26286c9854b_3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31" y="1436263"/>
            <a:ext cx="5292644" cy="3985474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g26286c9854b_3_25"/>
          <p:cNvSpPr txBox="1">
            <a:spLocks noGrp="1"/>
          </p:cNvSpPr>
          <p:nvPr>
            <p:ph type="title"/>
          </p:nvPr>
        </p:nvSpPr>
        <p:spPr>
          <a:xfrm>
            <a:off x="137155" y="85450"/>
            <a:ext cx="56022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Times New Roman"/>
              <a:buNone/>
            </a:pPr>
            <a:r>
              <a:rPr lang="en-US" sz="4800" b="1">
                <a:latin typeface="Times New Roman"/>
                <a:ea typeface="Times New Roman"/>
                <a:cs typeface="Times New Roman"/>
                <a:sym typeface="Times New Roman"/>
              </a:rPr>
              <a:t>Data Visualization</a:t>
            </a:r>
            <a:endParaRPr sz="4800"/>
          </a:p>
        </p:txBody>
      </p:sp>
      <p:sp>
        <p:nvSpPr>
          <p:cNvPr id="332" name="Google Shape;332;g26286c9854b_3_25"/>
          <p:cNvSpPr txBox="1"/>
          <p:nvPr/>
        </p:nvSpPr>
        <p:spPr>
          <a:xfrm>
            <a:off x="853250" y="5766975"/>
            <a:ext cx="4759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3:</a:t>
            </a:r>
            <a:r>
              <a:rPr lang="en-U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Box Plot of the Price </a:t>
            </a:r>
            <a:endParaRPr sz="2500"/>
          </a:p>
        </p:txBody>
      </p:sp>
      <p:sp>
        <p:nvSpPr>
          <p:cNvPr id="333" name="Google Shape;333;g26286c9854b_3_25"/>
          <p:cNvSpPr txBox="1"/>
          <p:nvPr/>
        </p:nvSpPr>
        <p:spPr>
          <a:xfrm>
            <a:off x="6147200" y="5702275"/>
            <a:ext cx="58281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4:</a:t>
            </a:r>
            <a:r>
              <a:rPr lang="en-U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Dist Plot of Price Distribution</a:t>
            </a:r>
            <a:endParaRPr sz="2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(Univariate distribution of data)</a:t>
            </a:r>
            <a:endParaRPr sz="2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4" name="Google Shape;334;g26286c9854b_3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0313" y="1350050"/>
            <a:ext cx="5081879" cy="4157901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g26286c9854b_3_2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g26286c9854b_3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875" y="1480250"/>
            <a:ext cx="4379275" cy="406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g26286c9854b_3_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4575" y="1395138"/>
            <a:ext cx="4474200" cy="42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26286c9854b_3_65"/>
          <p:cNvSpPr txBox="1">
            <a:spLocks noGrp="1"/>
          </p:cNvSpPr>
          <p:nvPr>
            <p:ph type="title"/>
          </p:nvPr>
        </p:nvSpPr>
        <p:spPr>
          <a:xfrm>
            <a:off x="2815300" y="5860950"/>
            <a:ext cx="68787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Times New Roman"/>
              <a:buNone/>
            </a:pP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Figure 5 &amp; 6: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Joint Plot of Price vs Year</a:t>
            </a:r>
            <a:endParaRPr sz="2800"/>
          </a:p>
        </p:txBody>
      </p:sp>
      <p:sp>
        <p:nvSpPr>
          <p:cNvPr id="344" name="Google Shape;344;g26286c9854b_3_6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345" name="Google Shape;345;g26286c9854b_3_65"/>
          <p:cNvSpPr txBox="1">
            <a:spLocks noGrp="1"/>
          </p:cNvSpPr>
          <p:nvPr>
            <p:ph type="title"/>
          </p:nvPr>
        </p:nvSpPr>
        <p:spPr>
          <a:xfrm>
            <a:off x="137150" y="85450"/>
            <a:ext cx="60609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Times New Roman"/>
              <a:buNone/>
            </a:pPr>
            <a:r>
              <a:rPr lang="en-US" sz="4800" b="1">
                <a:latin typeface="Times New Roman"/>
                <a:ea typeface="Times New Roman"/>
                <a:cs typeface="Times New Roman"/>
                <a:sym typeface="Times New Roman"/>
              </a:rPr>
              <a:t>Data Visualization(1)</a:t>
            </a:r>
            <a:endParaRPr sz="4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g26286c9854b_3_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650" y="2196850"/>
            <a:ext cx="11172825" cy="28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26286c9854b_3_76"/>
          <p:cNvSpPr txBox="1">
            <a:spLocks noGrp="1"/>
          </p:cNvSpPr>
          <p:nvPr>
            <p:ph type="title"/>
          </p:nvPr>
        </p:nvSpPr>
        <p:spPr>
          <a:xfrm>
            <a:off x="137155" y="85450"/>
            <a:ext cx="56022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Times New Roman"/>
              <a:buNone/>
            </a:pPr>
            <a:r>
              <a:rPr lang="en-US" sz="4800" b="1">
                <a:latin typeface="Times New Roman"/>
                <a:ea typeface="Times New Roman"/>
                <a:cs typeface="Times New Roman"/>
                <a:sym typeface="Times New Roman"/>
              </a:rPr>
              <a:t>Data Visualization</a:t>
            </a:r>
            <a:endParaRPr sz="4800"/>
          </a:p>
        </p:txBody>
      </p:sp>
      <p:sp>
        <p:nvSpPr>
          <p:cNvPr id="353" name="Google Shape;353;g26286c9854b_3_76"/>
          <p:cNvSpPr txBox="1">
            <a:spLocks noGrp="1"/>
          </p:cNvSpPr>
          <p:nvPr>
            <p:ph type="title"/>
          </p:nvPr>
        </p:nvSpPr>
        <p:spPr>
          <a:xfrm>
            <a:off x="747655" y="5464675"/>
            <a:ext cx="56022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Figure 7: Scatter Plot of Price vs Year</a:t>
            </a:r>
            <a:endParaRPr sz="2400"/>
          </a:p>
        </p:txBody>
      </p:sp>
      <p:sp>
        <p:nvSpPr>
          <p:cNvPr id="354" name="Google Shape;354;g26286c9854b_3_76"/>
          <p:cNvSpPr txBox="1"/>
          <p:nvPr/>
        </p:nvSpPr>
        <p:spPr>
          <a:xfrm>
            <a:off x="6536600" y="5464675"/>
            <a:ext cx="5250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8: Scatter Plot of Price vs Mileage</a:t>
            </a:r>
            <a:endParaRPr sz="2400"/>
          </a:p>
        </p:txBody>
      </p:sp>
      <p:sp>
        <p:nvSpPr>
          <p:cNvPr id="355" name="Google Shape;355;g26286c9854b_3_7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2"/>
          <p:cNvSpPr txBox="1">
            <a:spLocks noGrp="1"/>
          </p:cNvSpPr>
          <p:nvPr>
            <p:ph type="title"/>
          </p:nvPr>
        </p:nvSpPr>
        <p:spPr>
          <a:xfrm>
            <a:off x="486893" y="161864"/>
            <a:ext cx="10131300" cy="15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4800" b="1">
                <a:latin typeface="Times New Roman"/>
                <a:ea typeface="Times New Roman"/>
                <a:cs typeface="Times New Roman"/>
                <a:sym typeface="Times New Roman"/>
              </a:rPr>
              <a:t>Linear Regression Model Training on the dataset</a:t>
            </a:r>
            <a:endParaRPr sz="4800" b="1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1" name="Google Shape;361;p12"/>
          <p:cNvSpPr txBox="1">
            <a:spLocks noGrp="1"/>
          </p:cNvSpPr>
          <p:nvPr>
            <p:ph type="body" idx="1"/>
          </p:nvPr>
        </p:nvSpPr>
        <p:spPr>
          <a:xfrm>
            <a:off x="486892" y="760402"/>
            <a:ext cx="11921400" cy="46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8260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500"/>
          </a:p>
          <a:p>
            <a:pPr marL="342900" lvl="0" indent="-28260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2500"/>
          </a:p>
          <a:p>
            <a:pPr marL="342900" lvl="0" indent="-323087" algn="l" rtl="0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In this step, we use the </a:t>
            </a:r>
            <a:r>
              <a:rPr lang="en-US" sz="2500" b="1">
                <a:latin typeface="Times New Roman"/>
                <a:ea typeface="Times New Roman"/>
                <a:cs typeface="Times New Roman"/>
                <a:sym typeface="Times New Roman"/>
              </a:rPr>
              <a:t>Linear Regression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 Class to fit the training set to our model</a:t>
            </a:r>
            <a:endParaRPr sz="2500"/>
          </a:p>
          <a:p>
            <a:pPr marL="342900" lvl="0" indent="-323087" algn="l" rtl="0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Here we have choose log_price as dependent variable of the other attributes that are taken into the consideration</a:t>
            </a:r>
            <a:endParaRPr sz="2500"/>
          </a:p>
          <a:p>
            <a:pPr marL="342900" lvl="0" indent="-323087" algn="l" rtl="0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LinearRegression() function of scikit-learn </a:t>
            </a:r>
            <a:r>
              <a:rPr lang="en-US" sz="2500" b="1">
                <a:latin typeface="Times New Roman"/>
                <a:ea typeface="Times New Roman"/>
                <a:cs typeface="Times New Roman"/>
                <a:sym typeface="Times New Roman"/>
              </a:rPr>
              <a:t>uses the training data as an input to train the machine learning model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84988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500"/>
          </a:p>
          <a:p>
            <a:pPr marL="342900" lvl="0" indent="-28260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2500"/>
          </a:p>
          <a:p>
            <a:pPr marL="342900" lvl="0" indent="-29464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500"/>
          </a:p>
          <a:p>
            <a:pPr marL="342900" lvl="0" indent="-29464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500"/>
          </a:p>
          <a:p>
            <a:pPr marL="342900" lvl="0" indent="-29464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500"/>
          </a:p>
          <a:p>
            <a:pPr marL="342900" lvl="0" indent="-29464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500"/>
          </a:p>
          <a:p>
            <a:pPr marL="342900" lvl="0" indent="-29464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500"/>
          </a:p>
          <a:p>
            <a:pPr marL="342900" lvl="0" indent="-29464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500"/>
          </a:p>
        </p:txBody>
      </p:sp>
      <p:pic>
        <p:nvPicPr>
          <p:cNvPr id="362" name="Google Shape;36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1250" y="3987875"/>
            <a:ext cx="4551505" cy="28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1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8"/>
          <p:cNvSpPr txBox="1">
            <a:spLocks noGrp="1"/>
          </p:cNvSpPr>
          <p:nvPr>
            <p:ph type="title"/>
          </p:nvPr>
        </p:nvSpPr>
        <p:spPr>
          <a:xfrm>
            <a:off x="457877" y="270494"/>
            <a:ext cx="11097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Times New Roman"/>
              <a:buNone/>
            </a:pPr>
            <a:r>
              <a:rPr lang="en-US" sz="4800" b="1">
                <a:latin typeface="Times New Roman"/>
                <a:ea typeface="Times New Roman"/>
                <a:cs typeface="Times New Roman"/>
                <a:sym typeface="Times New Roman"/>
              </a:rPr>
              <a:t>Summary Statistics</a:t>
            </a:r>
            <a:endParaRPr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9" name="Google Shape;369;p18"/>
          <p:cNvSpPr txBox="1">
            <a:spLocks noGrp="1"/>
          </p:cNvSpPr>
          <p:nvPr>
            <p:ph type="body" idx="1"/>
          </p:nvPr>
        </p:nvSpPr>
        <p:spPr>
          <a:xfrm>
            <a:off x="541962" y="1199508"/>
            <a:ext cx="101313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R2 Score:                                                            MSE: Mean Square Error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0" name="Google Shape;370;p18"/>
          <p:cNvSpPr txBox="1">
            <a:spLocks noGrp="1"/>
          </p:cNvSpPr>
          <p:nvPr>
            <p:ph type="body" idx="1"/>
          </p:nvPr>
        </p:nvSpPr>
        <p:spPr>
          <a:xfrm>
            <a:off x="457874" y="3248800"/>
            <a:ext cx="109056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MAE:  Mean Absolute Error                               RMSE: Root Mean Square Error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1" name="Google Shape;3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950" y="2027260"/>
            <a:ext cx="319087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18" descr="imag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425" y="4049549"/>
            <a:ext cx="4886325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8425" y="2056412"/>
            <a:ext cx="478155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8425" y="4049524"/>
            <a:ext cx="5486400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18"/>
          <p:cNvSpPr txBox="1">
            <a:spLocks noGrp="1"/>
          </p:cNvSpPr>
          <p:nvPr>
            <p:ph type="body" idx="1"/>
          </p:nvPr>
        </p:nvSpPr>
        <p:spPr>
          <a:xfrm>
            <a:off x="940887" y="5298108"/>
            <a:ext cx="101313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Intercept:                                                         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6" name="Google Shape;376;p18" descr="image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89150" y="5650525"/>
            <a:ext cx="3390900" cy="10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7"/>
          <p:cNvSpPr txBox="1">
            <a:spLocks noGrp="1"/>
          </p:cNvSpPr>
          <p:nvPr>
            <p:ph type="title"/>
          </p:nvPr>
        </p:nvSpPr>
        <p:spPr>
          <a:xfrm>
            <a:off x="145191" y="187126"/>
            <a:ext cx="8927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Times New Roman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4800" b="1">
                <a:latin typeface="Times New Roman"/>
                <a:ea typeface="Times New Roman"/>
                <a:cs typeface="Times New Roman"/>
                <a:sym typeface="Times New Roman"/>
              </a:rPr>
              <a:t>isualizing the Result</a:t>
            </a:r>
            <a:endParaRPr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3" name="Google Shape;383;p17"/>
          <p:cNvSpPr txBox="1">
            <a:spLocks noGrp="1"/>
          </p:cNvSpPr>
          <p:nvPr>
            <p:ph type="body" idx="1"/>
          </p:nvPr>
        </p:nvSpPr>
        <p:spPr>
          <a:xfrm>
            <a:off x="145212" y="720783"/>
            <a:ext cx="101313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87350" algn="l" rtl="0">
              <a:spcBef>
                <a:spcPts val="100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We have used the scatter plot to the show distribution of the predicted result set using the matplotlib</a:t>
            </a:r>
            <a:endParaRPr sz="2500"/>
          </a:p>
        </p:txBody>
      </p:sp>
      <p:pic>
        <p:nvPicPr>
          <p:cNvPr id="384" name="Google Shape;3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8699" y="2056700"/>
            <a:ext cx="5373901" cy="418455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17"/>
          <p:cNvSpPr txBox="1">
            <a:spLocks noGrp="1"/>
          </p:cNvSpPr>
          <p:nvPr>
            <p:ph type="body" idx="1"/>
          </p:nvPr>
        </p:nvSpPr>
        <p:spPr>
          <a:xfrm>
            <a:off x="4124207" y="6041502"/>
            <a:ext cx="4169400" cy="10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 b="1">
                <a:latin typeface="Times New Roman"/>
                <a:ea typeface="Times New Roman"/>
                <a:cs typeface="Times New Roman"/>
                <a:sym typeface="Times New Roman"/>
              </a:rPr>
              <a:t>Figure 9: 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Final Prediction</a:t>
            </a:r>
            <a:endParaRPr sz="2500"/>
          </a:p>
        </p:txBody>
      </p:sp>
      <p:sp>
        <p:nvSpPr>
          <p:cNvPr id="386" name="Google Shape;386;p1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6286c9854b_6_120"/>
          <p:cNvSpPr txBox="1">
            <a:spLocks noGrp="1"/>
          </p:cNvSpPr>
          <p:nvPr>
            <p:ph type="title"/>
          </p:nvPr>
        </p:nvSpPr>
        <p:spPr>
          <a:xfrm>
            <a:off x="145191" y="34726"/>
            <a:ext cx="8927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Times New Roman"/>
              <a:buNone/>
            </a:pPr>
            <a:r>
              <a:rPr lang="en-US" sz="4800" b="1">
                <a:latin typeface="Times New Roman"/>
                <a:ea typeface="Times New Roman"/>
                <a:cs typeface="Times New Roman"/>
                <a:sym typeface="Times New Roman"/>
              </a:rPr>
              <a:t>Regression Summary</a:t>
            </a:r>
            <a:endParaRPr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" name="Google Shape;392;g26286c9854b_6_120"/>
          <p:cNvSpPr txBox="1">
            <a:spLocks noGrp="1"/>
          </p:cNvSpPr>
          <p:nvPr>
            <p:ph type="body" idx="1"/>
          </p:nvPr>
        </p:nvSpPr>
        <p:spPr>
          <a:xfrm>
            <a:off x="145212" y="720783"/>
            <a:ext cx="101313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87350" algn="l" rtl="0">
              <a:spcBef>
                <a:spcPts val="100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Features with respect to their regression coefficient are listed below.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Each feature has either negative or positive coefficient with respect to the target variable.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3" name="Google Shape;393;g26286c9854b_6_120"/>
          <p:cNvSpPr txBox="1">
            <a:spLocks noGrp="1"/>
          </p:cNvSpPr>
          <p:nvPr>
            <p:ph type="body" idx="1"/>
          </p:nvPr>
        </p:nvSpPr>
        <p:spPr>
          <a:xfrm>
            <a:off x="2678800" y="6029675"/>
            <a:ext cx="7060200" cy="10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 b="1">
                <a:latin typeface="Times New Roman"/>
                <a:ea typeface="Times New Roman"/>
                <a:cs typeface="Times New Roman"/>
                <a:sym typeface="Times New Roman"/>
              </a:rPr>
              <a:t>Figure 10: 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Features vs Regression Coefficient</a:t>
            </a:r>
            <a:endParaRPr sz="2500"/>
          </a:p>
        </p:txBody>
      </p:sp>
      <p:sp>
        <p:nvSpPr>
          <p:cNvPr id="394" name="Google Shape;394;g26286c9854b_6_12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pic>
        <p:nvPicPr>
          <p:cNvPr id="395" name="Google Shape;395;g26286c9854b_6_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4425" y="1698950"/>
            <a:ext cx="6090651" cy="461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"/>
          <p:cNvSpPr txBox="1">
            <a:spLocks noGrp="1"/>
          </p:cNvSpPr>
          <p:nvPr>
            <p:ph type="title"/>
          </p:nvPr>
        </p:nvSpPr>
        <p:spPr>
          <a:xfrm>
            <a:off x="498176" y="359476"/>
            <a:ext cx="101313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70"/>
              <a:buFont typeface="Times New Roman"/>
              <a:buNone/>
            </a:pPr>
            <a:r>
              <a:rPr lang="en-US" sz="4800" b="1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4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3"/>
          <p:cNvSpPr txBox="1">
            <a:spLocks noGrp="1"/>
          </p:cNvSpPr>
          <p:nvPr>
            <p:ph type="body" idx="1"/>
          </p:nvPr>
        </p:nvSpPr>
        <p:spPr>
          <a:xfrm>
            <a:off x="498175" y="1181200"/>
            <a:ext cx="11390400" cy="51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500" i="1"/>
          </a:p>
          <a:p>
            <a:pPr marL="342900" lvl="0" indent="-359410" algn="l" rtl="0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Car Sales Trend Prediction model aims to analyze the past car sales data and predict the future car sales trend considering different attributes associated with the car.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410210" algn="l" rtl="0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Our model uses a dataset that lists car brands, price of the car, mileage of the car, type and model of the car and other characteristics, customers will look while purchasing a car.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59410" algn="l" rtl="0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Using this data set, we have developed a Linear Regression model that aims to predict car sales trend based on different characteristics.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1590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2500"/>
          </a:p>
          <a:p>
            <a:pPr marL="342900" lvl="0" indent="-21590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2500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500"/>
          </a:p>
        </p:txBody>
      </p:sp>
      <p:sp>
        <p:nvSpPr>
          <p:cNvPr id="168" name="Google Shape;168;p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6286c9854b_6_101"/>
          <p:cNvSpPr txBox="1">
            <a:spLocks noGrp="1"/>
          </p:cNvSpPr>
          <p:nvPr>
            <p:ph type="title"/>
          </p:nvPr>
        </p:nvSpPr>
        <p:spPr>
          <a:xfrm>
            <a:off x="505274" y="606929"/>
            <a:ext cx="7958100" cy="1137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latin typeface="Times New Roman"/>
                <a:ea typeface="Times New Roman"/>
                <a:cs typeface="Times New Roman"/>
                <a:sym typeface="Times New Roman"/>
              </a:rPr>
              <a:t>References:</a:t>
            </a:r>
            <a:endParaRPr sz="4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2" name="Google Shape;402;g26286c9854b_6_101"/>
          <p:cNvSpPr txBox="1">
            <a:spLocks noGrp="1"/>
          </p:cNvSpPr>
          <p:nvPr>
            <p:ph type="body" idx="1"/>
          </p:nvPr>
        </p:nvSpPr>
        <p:spPr>
          <a:xfrm>
            <a:off x="526225" y="2032200"/>
            <a:ext cx="10751400" cy="1396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/>
              <a:t>Ref 1) Figure 2 - Source URL:</a:t>
            </a:r>
            <a:r>
              <a:rPr lang="en-US" sz="2400"/>
              <a:t>  https://www.researchgate.net/publication/366359344/figure/fig2/AS:11431281110663402@1672677311128/Flowchart-of-the-types-of-machine-learning-techniques.png</a:t>
            </a:r>
            <a:endParaRPr sz="2400"/>
          </a:p>
        </p:txBody>
      </p:sp>
      <p:sp>
        <p:nvSpPr>
          <p:cNvPr id="403" name="Google Shape;403;g26286c9854b_6_10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2"/>
          <p:cNvSpPr txBox="1">
            <a:spLocks noGrp="1"/>
          </p:cNvSpPr>
          <p:nvPr>
            <p:ph type="ctrTitle"/>
          </p:nvPr>
        </p:nvSpPr>
        <p:spPr>
          <a:xfrm>
            <a:off x="355515" y="2084953"/>
            <a:ext cx="11998500" cy="24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35849"/>
              <a:buFont typeface="Times New Roman"/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35849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35849"/>
              <a:buFont typeface="Times New Roman"/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925908" y="537115"/>
            <a:ext cx="10131300" cy="8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endParaRPr sz="48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1" name="Google Shape;411;p2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286c9854b_17_4"/>
          <p:cNvSpPr txBox="1">
            <a:spLocks noGrp="1"/>
          </p:cNvSpPr>
          <p:nvPr>
            <p:ph type="title"/>
          </p:nvPr>
        </p:nvSpPr>
        <p:spPr>
          <a:xfrm>
            <a:off x="498176" y="359476"/>
            <a:ext cx="101313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70"/>
              <a:buFont typeface="Times New Roman"/>
              <a:buNone/>
            </a:pPr>
            <a:r>
              <a:rPr lang="en-US" sz="4800" b="1">
                <a:latin typeface="Times New Roman"/>
                <a:ea typeface="Times New Roman"/>
                <a:cs typeface="Times New Roman"/>
                <a:sym typeface="Times New Roman"/>
              </a:rPr>
              <a:t>AWS Architecture</a:t>
            </a:r>
            <a:endParaRPr sz="4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5" name="Google Shape;175;g26286c9854b_17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4525" y="1438600"/>
            <a:ext cx="5921975" cy="46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26286c9854b_17_4"/>
          <p:cNvSpPr txBox="1">
            <a:spLocks noGrp="1"/>
          </p:cNvSpPr>
          <p:nvPr>
            <p:ph type="title"/>
          </p:nvPr>
        </p:nvSpPr>
        <p:spPr>
          <a:xfrm>
            <a:off x="2909838" y="6209325"/>
            <a:ext cx="68952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500" b="1">
                <a:latin typeface="Lato"/>
                <a:ea typeface="Lato"/>
                <a:cs typeface="Lato"/>
                <a:sym typeface="Lato"/>
              </a:rPr>
              <a:t>Figure 1:</a:t>
            </a:r>
            <a:r>
              <a:rPr lang="en-US" sz="2500">
                <a:latin typeface="Lato"/>
                <a:ea typeface="Lato"/>
                <a:cs typeface="Lato"/>
                <a:sym typeface="Lato"/>
              </a:rPr>
              <a:t> AWS Service &amp; Components</a:t>
            </a:r>
            <a:endParaRPr sz="4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g26286c9854b_17_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6286c9854b_3_97"/>
          <p:cNvSpPr txBox="1">
            <a:spLocks noGrp="1"/>
          </p:cNvSpPr>
          <p:nvPr>
            <p:ph type="title"/>
          </p:nvPr>
        </p:nvSpPr>
        <p:spPr>
          <a:xfrm>
            <a:off x="498176" y="359476"/>
            <a:ext cx="101313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70"/>
              <a:buFont typeface="Times New Roman"/>
              <a:buNone/>
            </a:pPr>
            <a:r>
              <a:rPr lang="en-US" sz="4800" b="1">
                <a:latin typeface="Times New Roman"/>
                <a:ea typeface="Times New Roman"/>
                <a:cs typeface="Times New Roman"/>
                <a:sym typeface="Times New Roman"/>
              </a:rPr>
              <a:t>Architecture </a:t>
            </a:r>
            <a:endParaRPr sz="4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g26286c9854b_3_97"/>
          <p:cNvSpPr txBox="1">
            <a:spLocks noGrp="1"/>
          </p:cNvSpPr>
          <p:nvPr>
            <p:ph type="body" idx="1"/>
          </p:nvPr>
        </p:nvSpPr>
        <p:spPr>
          <a:xfrm>
            <a:off x="711600" y="1323475"/>
            <a:ext cx="11390400" cy="51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500"/>
              <a:t>AWS Service &amp; Components:</a:t>
            </a:r>
            <a:endParaRPr sz="2500"/>
          </a:p>
          <a:p>
            <a:pPr marL="457200" lvl="0" indent="-387350" algn="l" rtl="0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n-US" sz="2500" b="1"/>
              <a:t>AWS S3</a:t>
            </a:r>
            <a:r>
              <a:rPr lang="en-US" sz="2500"/>
              <a:t> - Imported the raw source file in the  Amazon S3 bucket.</a:t>
            </a:r>
            <a:endParaRPr sz="25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500"/>
          </a:p>
          <a:p>
            <a:pPr marL="457200" lvl="0" indent="-387350" algn="l" rtl="0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n-US" sz="2500" b="1"/>
              <a:t>AWS Glue</a:t>
            </a:r>
            <a:r>
              <a:rPr lang="en-US" sz="2500"/>
              <a:t> - Used for data cleaning and  transformation of the raw data as per the requirement.</a:t>
            </a:r>
            <a:endParaRPr sz="25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500"/>
          </a:p>
          <a:p>
            <a:pPr marL="457200" lvl="0" indent="-387350" algn="l" rtl="0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n-US" sz="2500" b="1"/>
              <a:t>AWS SageMaker </a:t>
            </a:r>
            <a:r>
              <a:rPr lang="en-US" sz="2500"/>
              <a:t>- Used to implement the code, train and test the linear regression model.</a:t>
            </a:r>
            <a:endParaRPr sz="2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500"/>
          </a:p>
        </p:txBody>
      </p:sp>
      <p:sp>
        <p:nvSpPr>
          <p:cNvPr id="185" name="Google Shape;185;g26286c9854b_3_9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6286c9854b_17_30"/>
          <p:cNvSpPr txBox="1">
            <a:spLocks noGrp="1"/>
          </p:cNvSpPr>
          <p:nvPr>
            <p:ph type="title"/>
          </p:nvPr>
        </p:nvSpPr>
        <p:spPr>
          <a:xfrm>
            <a:off x="370126" y="231426"/>
            <a:ext cx="101313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70"/>
              <a:buFont typeface="Times New Roman"/>
              <a:buNone/>
            </a:pPr>
            <a:r>
              <a:rPr lang="en-US" sz="4800" b="1">
                <a:latin typeface="Times New Roman"/>
                <a:ea typeface="Times New Roman"/>
                <a:cs typeface="Times New Roman"/>
                <a:sym typeface="Times New Roman"/>
              </a:rPr>
              <a:t>AWS S3 </a:t>
            </a:r>
            <a:endParaRPr sz="4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g26286c9854b_17_30"/>
          <p:cNvSpPr txBox="1">
            <a:spLocks noGrp="1"/>
          </p:cNvSpPr>
          <p:nvPr>
            <p:ph type="body" idx="1"/>
          </p:nvPr>
        </p:nvSpPr>
        <p:spPr>
          <a:xfrm>
            <a:off x="654675" y="1152750"/>
            <a:ext cx="11390400" cy="51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Input data source 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Transformed output from the AWS Glue</a:t>
            </a:r>
            <a:endParaRPr sz="2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500"/>
          </a:p>
        </p:txBody>
      </p:sp>
      <p:pic>
        <p:nvPicPr>
          <p:cNvPr id="193" name="Google Shape;193;g26286c9854b_17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475" y="2134200"/>
            <a:ext cx="10847050" cy="450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26286c9854b_17_3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6286c9854b_17_54"/>
          <p:cNvSpPr txBox="1">
            <a:spLocks noGrp="1"/>
          </p:cNvSpPr>
          <p:nvPr>
            <p:ph type="title"/>
          </p:nvPr>
        </p:nvSpPr>
        <p:spPr>
          <a:xfrm>
            <a:off x="370126" y="231426"/>
            <a:ext cx="101313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70"/>
              <a:buFont typeface="Times New Roman"/>
              <a:buNone/>
            </a:pPr>
            <a:r>
              <a:rPr lang="en-US" sz="4800" b="1">
                <a:latin typeface="Times New Roman"/>
                <a:ea typeface="Times New Roman"/>
                <a:cs typeface="Times New Roman"/>
                <a:sym typeface="Times New Roman"/>
              </a:rPr>
              <a:t>AWS Glue</a:t>
            </a:r>
            <a:endParaRPr sz="4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g26286c9854b_17_54"/>
          <p:cNvSpPr txBox="1">
            <a:spLocks noGrp="1"/>
          </p:cNvSpPr>
          <p:nvPr>
            <p:ph type="body" idx="1"/>
          </p:nvPr>
        </p:nvSpPr>
        <p:spPr>
          <a:xfrm>
            <a:off x="654675" y="1152750"/>
            <a:ext cx="11390400" cy="51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Creating user role for utilizing the service.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Creating database mapping S3 URI location.</a:t>
            </a:r>
            <a:endParaRPr sz="2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500"/>
          </a:p>
        </p:txBody>
      </p:sp>
      <p:pic>
        <p:nvPicPr>
          <p:cNvPr id="202" name="Google Shape;202;g26286c9854b_17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000" y="2154725"/>
            <a:ext cx="8383550" cy="4454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26286c9854b_17_5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6286c9854b_17_37"/>
          <p:cNvSpPr txBox="1">
            <a:spLocks noGrp="1"/>
          </p:cNvSpPr>
          <p:nvPr>
            <p:ph type="title"/>
          </p:nvPr>
        </p:nvSpPr>
        <p:spPr>
          <a:xfrm>
            <a:off x="341651" y="217201"/>
            <a:ext cx="101313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70"/>
              <a:buFont typeface="Times New Roman"/>
              <a:buNone/>
            </a:pPr>
            <a:r>
              <a:rPr lang="en-US" sz="4800" b="1">
                <a:latin typeface="Times New Roman"/>
                <a:ea typeface="Times New Roman"/>
                <a:cs typeface="Times New Roman"/>
                <a:sym typeface="Times New Roman"/>
              </a:rPr>
              <a:t>AWS Glue (1)</a:t>
            </a:r>
            <a:endParaRPr sz="4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g26286c9854b_17_37"/>
          <p:cNvSpPr txBox="1">
            <a:spLocks noGrp="1"/>
          </p:cNvSpPr>
          <p:nvPr>
            <p:ph type="body" idx="1"/>
          </p:nvPr>
        </p:nvSpPr>
        <p:spPr>
          <a:xfrm>
            <a:off x="624050" y="1053150"/>
            <a:ext cx="11390400" cy="51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Creating the crawlers for grouping and cataloging the datasource and their metadata.</a:t>
            </a:r>
            <a:endParaRPr sz="2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500"/>
              <a:t> </a:t>
            </a:r>
            <a:endParaRPr sz="2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500"/>
          </a:p>
        </p:txBody>
      </p:sp>
      <p:pic>
        <p:nvPicPr>
          <p:cNvPr id="211" name="Google Shape;211;g26286c9854b_17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725" y="1898100"/>
            <a:ext cx="9025051" cy="479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26286c9854b_17_3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6286c9854b_17_45"/>
          <p:cNvSpPr txBox="1">
            <a:spLocks noGrp="1"/>
          </p:cNvSpPr>
          <p:nvPr>
            <p:ph type="title"/>
          </p:nvPr>
        </p:nvSpPr>
        <p:spPr>
          <a:xfrm>
            <a:off x="341651" y="217201"/>
            <a:ext cx="101313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70"/>
              <a:buFont typeface="Times New Roman"/>
              <a:buNone/>
            </a:pPr>
            <a:r>
              <a:rPr lang="en-US" sz="4800" b="1">
                <a:latin typeface="Times New Roman"/>
                <a:ea typeface="Times New Roman"/>
                <a:cs typeface="Times New Roman"/>
                <a:sym typeface="Times New Roman"/>
              </a:rPr>
              <a:t>AWS Glue (2)</a:t>
            </a:r>
            <a:endParaRPr sz="4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g26286c9854b_17_45"/>
          <p:cNvSpPr txBox="1">
            <a:spLocks noGrp="1"/>
          </p:cNvSpPr>
          <p:nvPr>
            <p:ph type="body" idx="1"/>
          </p:nvPr>
        </p:nvSpPr>
        <p:spPr>
          <a:xfrm>
            <a:off x="624050" y="1053150"/>
            <a:ext cx="11390400" cy="51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Creating the ETL job for the data transformation and formatting</a:t>
            </a:r>
            <a:endParaRPr sz="2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500"/>
              <a:t> </a:t>
            </a:r>
            <a:endParaRPr sz="2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500"/>
          </a:p>
        </p:txBody>
      </p:sp>
      <p:pic>
        <p:nvPicPr>
          <p:cNvPr id="220" name="Google Shape;220;g26286c9854b_17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950" y="1632125"/>
            <a:ext cx="9286875" cy="493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26286c9854b_17_4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1132</Words>
  <Application>Microsoft Office PowerPoint</Application>
  <PresentationFormat>Widescreen</PresentationFormat>
  <Paragraphs>236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Noto Sans Symbols</vt:lpstr>
      <vt:lpstr>Lato</vt:lpstr>
      <vt:lpstr>Calibri</vt:lpstr>
      <vt:lpstr>Century Gothic</vt:lpstr>
      <vt:lpstr>Times New Roman</vt:lpstr>
      <vt:lpstr>Montserrat</vt:lpstr>
      <vt:lpstr>Focus</vt:lpstr>
      <vt:lpstr>Car Sales Trend Prediction  using  Linear Regression   </vt:lpstr>
      <vt:lpstr>Agenda</vt:lpstr>
      <vt:lpstr>Introduction</vt:lpstr>
      <vt:lpstr>AWS Architecture</vt:lpstr>
      <vt:lpstr>Architecture </vt:lpstr>
      <vt:lpstr>AWS S3 </vt:lpstr>
      <vt:lpstr>AWS Glue</vt:lpstr>
      <vt:lpstr>AWS Glue (1)</vt:lpstr>
      <vt:lpstr>AWS Glue (2)</vt:lpstr>
      <vt:lpstr>AWS SageMaker</vt:lpstr>
      <vt:lpstr>Machine  Learning</vt:lpstr>
      <vt:lpstr>Linear Regression in Machine Learning</vt:lpstr>
      <vt:lpstr>Regression </vt:lpstr>
      <vt:lpstr>Linear Regression</vt:lpstr>
      <vt:lpstr>What is Data Analysis ?</vt:lpstr>
      <vt:lpstr>DataSet</vt:lpstr>
      <vt:lpstr>Importing the Libraries</vt:lpstr>
      <vt:lpstr>Importing the dataset </vt:lpstr>
      <vt:lpstr>PowerPoint Presentation</vt:lpstr>
      <vt:lpstr>PowerPoint Presentation</vt:lpstr>
      <vt:lpstr>Splitting the data into training and test data</vt:lpstr>
      <vt:lpstr>Standard scaling</vt:lpstr>
      <vt:lpstr>Data Visualization</vt:lpstr>
      <vt:lpstr>Figure 5 &amp; 6: Joint Plot of Price vs Year</vt:lpstr>
      <vt:lpstr>Data Visualization</vt:lpstr>
      <vt:lpstr>Linear Regression Model Training on the dataset</vt:lpstr>
      <vt:lpstr>Summary Statistics</vt:lpstr>
      <vt:lpstr>Visualizing the Result</vt:lpstr>
      <vt:lpstr>Regression Summary</vt:lpstr>
      <vt:lpstr>References:</vt:lpstr>
      <vt:lpstr>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Sales Trend Prediction  using  Linear Regression   </dc:title>
  <dc:creator>Athul Sukumaran</dc:creator>
  <cp:lastModifiedBy>panumati shravya</cp:lastModifiedBy>
  <cp:revision>1</cp:revision>
  <dcterms:created xsi:type="dcterms:W3CDTF">2022-11-23T05:13:06Z</dcterms:created>
  <dcterms:modified xsi:type="dcterms:W3CDTF">2024-03-29T23:35:49Z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8b2f352f-1426-4c06-b37f-b45354dc6e14_Enabled">
    <vt:lpwstr>True</vt:lpwstr>
  </property>
  <property fmtid="{D5CDD505-2E9C-101B-9397-08002B2CF9AE}" pid="4" name="MSIP_Label_8b2f352f-1426-4c06-b37f-b45354dc6e14_SiteId">
    <vt:lpwstr>b6417cd0-1f73-4471-9a39-20953822a34a</vt:lpwstr>
  </property>
  <property fmtid="{D5CDD505-2E9C-101B-9397-08002B2CF9AE}" pid="5" name="MSIP_Label_8b2f352f-1426-4c06-b37f-b45354dc6e14_SetDate">
    <vt:lpwstr>2024-03-11T16:39:10Z</vt:lpwstr>
  </property>
  <property fmtid="{D5CDD505-2E9C-101B-9397-08002B2CF9AE}" pid="6" name="MSIP_Label_8b2f352f-1426-4c06-b37f-b45354dc6e14_Name">
    <vt:lpwstr>Sensitive</vt:lpwstr>
  </property>
  <property fmtid="{D5CDD505-2E9C-101B-9397-08002B2CF9AE}" pid="7" name="MSIP_Label_8b2f352f-1426-4c06-b37f-b45354dc6e14_ActionId">
    <vt:lpwstr>0f86843f-8848-4ce0-9a45-53b357892dc3</vt:lpwstr>
  </property>
  <property fmtid="{D5CDD505-2E9C-101B-9397-08002B2CF9AE}" pid="8" name="MSIP_Label_8b2f352f-1426-4c06-b37f-b45354dc6e14_Removed">
    <vt:lpwstr>False</vt:lpwstr>
  </property>
  <property fmtid="{D5CDD505-2E9C-101B-9397-08002B2CF9AE}" pid="9" name="MSIP_Label_8b2f352f-1426-4c06-b37f-b45354dc6e14_Extended_MSFT_Method">
    <vt:lpwstr>Standard</vt:lpwstr>
  </property>
  <property fmtid="{D5CDD505-2E9C-101B-9397-08002B2CF9AE}" pid="10" name="Sensitivity">
    <vt:lpwstr>Sensitive</vt:lpwstr>
  </property>
</Properties>
</file>