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10"/>
    <a:srgbClr val="9DC3E6"/>
    <a:srgbClr val="85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661D5-84ED-471C-B7C2-8360C8FE81B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C4435-50ED-4E42-B0E1-087B17B1E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52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C4435-50ED-4E42-B0E1-087B17B1ED2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42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7EF6-604B-4372-A8C1-2B387565FBA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28EF79-E4B3-4409-A443-BB49B246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82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7EF6-604B-4372-A8C1-2B387565FBA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28EF79-E4B3-4409-A443-BB49B246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6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7EF6-604B-4372-A8C1-2B387565FBA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28EF79-E4B3-4409-A443-BB49B246246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7954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7EF6-604B-4372-A8C1-2B387565FBA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28EF79-E4B3-4409-A443-BB49B246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456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7EF6-604B-4372-A8C1-2B387565FBA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28EF79-E4B3-4409-A443-BB49B246246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3758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7EF6-604B-4372-A8C1-2B387565FBA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28EF79-E4B3-4409-A443-BB49B246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469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7EF6-604B-4372-A8C1-2B387565FBA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F79-E4B3-4409-A443-BB49B246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173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7EF6-604B-4372-A8C1-2B387565FBA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F79-E4B3-4409-A443-BB49B246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63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7EF6-604B-4372-A8C1-2B387565FBA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F79-E4B3-4409-A443-BB49B246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10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7EF6-604B-4372-A8C1-2B387565FBA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28EF79-E4B3-4409-A443-BB49B246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6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7EF6-604B-4372-A8C1-2B387565FBA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28EF79-E4B3-4409-A443-BB49B246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98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7EF6-604B-4372-A8C1-2B387565FBA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28EF79-E4B3-4409-A443-BB49B246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91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7EF6-604B-4372-A8C1-2B387565FBA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F79-E4B3-4409-A443-BB49B246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5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7EF6-604B-4372-A8C1-2B387565FBA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F79-E4B3-4409-A443-BB49B246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36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7EF6-604B-4372-A8C1-2B387565FBA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F79-E4B3-4409-A443-BB49B246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85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7EF6-604B-4372-A8C1-2B387565FBA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28EF79-E4B3-4409-A443-BB49B246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36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77EF6-604B-4372-A8C1-2B387565FBA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28EF79-E4B3-4409-A443-BB49B246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97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C03C1-B020-6DF9-4BAA-119F31046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13523" y="3429000"/>
            <a:ext cx="8915399" cy="1792224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 VIP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AF76C-4C89-42CF-0D99-25B611B72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8080" y="5687569"/>
            <a:ext cx="5176964" cy="1971742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  :  Shravya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Samala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            : BPRN08</a:t>
            </a:r>
          </a:p>
        </p:txBody>
      </p:sp>
    </p:spTree>
    <p:extLst>
      <p:ext uri="{BB962C8B-B14F-4D97-AF65-F5344CB8AC3E}">
        <p14:creationId xmlns:p14="http://schemas.microsoft.com/office/powerpoint/2010/main" val="1594781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8A62-CEF7-73A7-BF9F-D4F05B8F7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557" y="578390"/>
            <a:ext cx="8911687" cy="128089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E432C-880D-3B39-3212-5A5991E88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 verification is critical for ensuring high-performance and reliable data transfer in SoCs.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UVM, System Verilog, and industry-standard tools helps achieve thorough verification and high functional coverage.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 AXI verification is essential for meeting the demands of modern digital systems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408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778B-E02E-6E20-6D46-311A9A61A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2265196"/>
            <a:ext cx="8915399" cy="2327608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solidFill>
                  <a:srgbClr val="FF0000"/>
                </a:solidFill>
                <a:latin typeface="Edwardian Script ITC" panose="030303020407070D0804" pitchFamily="66" charset="0"/>
              </a:rPr>
              <a:t>Thank You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6974A-ED72-0D2E-29A8-1346AB665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6212" y="5824728"/>
            <a:ext cx="8915399" cy="524094"/>
          </a:xfrm>
        </p:spPr>
        <p:txBody>
          <a:bodyPr/>
          <a:lstStyle/>
          <a:p>
            <a:r>
              <a:rPr lang="en-IN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5144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C799-19CB-411D-0A64-BE31AE1D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253" y="605822"/>
            <a:ext cx="8911687" cy="128089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7F28F-58EC-BCB4-DE5D-1A6BF74FF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4932" y="2225040"/>
            <a:ext cx="8915400" cy="3777622"/>
          </a:xfrm>
        </p:spPr>
        <p:txBody>
          <a:bodyPr/>
          <a:lstStyle/>
          <a:p>
            <a:pPr algn="just"/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AXI, or Advanced extensible Interface, is a high-performance interface protocol developed by ARM for connecting components in System-on-Chip (SoC) designs. It is part of the AMBA (Advanced Microcontroller Bus Architecture) specification, which aims to standardize communication between various blocks in a chip.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195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7F13-045F-A04E-D821-60E9B75FE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668" y="367792"/>
            <a:ext cx="5942140" cy="1020064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AXI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01D9C-AD72-08CA-45A4-756907663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752" y="1545336"/>
            <a:ext cx="4649659" cy="4315712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AXI  utilizes dedicated channels for data, address, and control signals to facilitate efficient communication between masters and slaves.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Address Channel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Data Channel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Response Channel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 Address Channel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 Data/Response Channel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39679B-C057-C905-37B9-A2105B2CE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073" y="1492814"/>
            <a:ext cx="4631304" cy="431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9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199AA-AEA1-E58D-BA10-BDB23F3A8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208" y="340423"/>
            <a:ext cx="7095744" cy="976312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AXI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6B3C9-CE74-4B71-A6B5-6EC10E18D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37944" y="1422401"/>
            <a:ext cx="4258056" cy="4118864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alt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Burst based transaction with start-address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alt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Five channel Architecture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alt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Multiple outstanding Addresses(Multiple request)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alt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Separate channel for read and write operations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alt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Aligned and Non-Aligned Address support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alt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Higher Bandwidth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D17EDB-B211-CB48-EA57-B8CA5BA5F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3328" y="1422401"/>
            <a:ext cx="3170569" cy="339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3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C700-0783-32B0-02EE-30786BFB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668" y="329044"/>
            <a:ext cx="7231444" cy="976312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Handshake Mechanism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AE839-CE01-4B63-906F-2AE76BCD6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93328" y="4217875"/>
            <a:ext cx="8205344" cy="1334769"/>
          </a:xfrm>
        </p:spPr>
        <p:txBody>
          <a:bodyPr/>
          <a:lstStyle/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4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</a:t>
            </a:r>
            <a:r>
              <a:rPr lang="en-IN" sz="14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Indicates that the sender (master or slave) has valid data or an address to send.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4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READY</a:t>
            </a:r>
            <a:r>
              <a:rPr lang="en-IN" sz="14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Indicates that the receiver (slave or master) is ready to accept data or the address.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4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 transfer happens only when both the VALID and READY signals are asserted (set to high).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5F2D65-92CC-14F5-DCF1-262E0F67E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1664208"/>
            <a:ext cx="8444182" cy="191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5053-8645-B925-0E7F-AD407FE5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965" y="569620"/>
            <a:ext cx="8911687" cy="128089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 Signals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8C72-9794-A77B-C8CE-1084C5F4D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1604" y="2535155"/>
            <a:ext cx="8915400" cy="3777622"/>
          </a:xfrm>
        </p:spPr>
        <p:txBody>
          <a:bodyPr>
            <a:normAutofit/>
          </a:bodyPr>
          <a:lstStyle/>
          <a:p>
            <a:endParaRPr lang="en-IN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AWID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AWVALID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AWADDR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AWREADY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AWBURST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AWSIZE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AWLEN</a:t>
            </a:r>
            <a:endParaRPr lang="en-IN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30DF10-96E3-3327-8BB1-C113EEC46476}"/>
              </a:ext>
            </a:extLst>
          </p:cNvPr>
          <p:cNvSpPr txBox="1">
            <a:spLocks/>
          </p:cNvSpPr>
          <p:nvPr/>
        </p:nvSpPr>
        <p:spPr>
          <a:xfrm>
            <a:off x="3796767" y="2262541"/>
            <a:ext cx="2555877" cy="64284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DATA</a:t>
            </a:r>
          </a:p>
          <a:p>
            <a:pPr algn="ctr"/>
            <a:r>
              <a:rPr lang="en-I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CHANNEL</a:t>
            </a:r>
          </a:p>
          <a:p>
            <a:endParaRPr lang="en-IN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A11604A-57E5-34E4-AE3A-5762A8148580}"/>
              </a:ext>
            </a:extLst>
          </p:cNvPr>
          <p:cNvSpPr txBox="1">
            <a:spLocks/>
          </p:cNvSpPr>
          <p:nvPr/>
        </p:nvSpPr>
        <p:spPr>
          <a:xfrm>
            <a:off x="5479717" y="2223478"/>
            <a:ext cx="2726565" cy="6492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RESPONSE</a:t>
            </a:r>
          </a:p>
          <a:p>
            <a:pPr algn="ctr"/>
            <a:r>
              <a:rPr lang="en-I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CHANNEL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4714D0-FEBA-823E-BD21-0FC03DC76407}"/>
              </a:ext>
            </a:extLst>
          </p:cNvPr>
          <p:cNvSpPr txBox="1">
            <a:spLocks/>
          </p:cNvSpPr>
          <p:nvPr/>
        </p:nvSpPr>
        <p:spPr>
          <a:xfrm>
            <a:off x="7508081" y="2194701"/>
            <a:ext cx="2726565" cy="6531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ADDRESS </a:t>
            </a:r>
          </a:p>
          <a:p>
            <a:pPr algn="ctr"/>
            <a:r>
              <a:rPr lang="en-I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C46A21F-6F54-0493-4A5A-06D3158552F9}"/>
              </a:ext>
            </a:extLst>
          </p:cNvPr>
          <p:cNvSpPr txBox="1">
            <a:spLocks/>
          </p:cNvSpPr>
          <p:nvPr/>
        </p:nvSpPr>
        <p:spPr>
          <a:xfrm>
            <a:off x="1833938" y="2262541"/>
            <a:ext cx="2726565" cy="5891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ADDRESS </a:t>
            </a:r>
          </a:p>
          <a:p>
            <a:pPr algn="ctr"/>
            <a:r>
              <a:rPr lang="en-I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15A3D59-C5BE-F96D-DD8C-2CD4990D9FCC}"/>
              </a:ext>
            </a:extLst>
          </p:cNvPr>
          <p:cNvSpPr txBox="1">
            <a:spLocks/>
          </p:cNvSpPr>
          <p:nvPr/>
        </p:nvSpPr>
        <p:spPr>
          <a:xfrm>
            <a:off x="4765103" y="2569887"/>
            <a:ext cx="2555877" cy="3082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WVALID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WDATA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WREADY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WSTRB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WLAST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6D62AB-6C0F-CCAD-3BE9-D6AFCD1E2B64}"/>
              </a:ext>
            </a:extLst>
          </p:cNvPr>
          <p:cNvSpPr txBox="1">
            <a:spLocks/>
          </p:cNvSpPr>
          <p:nvPr/>
        </p:nvSpPr>
        <p:spPr>
          <a:xfrm>
            <a:off x="6520083" y="2583964"/>
            <a:ext cx="2726565" cy="2835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BVALID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BRESP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BREADY</a:t>
            </a:r>
          </a:p>
          <a:p>
            <a:pPr lvl="1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809E212-6E8D-2D99-E75A-607BB622E4B9}"/>
              </a:ext>
            </a:extLst>
          </p:cNvPr>
          <p:cNvSpPr txBox="1">
            <a:spLocks/>
          </p:cNvSpPr>
          <p:nvPr/>
        </p:nvSpPr>
        <p:spPr>
          <a:xfrm>
            <a:off x="8541160" y="2546284"/>
            <a:ext cx="2726565" cy="2689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ARVALID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ARADDR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ARREADY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ARBURST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ARSIZE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ARLEN</a:t>
            </a:r>
            <a:endParaRPr lang="en-IN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4A79A1C-CE34-F618-477E-A7A6AE6BC3C4}"/>
              </a:ext>
            </a:extLst>
          </p:cNvPr>
          <p:cNvSpPr txBox="1">
            <a:spLocks/>
          </p:cNvSpPr>
          <p:nvPr/>
        </p:nvSpPr>
        <p:spPr>
          <a:xfrm>
            <a:off x="9462417" y="2223478"/>
            <a:ext cx="2555877" cy="64284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DATA</a:t>
            </a:r>
          </a:p>
          <a:p>
            <a:pPr algn="ctr"/>
            <a:r>
              <a:rPr lang="en-I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CHANNEL</a:t>
            </a:r>
          </a:p>
          <a:p>
            <a:endParaRPr lang="en-IN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F41CADB-72EC-ACC9-F216-90F07DF38096}"/>
              </a:ext>
            </a:extLst>
          </p:cNvPr>
          <p:cNvSpPr txBox="1">
            <a:spLocks/>
          </p:cNvSpPr>
          <p:nvPr/>
        </p:nvSpPr>
        <p:spPr>
          <a:xfrm>
            <a:off x="10435912" y="2528457"/>
            <a:ext cx="2555877" cy="3082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RVALID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RDATA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RREADY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RRESP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RLAST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02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8230-8771-30C1-B5D0-99D651EA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4" y="363792"/>
            <a:ext cx="6289612" cy="976312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 Burst Transfer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BD72A1-32CA-685C-5026-E0A94DD82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8296" y="1718817"/>
            <a:ext cx="5847525" cy="446227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6497A-72CE-76A2-9C19-3F81FFAFF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11680" y="1718817"/>
            <a:ext cx="5065776" cy="446227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Source Serif Pro" pitchFamily="34" charset="-122"/>
                <a:cs typeface="Times New Roman" panose="02020603050405020304" pitchFamily="18" charset="0"/>
              </a:rPr>
              <a:t>AXI supports burst transfers, which allow for multiple data transfers with a single address and control signal, reducing overhead and enhancing efficiency</a:t>
            </a: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Source Serif Pro" pitchFamily="34" charset="-122"/>
                <a:cs typeface="Times New Roman" panose="02020603050405020304" pitchFamily="18" charset="0"/>
              </a:rPr>
              <a:t>FIXED LENGTH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length burst transfer a predefined Number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words</a:t>
            </a:r>
          </a:p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 burst transfer data words at sequential addresses</a:t>
            </a:r>
          </a:p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WRAP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Wrap  burst transfer data words with Addresses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wrap around a defined boundary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85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A1A8-E966-5B75-25A5-9317CCA8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101" y="553221"/>
            <a:ext cx="8911687" cy="128089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58C8FC-9FA7-53DE-96E2-9D10858BA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804" y="1523215"/>
            <a:ext cx="7962568" cy="50393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9244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A617-463F-B1D0-1B08-CD3F341E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500" y="560102"/>
            <a:ext cx="8911687" cy="128089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Scoreboard</a:t>
            </a:r>
          </a:p>
        </p:txBody>
      </p:sp>
      <p:sp>
        <p:nvSpPr>
          <p:cNvPr id="7" name="AutoShape 6" descr="UVM Scoreboard -">
            <a:extLst>
              <a:ext uri="{FF2B5EF4-FFF2-40B4-BE49-F238E27FC236}">
                <a16:creationId xmlns:a16="http://schemas.microsoft.com/office/drawing/2014/main" id="{81E5A960-8045-632B-EE17-7FCCFFBFD8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9A0FAC-492C-4D85-CD36-25F4FD8CC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576" y="1530096"/>
            <a:ext cx="8135112" cy="45760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5B92F36-5B2E-B9E6-2809-0D01673FA16B}"/>
              </a:ext>
            </a:extLst>
          </p:cNvPr>
          <p:cNvSpPr txBox="1"/>
          <p:nvPr/>
        </p:nvSpPr>
        <p:spPr>
          <a:xfrm>
            <a:off x="3090672" y="4581144"/>
            <a:ext cx="1335024" cy="11612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B17D3E-C96F-240D-1B44-EEC3AD31FB8B}"/>
              </a:ext>
            </a:extLst>
          </p:cNvPr>
          <p:cNvSpPr txBox="1"/>
          <p:nvPr/>
        </p:nvSpPr>
        <p:spPr>
          <a:xfrm>
            <a:off x="4425696" y="5180076"/>
            <a:ext cx="1463040" cy="166116"/>
          </a:xfrm>
          <a:prstGeom prst="rect">
            <a:avLst/>
          </a:prstGeom>
          <a:solidFill>
            <a:srgbClr val="9DC3E6"/>
          </a:solidFill>
          <a:ln>
            <a:solidFill>
              <a:srgbClr val="9DC3E6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1F0B0F-9AF9-27FB-D11B-4E623E530DE5}"/>
              </a:ext>
            </a:extLst>
          </p:cNvPr>
          <p:cNvSpPr txBox="1"/>
          <p:nvPr/>
        </p:nvSpPr>
        <p:spPr>
          <a:xfrm>
            <a:off x="1941576" y="4154424"/>
            <a:ext cx="774192" cy="11612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2018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103</TotalTime>
  <Words>365</Words>
  <Application>Microsoft Office PowerPoint</Application>
  <PresentationFormat>Widescreen</PresentationFormat>
  <Paragraphs>88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Edwardian Script ITC</vt:lpstr>
      <vt:lpstr>Symbol</vt:lpstr>
      <vt:lpstr>Times New Roman</vt:lpstr>
      <vt:lpstr>Wingdings</vt:lpstr>
      <vt:lpstr>Wingdings 3</vt:lpstr>
      <vt:lpstr>Wisp</vt:lpstr>
      <vt:lpstr>AXI VIP</vt:lpstr>
      <vt:lpstr>AXI Introduction</vt:lpstr>
      <vt:lpstr>Overview of AXI</vt:lpstr>
      <vt:lpstr>Key Features of AXI</vt:lpstr>
      <vt:lpstr>Handshake Mechanism</vt:lpstr>
      <vt:lpstr>AXI Signals</vt:lpstr>
      <vt:lpstr>AXI Burst Transfer</vt:lpstr>
      <vt:lpstr>TB Architecture</vt:lpstr>
      <vt:lpstr>Scoreboard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Pavan Kumar Gunnamsetti</dc:creator>
  <cp:lastModifiedBy>Pavan Kumar Gunnamsetti</cp:lastModifiedBy>
  <cp:revision>8</cp:revision>
  <dcterms:created xsi:type="dcterms:W3CDTF">2024-10-18T03:07:24Z</dcterms:created>
  <dcterms:modified xsi:type="dcterms:W3CDTF">2024-10-18T04:56:47Z</dcterms:modified>
</cp:coreProperties>
</file>