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6"/>
  </p:notesMasterIdLst>
  <p:handoutMasterIdLst>
    <p:handoutMasterId r:id="rId27"/>
  </p:handoutMasterIdLst>
  <p:sldIdLst>
    <p:sldId id="338" r:id="rId5"/>
    <p:sldId id="327" r:id="rId6"/>
    <p:sldId id="341" r:id="rId7"/>
    <p:sldId id="345" r:id="rId8"/>
    <p:sldId id="329" r:id="rId9"/>
    <p:sldId id="302" r:id="rId10"/>
    <p:sldId id="343" r:id="rId11"/>
    <p:sldId id="339" r:id="rId12"/>
    <p:sldId id="346" r:id="rId13"/>
    <p:sldId id="347" r:id="rId14"/>
    <p:sldId id="348" r:id="rId15"/>
    <p:sldId id="349" r:id="rId16"/>
    <p:sldId id="350" r:id="rId17"/>
    <p:sldId id="351" r:id="rId18"/>
    <p:sldId id="352" r:id="rId19"/>
    <p:sldId id="353" r:id="rId20"/>
    <p:sldId id="354" r:id="rId21"/>
    <p:sldId id="355" r:id="rId22"/>
    <p:sldId id="356" r:id="rId23"/>
    <p:sldId id="344" r:id="rId24"/>
    <p:sldId id="30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5" d="100"/>
          <a:sy n="85" d="100"/>
        </p:scale>
        <p:origin x="494"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385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VYA SARI" userId="17e1b6af9e80273c" providerId="LiveId" clId="{9A2F3C4F-66E2-4C45-9916-C8181B2D15C8}"/>
    <pc:docChg chg="modSld">
      <pc:chgData name="SHRAVYA SARI" userId="17e1b6af9e80273c" providerId="LiveId" clId="{9A2F3C4F-66E2-4C45-9916-C8181B2D15C8}" dt="2024-03-03T09:41:07.416" v="0" actId="1076"/>
      <pc:docMkLst>
        <pc:docMk/>
      </pc:docMkLst>
      <pc:sldChg chg="modSp">
        <pc:chgData name="SHRAVYA SARI" userId="17e1b6af9e80273c" providerId="LiveId" clId="{9A2F3C4F-66E2-4C45-9916-C8181B2D15C8}" dt="2024-03-03T09:41:07.416" v="0" actId="1076"/>
        <pc:sldMkLst>
          <pc:docMk/>
          <pc:sldMk cId="3401748718" sldId="304"/>
        </pc:sldMkLst>
        <pc:picChg chg="mod">
          <ac:chgData name="SHRAVYA SARI" userId="17e1b6af9e80273c" providerId="LiveId" clId="{9A2F3C4F-66E2-4C45-9916-C8181B2D15C8}" dt="2024-03-03T09:41:07.416" v="0" actId="1076"/>
          <ac:picMkLst>
            <pc:docMk/>
            <pc:sldMk cId="3401748718" sldId="304"/>
            <ac:picMk id="2052" creationId="{3B6B47F4-84F2-1789-198F-D82CE9FF1E8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3/3/2024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3/3/2024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4.jfif"/><Relationship Id="rId1" Type="http://schemas.openxmlformats.org/officeDocument/2006/relationships/slideLayout" Target="../slideLayouts/slideLayout19.xml"/><Relationship Id="rId4" Type="http://schemas.openxmlformats.org/officeDocument/2006/relationships/image" Target="../media/image15.tmp"/></Relationships>
</file>

<file path=ppt/slides/_rels/slide1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4.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4.jfif"/><Relationship Id="rId1" Type="http://schemas.openxmlformats.org/officeDocument/2006/relationships/slideLayout" Target="../slideLayouts/slideLayout19.xml"/><Relationship Id="rId4" Type="http://schemas.openxmlformats.org/officeDocument/2006/relationships/image" Target="../media/image18.tmp"/></Relationships>
</file>

<file path=ppt/slides/_rels/slide1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4.jfif"/><Relationship Id="rId1" Type="http://schemas.openxmlformats.org/officeDocument/2006/relationships/slideLayout" Target="../slideLayouts/slideLayout19.xml"/><Relationship Id="rId4" Type="http://schemas.openxmlformats.org/officeDocument/2006/relationships/image" Target="../media/image20.tmp"/></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4.jf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4.jfi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4.jfif"/><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4.jfif"/><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4.jfi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4.jfif"/><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4.jfif"/><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4.jfif"/><Relationship Id="rId1" Type="http://schemas.openxmlformats.org/officeDocument/2006/relationships/slideLayout" Target="../slideLayouts/slideLayout19.xml"/><Relationship Id="rId4" Type="http://schemas.openxmlformats.org/officeDocument/2006/relationships/image" Target="../media/image9.tmp"/></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4.jfif"/><Relationship Id="rId1" Type="http://schemas.openxmlformats.org/officeDocument/2006/relationships/slideLayout" Target="../slideLayouts/slideLayout19.xml"/><Relationship Id="rId4" Type="http://schemas.openxmlformats.org/officeDocument/2006/relationships/image" Target="../media/image11.tmp"/></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4.jfif"/><Relationship Id="rId1" Type="http://schemas.openxmlformats.org/officeDocument/2006/relationships/slideLayout" Target="../slideLayouts/slideLayout19.xml"/><Relationship Id="rId4" Type="http://schemas.openxmlformats.org/officeDocument/2006/relationships/image" Target="../media/image13.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9 Data Visualization Examples To Boost Your Business - Slingshot">
            <a:extLst>
              <a:ext uri="{FF2B5EF4-FFF2-40B4-BE49-F238E27FC236}">
                <a16:creationId xmlns:a16="http://schemas.microsoft.com/office/drawing/2014/main" id="{CF7A34AD-A796-739A-0208-851D3AC72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2880" y="1401175"/>
            <a:ext cx="4815641" cy="40556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57487" y="5645147"/>
            <a:ext cx="4453741" cy="861497"/>
          </a:xfrm>
        </p:spPr>
        <p:txBody>
          <a:bodyPr>
            <a:normAutofit fontScale="85000" lnSpcReduction="10000"/>
          </a:bodyPr>
          <a:lstStyle/>
          <a:p>
            <a:r>
              <a:rPr lang="en-US" b="0" dirty="0">
                <a:solidFill>
                  <a:schemeClr val="tx1"/>
                </a:solidFill>
              </a:rPr>
              <a:t>Name: 	    Shravya Sari</a:t>
            </a:r>
          </a:p>
          <a:p>
            <a:r>
              <a:rPr lang="en-US" b="0" dirty="0">
                <a:solidFill>
                  <a:schemeClr val="tx1"/>
                </a:solidFill>
              </a:rPr>
              <a:t>AICTE No: </a:t>
            </a:r>
            <a:r>
              <a:rPr lang="en-IN" b="0" dirty="0"/>
              <a:t>STU659a3ccd8fd3c1704606925</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968672" y="2958097"/>
            <a:ext cx="6059474" cy="1822247"/>
          </a:xfrm>
        </p:spPr>
        <p:txBody>
          <a:bodyPr>
            <a:normAutofit/>
          </a:bodyPr>
          <a:lstStyle/>
          <a:p>
            <a:r>
              <a:rPr lang="en-GB" sz="3200" dirty="0"/>
              <a:t>Project Title – </a:t>
            </a:r>
            <a:r>
              <a:rPr lang="en-US" sz="3200" dirty="0"/>
              <a:t>Sales Analysis and Visualization for Business Insights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5" name="Picture 4">
            <a:extLst>
              <a:ext uri="{FF2B5EF4-FFF2-40B4-BE49-F238E27FC236}">
                <a16:creationId xmlns:a16="http://schemas.microsoft.com/office/drawing/2014/main" id="{AD766565-883B-1729-F891-9AA6B23D235B}"/>
              </a:ext>
            </a:extLst>
          </p:cNvPr>
          <p:cNvPicPr>
            <a:picLocks noChangeAspect="1"/>
          </p:cNvPicPr>
          <p:nvPr/>
        </p:nvPicPr>
        <p:blipFill rotWithShape="1">
          <a:blip r:embed="rId3"/>
          <a:srcRect t="94272" r="26709"/>
          <a:stretch/>
        </p:blipFill>
        <p:spPr>
          <a:xfrm>
            <a:off x="416689" y="6487082"/>
            <a:ext cx="6764085" cy="370918"/>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FDBCF-A560-3C90-AE33-2E6339AD609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C1DA106-7873-91C5-89BC-B1ACCF557006}"/>
              </a:ext>
            </a:extLst>
          </p:cNvPr>
          <p:cNvPicPr>
            <a:picLocks noChangeAspect="1"/>
          </p:cNvPicPr>
          <p:nvPr/>
        </p:nvPicPr>
        <p:blipFill rotWithShape="1">
          <a:blip r:embed="rId2"/>
          <a:srcRect t="96181"/>
          <a:stretch/>
        </p:blipFill>
        <p:spPr>
          <a:xfrm>
            <a:off x="699107" y="6471920"/>
            <a:ext cx="2143125" cy="193040"/>
          </a:xfrm>
          <a:prstGeom prst="rect">
            <a:avLst/>
          </a:prstGeom>
        </p:spPr>
      </p:pic>
      <p:sp>
        <p:nvSpPr>
          <p:cNvPr id="7" name="Text Placeholder 30">
            <a:extLst>
              <a:ext uri="{FF2B5EF4-FFF2-40B4-BE49-F238E27FC236}">
                <a16:creationId xmlns:a16="http://schemas.microsoft.com/office/drawing/2014/main" id="{46E91B4D-A6DE-E84C-AEFB-8FE4CE4922F1}"/>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3238C72-3903-92FC-63BA-EBF9D684A46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02BC8DA3-880A-6CA8-F6E9-9BA02CB7A7A9}"/>
              </a:ext>
            </a:extLst>
          </p:cNvPr>
          <p:cNvPicPr>
            <a:picLocks noChangeAspect="1"/>
          </p:cNvPicPr>
          <p:nvPr/>
        </p:nvPicPr>
        <p:blipFill rotWithShape="1">
          <a:blip r:embed="rId3"/>
          <a:srcRect l="19144" t="32661" r="32272" b="27375"/>
          <a:stretch/>
        </p:blipFill>
        <p:spPr>
          <a:xfrm>
            <a:off x="728690" y="625033"/>
            <a:ext cx="6542163" cy="2770748"/>
          </a:xfrm>
          <a:prstGeom prst="rect">
            <a:avLst/>
          </a:prstGeom>
        </p:spPr>
      </p:pic>
      <p:pic>
        <p:nvPicPr>
          <p:cNvPr id="11" name="Picture 10">
            <a:extLst>
              <a:ext uri="{FF2B5EF4-FFF2-40B4-BE49-F238E27FC236}">
                <a16:creationId xmlns:a16="http://schemas.microsoft.com/office/drawing/2014/main" id="{1C70B221-66C4-B962-60C2-93BF65068DB4}"/>
              </a:ext>
            </a:extLst>
          </p:cNvPr>
          <p:cNvPicPr>
            <a:picLocks noChangeAspect="1"/>
          </p:cNvPicPr>
          <p:nvPr/>
        </p:nvPicPr>
        <p:blipFill rotWithShape="1">
          <a:blip r:embed="rId4"/>
          <a:srcRect l="19916" t="41525" r="36932" b="33196"/>
          <a:stretch/>
        </p:blipFill>
        <p:spPr>
          <a:xfrm>
            <a:off x="675957" y="3886491"/>
            <a:ext cx="6966001" cy="2186848"/>
          </a:xfrm>
          <a:prstGeom prst="rect">
            <a:avLst/>
          </a:prstGeom>
        </p:spPr>
      </p:pic>
    </p:spTree>
    <p:extLst>
      <p:ext uri="{BB962C8B-B14F-4D97-AF65-F5344CB8AC3E}">
        <p14:creationId xmlns:p14="http://schemas.microsoft.com/office/powerpoint/2010/main" val="22094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76E6E-1302-1773-36FA-4ABC497B1E3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C1D7930-B99D-1FFE-5873-B9228639C17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7F77E2C9-44A2-0D14-162E-F04A77588AED}"/>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C1FF2DC9-66E4-0B04-0382-637C8BE26AE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FD7902E5-B2F4-0453-8AA7-EFB638C2C829}"/>
              </a:ext>
            </a:extLst>
          </p:cNvPr>
          <p:cNvPicPr>
            <a:picLocks noChangeAspect="1"/>
          </p:cNvPicPr>
          <p:nvPr/>
        </p:nvPicPr>
        <p:blipFill rotWithShape="1">
          <a:blip r:embed="rId3"/>
          <a:srcRect l="21250" t="31729" r="33250" b="34683"/>
          <a:stretch/>
        </p:blipFill>
        <p:spPr>
          <a:xfrm>
            <a:off x="1107440" y="712088"/>
            <a:ext cx="6977946" cy="2326641"/>
          </a:xfrm>
          <a:prstGeom prst="rect">
            <a:avLst/>
          </a:prstGeom>
        </p:spPr>
      </p:pic>
      <p:pic>
        <p:nvPicPr>
          <p:cNvPr id="9" name="Picture 8">
            <a:extLst>
              <a:ext uri="{FF2B5EF4-FFF2-40B4-BE49-F238E27FC236}">
                <a16:creationId xmlns:a16="http://schemas.microsoft.com/office/drawing/2014/main" id="{F0909F20-EE21-E99C-B5BC-908E804047E9}"/>
              </a:ext>
            </a:extLst>
          </p:cNvPr>
          <p:cNvPicPr>
            <a:picLocks noChangeAspect="1"/>
          </p:cNvPicPr>
          <p:nvPr/>
        </p:nvPicPr>
        <p:blipFill rotWithShape="1">
          <a:blip r:embed="rId3"/>
          <a:srcRect l="16417" t="64126" r="18333" b="4360"/>
          <a:stretch/>
        </p:blipFill>
        <p:spPr>
          <a:xfrm>
            <a:off x="675956" y="3298785"/>
            <a:ext cx="7576793" cy="2695615"/>
          </a:xfrm>
          <a:prstGeom prst="rect">
            <a:avLst/>
          </a:prstGeom>
        </p:spPr>
      </p:pic>
    </p:spTree>
    <p:extLst>
      <p:ext uri="{BB962C8B-B14F-4D97-AF65-F5344CB8AC3E}">
        <p14:creationId xmlns:p14="http://schemas.microsoft.com/office/powerpoint/2010/main" val="22733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6F399-E453-3BB0-C453-D490D84865C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782123F-A679-786F-31B4-51926175FF24}"/>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64955481-9701-D177-831F-60DEBA86BC80}"/>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5B69C6A2-7813-39D9-C472-0EFF1C526E8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3B06C91E-AEF7-A34E-80EB-F5CC719E0CCA}"/>
              </a:ext>
            </a:extLst>
          </p:cNvPr>
          <p:cNvPicPr>
            <a:picLocks noChangeAspect="1"/>
          </p:cNvPicPr>
          <p:nvPr/>
        </p:nvPicPr>
        <p:blipFill rotWithShape="1">
          <a:blip r:embed="rId3"/>
          <a:srcRect l="22188" t="38903" r="18532" b="29536"/>
          <a:stretch/>
        </p:blipFill>
        <p:spPr>
          <a:xfrm>
            <a:off x="521041" y="809520"/>
            <a:ext cx="7943488" cy="2720758"/>
          </a:xfrm>
          <a:prstGeom prst="rect">
            <a:avLst/>
          </a:prstGeom>
        </p:spPr>
      </p:pic>
      <p:pic>
        <p:nvPicPr>
          <p:cNvPr id="11" name="Picture 10">
            <a:extLst>
              <a:ext uri="{FF2B5EF4-FFF2-40B4-BE49-F238E27FC236}">
                <a16:creationId xmlns:a16="http://schemas.microsoft.com/office/drawing/2014/main" id="{1A8C79C8-8F24-5044-517C-9358332118E7}"/>
              </a:ext>
            </a:extLst>
          </p:cNvPr>
          <p:cNvPicPr>
            <a:picLocks noChangeAspect="1"/>
          </p:cNvPicPr>
          <p:nvPr/>
        </p:nvPicPr>
        <p:blipFill rotWithShape="1">
          <a:blip r:embed="rId4"/>
          <a:srcRect l="22912" t="38570" r="49250" b="15090"/>
          <a:stretch/>
        </p:blipFill>
        <p:spPr>
          <a:xfrm>
            <a:off x="675957" y="3746079"/>
            <a:ext cx="7943488" cy="2822361"/>
          </a:xfrm>
          <a:prstGeom prst="rect">
            <a:avLst/>
          </a:prstGeom>
        </p:spPr>
      </p:pic>
    </p:spTree>
    <p:extLst>
      <p:ext uri="{BB962C8B-B14F-4D97-AF65-F5344CB8AC3E}">
        <p14:creationId xmlns:p14="http://schemas.microsoft.com/office/powerpoint/2010/main" val="53091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A34BD-8CC8-3BFC-97E5-484D826879B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39F473B-9825-0028-C672-CF07AE1EFDFF}"/>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69B4D9AF-01C1-2435-E6BF-EA211DF946A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602B076F-423D-24B5-2F64-96C54D515CC1}"/>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4A9D66A0-9EB8-F6A9-BB72-F0F136EDF970}"/>
              </a:ext>
            </a:extLst>
          </p:cNvPr>
          <p:cNvPicPr>
            <a:picLocks noChangeAspect="1"/>
          </p:cNvPicPr>
          <p:nvPr/>
        </p:nvPicPr>
        <p:blipFill rotWithShape="1">
          <a:blip r:embed="rId3"/>
          <a:srcRect l="23123" t="35460" r="42166" b="35461"/>
          <a:stretch/>
        </p:blipFill>
        <p:spPr>
          <a:xfrm>
            <a:off x="1747518" y="451412"/>
            <a:ext cx="6285311" cy="2012847"/>
          </a:xfrm>
          <a:prstGeom prst="rect">
            <a:avLst/>
          </a:prstGeom>
        </p:spPr>
      </p:pic>
      <p:pic>
        <p:nvPicPr>
          <p:cNvPr id="9" name="Picture 8">
            <a:extLst>
              <a:ext uri="{FF2B5EF4-FFF2-40B4-BE49-F238E27FC236}">
                <a16:creationId xmlns:a16="http://schemas.microsoft.com/office/drawing/2014/main" id="{012AEF5A-1F4E-CB4D-97A9-FB78E6DFD5BD}"/>
              </a:ext>
            </a:extLst>
          </p:cNvPr>
          <p:cNvPicPr>
            <a:picLocks noChangeAspect="1"/>
          </p:cNvPicPr>
          <p:nvPr/>
        </p:nvPicPr>
        <p:blipFill rotWithShape="1">
          <a:blip r:embed="rId3"/>
          <a:srcRect l="22773" t="62207" r="41249" b="8714"/>
          <a:stretch/>
        </p:blipFill>
        <p:spPr>
          <a:xfrm>
            <a:off x="1747519" y="2571282"/>
            <a:ext cx="6398430" cy="2169452"/>
          </a:xfrm>
          <a:prstGeom prst="rect">
            <a:avLst/>
          </a:prstGeom>
        </p:spPr>
      </p:pic>
      <p:pic>
        <p:nvPicPr>
          <p:cNvPr id="12" name="Picture 11">
            <a:extLst>
              <a:ext uri="{FF2B5EF4-FFF2-40B4-BE49-F238E27FC236}">
                <a16:creationId xmlns:a16="http://schemas.microsoft.com/office/drawing/2014/main" id="{B4C57E3E-2FB4-8E2A-AA6E-580EF0C7A813}"/>
              </a:ext>
            </a:extLst>
          </p:cNvPr>
          <p:cNvPicPr>
            <a:picLocks noChangeAspect="1"/>
          </p:cNvPicPr>
          <p:nvPr/>
        </p:nvPicPr>
        <p:blipFill rotWithShape="1">
          <a:blip r:embed="rId4"/>
          <a:srcRect l="21956" t="37016" r="38000" b="41058"/>
          <a:stretch/>
        </p:blipFill>
        <p:spPr>
          <a:xfrm>
            <a:off x="1495503" y="4820828"/>
            <a:ext cx="6954015" cy="1844131"/>
          </a:xfrm>
          <a:prstGeom prst="rect">
            <a:avLst/>
          </a:prstGeom>
        </p:spPr>
      </p:pic>
    </p:spTree>
    <p:extLst>
      <p:ext uri="{BB962C8B-B14F-4D97-AF65-F5344CB8AC3E}">
        <p14:creationId xmlns:p14="http://schemas.microsoft.com/office/powerpoint/2010/main" val="49014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AA726-E79B-04D3-2328-6D032CC38D7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B8F31DC-D239-A9BF-6AFC-C51558B606A5}"/>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BFC290D4-DA7B-6269-323F-B1D8B8A51240}"/>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DF90D011-F70D-936D-52A9-BAFAFB761645}"/>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410DAF9C-7B3E-F4DF-D588-D9D1026609DB}"/>
              </a:ext>
            </a:extLst>
          </p:cNvPr>
          <p:cNvPicPr>
            <a:picLocks noChangeAspect="1"/>
          </p:cNvPicPr>
          <p:nvPr/>
        </p:nvPicPr>
        <p:blipFill rotWithShape="1">
          <a:blip r:embed="rId3"/>
          <a:srcRect l="25919" t="27232" r="33164" b="3428"/>
          <a:stretch/>
        </p:blipFill>
        <p:spPr>
          <a:xfrm>
            <a:off x="537059" y="193041"/>
            <a:ext cx="8565389" cy="6560588"/>
          </a:xfrm>
          <a:prstGeom prst="rect">
            <a:avLst/>
          </a:prstGeom>
        </p:spPr>
      </p:pic>
    </p:spTree>
    <p:extLst>
      <p:ext uri="{BB962C8B-B14F-4D97-AF65-F5344CB8AC3E}">
        <p14:creationId xmlns:p14="http://schemas.microsoft.com/office/powerpoint/2010/main" val="222935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81125-EBD3-0614-9047-BCAEDABCFEF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3167F2F-A242-960A-1FC9-E1EFF0B2D3C4}"/>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F3D36440-A2D5-9B7F-9134-E0DDEB79D22A}"/>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F71AB220-7493-4845-6C84-6EE30C686D9D}"/>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8CD575BE-EFAA-1417-28EA-A7451D64CF65}"/>
              </a:ext>
            </a:extLst>
          </p:cNvPr>
          <p:cNvPicPr>
            <a:picLocks noChangeAspect="1"/>
          </p:cNvPicPr>
          <p:nvPr/>
        </p:nvPicPr>
        <p:blipFill rotWithShape="1">
          <a:blip r:embed="rId3"/>
          <a:srcRect l="26678" t="27232" r="30886" b="10363"/>
          <a:stretch/>
        </p:blipFill>
        <p:spPr>
          <a:xfrm>
            <a:off x="1051815" y="193040"/>
            <a:ext cx="8022737" cy="6664960"/>
          </a:xfrm>
          <a:prstGeom prst="rect">
            <a:avLst/>
          </a:prstGeom>
        </p:spPr>
      </p:pic>
    </p:spTree>
    <p:extLst>
      <p:ext uri="{BB962C8B-B14F-4D97-AF65-F5344CB8AC3E}">
        <p14:creationId xmlns:p14="http://schemas.microsoft.com/office/powerpoint/2010/main" val="128610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7636F-B908-91CD-4267-46E7D2CA293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262D2FA-3BD6-EBBF-5F5B-916965138ED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884BE44F-88AE-E4A1-C7AA-D381D1EE8703}"/>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210585D-A101-1954-A7F4-DE8265C47BD0}"/>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3448A3B1-B1A5-46F2-E098-E637355A22BE}"/>
              </a:ext>
            </a:extLst>
          </p:cNvPr>
          <p:cNvPicPr>
            <a:picLocks noChangeAspect="1"/>
          </p:cNvPicPr>
          <p:nvPr/>
        </p:nvPicPr>
        <p:blipFill rotWithShape="1">
          <a:blip r:embed="rId3"/>
          <a:srcRect l="25538" t="30646" r="36012" b="8590"/>
          <a:stretch/>
        </p:blipFill>
        <p:spPr>
          <a:xfrm>
            <a:off x="416689" y="358815"/>
            <a:ext cx="8704162" cy="6113105"/>
          </a:xfrm>
          <a:prstGeom prst="rect">
            <a:avLst/>
          </a:prstGeom>
        </p:spPr>
      </p:pic>
    </p:spTree>
    <p:extLst>
      <p:ext uri="{BB962C8B-B14F-4D97-AF65-F5344CB8AC3E}">
        <p14:creationId xmlns:p14="http://schemas.microsoft.com/office/powerpoint/2010/main" val="149909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182E2-7D58-AB54-6FD3-C4147F611F4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771BD14-0D80-B3FD-4327-1E9E1212B53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5813000B-050F-1672-8DAC-57CFB74F6BEE}"/>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7F447B88-B6DE-F0B0-CD8B-08A20DFE782B}"/>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80DC666F-3981-9680-BEBA-376264CB81F4}"/>
              </a:ext>
            </a:extLst>
          </p:cNvPr>
          <p:cNvPicPr>
            <a:picLocks noChangeAspect="1"/>
          </p:cNvPicPr>
          <p:nvPr/>
        </p:nvPicPr>
        <p:blipFill rotWithShape="1">
          <a:blip r:embed="rId3"/>
          <a:srcRect l="29051" t="28872" r="35318" b="9124"/>
          <a:stretch/>
        </p:blipFill>
        <p:spPr>
          <a:xfrm>
            <a:off x="780129" y="104174"/>
            <a:ext cx="8637867" cy="6250327"/>
          </a:xfrm>
          <a:prstGeom prst="rect">
            <a:avLst/>
          </a:prstGeom>
        </p:spPr>
      </p:pic>
    </p:spTree>
    <p:extLst>
      <p:ext uri="{BB962C8B-B14F-4D97-AF65-F5344CB8AC3E}">
        <p14:creationId xmlns:p14="http://schemas.microsoft.com/office/powerpoint/2010/main" val="195482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F392B-C92C-F9D4-C999-486E40D248E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6A23D47-6CB3-39B3-EAD9-0293A532FDE9}"/>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80974A07-66EA-91F6-A234-E9C4E459E7B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21550502-A279-C342-B990-4385EBCCFE28}"/>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F8DEC1D6-FDC2-DC4D-B956-46E40E512545}"/>
              </a:ext>
            </a:extLst>
          </p:cNvPr>
          <p:cNvPicPr>
            <a:picLocks noChangeAspect="1"/>
          </p:cNvPicPr>
          <p:nvPr/>
        </p:nvPicPr>
        <p:blipFill rotWithShape="1">
          <a:blip r:embed="rId3"/>
          <a:srcRect l="26677" t="30114" r="36932" b="7528"/>
          <a:stretch/>
        </p:blipFill>
        <p:spPr>
          <a:xfrm>
            <a:off x="320982" y="277792"/>
            <a:ext cx="8062289" cy="5926239"/>
          </a:xfrm>
          <a:prstGeom prst="rect">
            <a:avLst/>
          </a:prstGeom>
        </p:spPr>
      </p:pic>
    </p:spTree>
    <p:extLst>
      <p:ext uri="{BB962C8B-B14F-4D97-AF65-F5344CB8AC3E}">
        <p14:creationId xmlns:p14="http://schemas.microsoft.com/office/powerpoint/2010/main" val="255622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8275B-FCC8-C1D5-90DE-D39B76CC36F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602C753-3327-0D5D-4A0C-2B1F448FBC6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5D0FC741-1D80-02F8-96A8-BBFB5891597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AA20BA-AA35-F859-5D8E-D35EC76ADEB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B114C826-93C0-1FF5-9801-95933AF01231}"/>
              </a:ext>
            </a:extLst>
          </p:cNvPr>
          <p:cNvPicPr>
            <a:picLocks noChangeAspect="1"/>
          </p:cNvPicPr>
          <p:nvPr/>
        </p:nvPicPr>
        <p:blipFill rotWithShape="1">
          <a:blip r:embed="rId3"/>
          <a:srcRect l="26393" t="29937" r="32405" b="5049"/>
          <a:stretch/>
        </p:blipFill>
        <p:spPr>
          <a:xfrm>
            <a:off x="320982" y="105843"/>
            <a:ext cx="8791230" cy="6366077"/>
          </a:xfrm>
          <a:prstGeom prst="rect">
            <a:avLst/>
          </a:prstGeom>
        </p:spPr>
      </p:pic>
    </p:spTree>
    <p:extLst>
      <p:ext uri="{BB962C8B-B14F-4D97-AF65-F5344CB8AC3E}">
        <p14:creationId xmlns:p14="http://schemas.microsoft.com/office/powerpoint/2010/main" val="8836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526526" y="1570159"/>
            <a:ext cx="10831755" cy="4901761"/>
          </a:xfrm>
        </p:spPr>
        <p:txBody>
          <a:bodyPr>
            <a:noAutofit/>
          </a:bodyPr>
          <a:lstStyle/>
          <a:p>
            <a:pPr marL="0" indent="0" algn="just">
              <a:buNone/>
            </a:pPr>
            <a:r>
              <a:rPr lang="en-US" b="1" dirty="0"/>
              <a:t>1. Identify top-selling products</a:t>
            </a:r>
          </a:p>
          <a:p>
            <a:pPr marL="0" indent="0" algn="just">
              <a:buNone/>
            </a:pPr>
            <a:r>
              <a:rPr lang="en-US" b="1" dirty="0"/>
              <a:t>2. Analyze profitability</a:t>
            </a:r>
          </a:p>
          <a:p>
            <a:pPr marL="0" indent="0" algn="just">
              <a:buNone/>
            </a:pPr>
            <a:r>
              <a:rPr lang="en-US" b="1" dirty="0"/>
              <a:t>3. Distribution of sales across different regions</a:t>
            </a:r>
          </a:p>
          <a:p>
            <a:pPr marL="0" indent="0" algn="just">
              <a:buNone/>
            </a:pPr>
            <a:r>
              <a:rPr lang="en-US" b="1" dirty="0"/>
              <a:t>4. Calculate total sales and profit for each segment</a:t>
            </a:r>
          </a:p>
          <a:p>
            <a:pPr marL="0" indent="0" algn="just">
              <a:buNone/>
            </a:pPr>
            <a:r>
              <a:rPr lang="en-US" b="1" dirty="0"/>
              <a:t>5. Analyze the relationship between quantity sold and discount</a:t>
            </a:r>
          </a:p>
          <a:p>
            <a:pPr marL="0" indent="0" algn="just">
              <a:buNone/>
            </a:pPr>
            <a:r>
              <a:rPr lang="en-US" b="1" dirty="0"/>
              <a:t>6. Identify the correlation between sales and profit</a:t>
            </a:r>
          </a:p>
          <a:p>
            <a:pPr marL="0" indent="0" algn="just">
              <a:buNone/>
            </a:pPr>
            <a:r>
              <a:rPr lang="en-US" b="1" dirty="0"/>
              <a:t>7. Identify the most profitable cities</a:t>
            </a:r>
          </a:p>
          <a:p>
            <a:pPr marL="0" indent="0" algn="just">
              <a:buNone/>
            </a:pPr>
            <a:r>
              <a:rPr lang="en-US" b="1" dirty="0"/>
              <a:t>8. Identify the products with the highest and lowest profit margins </a:t>
            </a:r>
          </a:p>
          <a:p>
            <a:pPr marL="0" indent="0" algn="just">
              <a:buNone/>
            </a:pPr>
            <a:r>
              <a:rPr lang="en-US" b="1" dirty="0"/>
              <a:t>9. Identify the most common combinations of categories and sub-categories in orders</a:t>
            </a:r>
          </a:p>
          <a:p>
            <a:pPr marL="0" indent="0" algn="just">
              <a:buNone/>
            </a:pPr>
            <a:r>
              <a:rPr lang="en-US" b="1" dirty="0"/>
              <a:t>10. Identify the top-selling categories in each region</a:t>
            </a:r>
          </a:p>
          <a:p>
            <a:pPr marL="0" indent="0" algn="just">
              <a:buNone/>
            </a:pPr>
            <a:r>
              <a:rPr lang="en-US" b="1" dirty="0"/>
              <a:t>11. Identify the top-selling categories in each region</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STATEMENTS</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8372202" y="-62046"/>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1A762-256A-07A3-F1B8-B408423140A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4AE6219-2A14-8FDF-EA2C-020AB096AD8C}"/>
              </a:ext>
            </a:extLst>
          </p:cNvPr>
          <p:cNvSpPr>
            <a:spLocks noGrp="1"/>
          </p:cNvSpPr>
          <p:nvPr>
            <p:ph type="title"/>
          </p:nvPr>
        </p:nvSpPr>
        <p:spPr>
          <a:xfrm>
            <a:off x="-372143" y="466740"/>
            <a:ext cx="11340000" cy="1539433"/>
          </a:xfrm>
          <a:prstGeom prst="rect">
            <a:avLst/>
          </a:prstGeom>
        </p:spPr>
        <p:txBody>
          <a:bodyPr anchor="ctr">
            <a:normAutofit fontScale="90000"/>
          </a:bodyPr>
          <a:lstStyle/>
          <a:p>
            <a:pPr algn="ctr"/>
            <a:r>
              <a:rPr lang="en-US" sz="4800" dirty="0">
                <a:solidFill>
                  <a:schemeClr val="tx1"/>
                </a:solidFill>
                <a:latin typeface="Söhne"/>
              </a:rPr>
              <a:t>Conclusion</a:t>
            </a:r>
            <a:br>
              <a:rPr lang="en-US" sz="4800" dirty="0">
                <a:solidFill>
                  <a:schemeClr val="tx1"/>
                </a:solidFill>
                <a:latin typeface="Söhne"/>
              </a:rPr>
            </a:br>
            <a:endParaRPr lang="en-US" sz="4800" b="1" dirty="0">
              <a:solidFill>
                <a:schemeClr val="tx1"/>
              </a:solidFill>
            </a:endParaRPr>
          </a:p>
        </p:txBody>
      </p:sp>
      <p:sp>
        <p:nvSpPr>
          <p:cNvPr id="31" name="Text Placeholder 30">
            <a:extLst>
              <a:ext uri="{FF2B5EF4-FFF2-40B4-BE49-F238E27FC236}">
                <a16:creationId xmlns:a16="http://schemas.microsoft.com/office/drawing/2014/main" id="{895C5A24-C1E6-9B9A-8F6E-8F3A3829343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CAAFA542-98FD-F0E6-9F37-415448ECC11A}"/>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455838C5-EDB3-0769-959B-5D5CC366EDE7}"/>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1D75B309-2CF2-19EB-71A0-836C5A50C01E}"/>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8ADC6E1C-49D7-49D7-176E-9164DB5FBF47}"/>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DAFF6E0A-AA60-3552-C3AD-B95B2F415F9B}"/>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6D3EC69-051A-B527-035E-9E69283DBB47}"/>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extBox 3">
            <a:extLst>
              <a:ext uri="{FF2B5EF4-FFF2-40B4-BE49-F238E27FC236}">
                <a16:creationId xmlns:a16="http://schemas.microsoft.com/office/drawing/2014/main" id="{A3BC7C71-66A3-134D-32DF-F4DF0CFBF262}"/>
              </a:ext>
            </a:extLst>
          </p:cNvPr>
          <p:cNvSpPr txBox="1"/>
          <p:nvPr/>
        </p:nvSpPr>
        <p:spPr>
          <a:xfrm>
            <a:off x="977153" y="1775011"/>
            <a:ext cx="8641409" cy="2862322"/>
          </a:xfrm>
          <a:prstGeom prst="rect">
            <a:avLst/>
          </a:prstGeom>
          <a:noFill/>
        </p:spPr>
        <p:txBody>
          <a:bodyPr wrap="square">
            <a:spAutoFit/>
          </a:bodyPr>
          <a:lstStyle/>
          <a:p>
            <a:pPr algn="l"/>
            <a:endParaRPr lang="en-US" sz="1500" b="0" i="0" dirty="0">
              <a:effectLst/>
              <a:latin typeface="Söhne"/>
            </a:endParaRPr>
          </a:p>
          <a:p>
            <a:pPr algn="l"/>
            <a:r>
              <a:rPr lang="en-US" sz="1500" b="0" i="0" dirty="0">
                <a:effectLst/>
                <a:latin typeface="Söhne"/>
              </a:rPr>
              <a:t>In conclusion, this project demonstrates the power of data analytics in uncovering actionable insights from sales data. By leveraging  </a:t>
            </a:r>
            <a:r>
              <a:rPr lang="en-US" sz="1500" b="1" i="0" dirty="0">
                <a:effectLst/>
                <a:latin typeface="Söhne"/>
              </a:rPr>
              <a:t>advanced analytical techniques</a:t>
            </a:r>
            <a:r>
              <a:rPr lang="en-US" sz="1500" b="0" i="0" dirty="0">
                <a:effectLst/>
                <a:latin typeface="Söhne"/>
              </a:rPr>
              <a:t> and </a:t>
            </a:r>
            <a:r>
              <a:rPr lang="en-US" sz="1500" b="1" i="0" dirty="0">
                <a:effectLst/>
                <a:latin typeface="Söhne"/>
              </a:rPr>
              <a:t>visualizations</a:t>
            </a:r>
            <a:r>
              <a:rPr lang="en-US" sz="1500" dirty="0">
                <a:latin typeface="Söhne"/>
              </a:rPr>
              <a:t>,</a:t>
            </a:r>
            <a:r>
              <a:rPr lang="en-US" sz="1500" b="0" i="0" dirty="0">
                <a:effectLst/>
                <a:latin typeface="Söhne"/>
              </a:rPr>
              <a:t> we have gained valuable insights into </a:t>
            </a:r>
            <a:r>
              <a:rPr lang="en-US" sz="1500" b="1" i="0" dirty="0">
                <a:effectLst/>
                <a:latin typeface="Söhne"/>
              </a:rPr>
              <a:t>customer preferences</a:t>
            </a:r>
            <a:r>
              <a:rPr lang="en-US" sz="1500" b="0" i="0" dirty="0">
                <a:effectLst/>
                <a:latin typeface="Söhne"/>
              </a:rPr>
              <a:t>, </a:t>
            </a:r>
            <a:r>
              <a:rPr lang="en-US" sz="1500" b="1" i="0" dirty="0">
                <a:effectLst/>
                <a:latin typeface="Söhne"/>
              </a:rPr>
              <a:t>regional sales trends</a:t>
            </a:r>
            <a:r>
              <a:rPr lang="en-US" sz="1500" b="0" i="0" dirty="0">
                <a:effectLst/>
                <a:latin typeface="Söhne"/>
              </a:rPr>
              <a:t>, </a:t>
            </a:r>
            <a:r>
              <a:rPr lang="en-US" sz="1500" b="1" i="0" dirty="0">
                <a:effectLst/>
                <a:latin typeface="Söhne"/>
              </a:rPr>
              <a:t>profitability</a:t>
            </a:r>
            <a:r>
              <a:rPr lang="en-US" sz="1500" b="0" i="0" dirty="0">
                <a:effectLst/>
                <a:latin typeface="Söhne"/>
              </a:rPr>
              <a:t>, and various other aspects of the sales landscape. These insights enable stakeholders to make informed decisions, optimize business strategies, and drive growth.</a:t>
            </a:r>
          </a:p>
          <a:p>
            <a:pPr algn="l"/>
            <a:endParaRPr lang="en-US" sz="1500" b="0" i="0" dirty="0">
              <a:effectLst/>
              <a:latin typeface="Söhne"/>
            </a:endParaRPr>
          </a:p>
          <a:p>
            <a:pPr algn="l"/>
            <a:r>
              <a:rPr lang="en-US" sz="1500" b="0" i="0" dirty="0">
                <a:effectLst/>
                <a:latin typeface="Söhne"/>
              </a:rPr>
              <a:t>Moving forward, it is imperative for organizations to continue investing in </a:t>
            </a:r>
            <a:r>
              <a:rPr lang="en-US" sz="1500" b="1" i="0" dirty="0">
                <a:effectLst/>
                <a:latin typeface="Söhne"/>
              </a:rPr>
              <a:t>data analytics capabilities</a:t>
            </a:r>
            <a:r>
              <a:rPr lang="en-US" sz="1500" b="0" i="0" dirty="0">
                <a:effectLst/>
                <a:latin typeface="Söhne"/>
              </a:rPr>
              <a:t> to stay competitive in today's dynamic business environment. By harnessing the power of data, companies can identify opportunities, mitigate risks, and enhance overall business performance. This project underscores the importance of </a:t>
            </a:r>
            <a:r>
              <a:rPr lang="en-US" sz="1500" b="1" i="0" dirty="0">
                <a:effectLst/>
                <a:latin typeface="Söhne"/>
              </a:rPr>
              <a:t>data-driven decision-making</a:t>
            </a:r>
            <a:r>
              <a:rPr lang="en-US" sz="1500" b="0" i="0" dirty="0">
                <a:effectLst/>
                <a:latin typeface="Söhne"/>
              </a:rPr>
              <a:t> and highlights the transformative impact it can have on </a:t>
            </a:r>
            <a:r>
              <a:rPr lang="en-US" sz="1500" b="1" i="0" dirty="0">
                <a:effectLst/>
                <a:latin typeface="Söhne"/>
              </a:rPr>
              <a:t>organizational success</a:t>
            </a:r>
            <a:r>
              <a:rPr lang="en-US" sz="1500" b="0" i="0" dirty="0">
                <a:effectLst/>
                <a:latin typeface="Söhne"/>
              </a:rPr>
              <a:t>.</a:t>
            </a:r>
          </a:p>
        </p:txBody>
      </p:sp>
    </p:spTree>
    <p:extLst>
      <p:ext uri="{BB962C8B-B14F-4D97-AF65-F5344CB8AC3E}">
        <p14:creationId xmlns:p14="http://schemas.microsoft.com/office/powerpoint/2010/main" val="319333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2052" name="Picture 4" descr="Thank You Blue Images – Browse 29,774 Stock Photos, Vectors, and Video |  Adobe Stock">
            <a:extLst>
              <a:ext uri="{FF2B5EF4-FFF2-40B4-BE49-F238E27FC236}">
                <a16:creationId xmlns:a16="http://schemas.microsoft.com/office/drawing/2014/main" id="{3B6B47F4-84F2-1789-198F-D82CE9FF1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748" y="744974"/>
            <a:ext cx="8859520" cy="5181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BEC9323-C1E6-6304-9839-FBF233D40F2A}"/>
              </a:ext>
            </a:extLst>
          </p:cNvPr>
          <p:cNvSpPr txBox="1"/>
          <p:nvPr/>
        </p:nvSpPr>
        <p:spPr>
          <a:xfrm>
            <a:off x="6090920" y="6102588"/>
            <a:ext cx="6101080" cy="646331"/>
          </a:xfrm>
          <a:prstGeom prst="rect">
            <a:avLst/>
          </a:prstGeom>
          <a:noFill/>
        </p:spPr>
        <p:txBody>
          <a:bodyPr wrap="square">
            <a:spAutoFit/>
          </a:bodyPr>
          <a:lstStyle/>
          <a:p>
            <a:r>
              <a:rPr lang="en-IN" dirty="0" err="1"/>
              <a:t>Github</a:t>
            </a:r>
            <a:r>
              <a:rPr lang="en-IN" dirty="0"/>
              <a:t> Project Link:</a:t>
            </a:r>
          </a:p>
          <a:p>
            <a:r>
              <a:rPr lang="en-IN" dirty="0"/>
              <a:t>https://github.com/Shravyasari/VOIS_1</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ppt_y</p:attrName>
                                        </p:attrNameLst>
                                      </p:cBhvr>
                                      <p:tavLst>
                                        <p:tav tm="0">
                                          <p:val>
                                            <p:strVal val="#ppt_y+#ppt_h*1.125000"/>
                                          </p:val>
                                        </p:tav>
                                        <p:tav tm="100000">
                                          <p:val>
                                            <p:strVal val="#ppt_y"/>
                                          </p:val>
                                        </p:tav>
                                      </p:tavLst>
                                    </p:anim>
                                    <p:animEffect transition="in" filter="wipe(up)">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69C87-C680-6B6B-C9EE-929C18512F6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556F5E5-0640-65D4-31B6-7ADF09B4546A}"/>
              </a:ext>
            </a:extLst>
          </p:cNvPr>
          <p:cNvSpPr>
            <a:spLocks noGrp="1"/>
          </p:cNvSpPr>
          <p:nvPr>
            <p:ph type="body" sz="quarter" idx="12"/>
          </p:nvPr>
        </p:nvSpPr>
        <p:spPr>
          <a:xfrm>
            <a:off x="439271" y="1766047"/>
            <a:ext cx="10623177" cy="4410635"/>
          </a:xfrm>
        </p:spPr>
        <p:txBody>
          <a:bodyPr>
            <a:noAutofit/>
          </a:bodyPr>
          <a:lstStyle/>
          <a:p>
            <a:pPr marL="0" indent="0" algn="just">
              <a:buNone/>
            </a:pPr>
            <a:r>
              <a:rPr lang="en-US" b="1" dirty="0"/>
              <a:t>12. Total number of null values in the dataset</a:t>
            </a:r>
          </a:p>
          <a:p>
            <a:pPr marL="0" indent="0" algn="just">
              <a:buNone/>
            </a:pPr>
            <a:r>
              <a:rPr lang="en-US" b="1" dirty="0"/>
              <a:t>13. Analyze the distribution of sales and profit by customer segment</a:t>
            </a:r>
          </a:p>
          <a:p>
            <a:pPr marL="0" indent="0" algn="just">
              <a:buNone/>
            </a:pPr>
            <a:r>
              <a:rPr lang="en-US" b="1" dirty="0"/>
              <a:t>14. Identify the correlation between sales and quantity sold</a:t>
            </a:r>
          </a:p>
          <a:p>
            <a:pPr marL="0" indent="0" algn="just">
              <a:buNone/>
            </a:pPr>
            <a:r>
              <a:rPr lang="en-US" b="1" dirty="0"/>
              <a:t>15. Identify the correlation between sales and quantity sold</a:t>
            </a:r>
          </a:p>
          <a:p>
            <a:pPr marL="0" indent="0" algn="just">
              <a:buNone/>
            </a:pPr>
            <a:r>
              <a:rPr lang="en-US" b="1" dirty="0"/>
              <a:t>16. Visualize the distribution of sales across different regions using a pie chart</a:t>
            </a:r>
          </a:p>
          <a:p>
            <a:pPr marL="0" indent="0" algn="just">
              <a:buNone/>
            </a:pPr>
            <a:r>
              <a:rPr lang="en-US" b="1" dirty="0"/>
              <a:t>17. Visualize the top-selling products using a horizontal bar graph</a:t>
            </a:r>
          </a:p>
          <a:p>
            <a:pPr marL="0" indent="0" algn="just">
              <a:buNone/>
            </a:pPr>
            <a:r>
              <a:rPr lang="en-US" b="1" dirty="0"/>
              <a:t>18. Visualize the relationship between quantity sold and discount using a scatter plot</a:t>
            </a:r>
          </a:p>
          <a:p>
            <a:pPr marL="0" indent="0" algn="just">
              <a:buNone/>
            </a:pPr>
            <a:r>
              <a:rPr lang="en-US" b="1" dirty="0"/>
              <a:t>19. Visualize the distribution of profit margins using a histogram</a:t>
            </a:r>
          </a:p>
          <a:p>
            <a:pPr marL="0" indent="0" algn="just">
              <a:buNone/>
            </a:pPr>
            <a:r>
              <a:rPr lang="en-US" b="1" dirty="0"/>
              <a:t>20. Visualize the correlation between sales and profit using a scatter plot</a:t>
            </a:r>
          </a:p>
          <a:p>
            <a:pPr marL="0" indent="0" algn="just">
              <a:buNone/>
            </a:pPr>
            <a:r>
              <a:rPr lang="en-US" b="1" dirty="0"/>
              <a:t>21. Visualize the distribution of discounts for different quantities sold using a box plot    </a:t>
            </a:r>
          </a:p>
        </p:txBody>
      </p:sp>
      <p:sp>
        <p:nvSpPr>
          <p:cNvPr id="4" name="Title 3">
            <a:extLst>
              <a:ext uri="{FF2B5EF4-FFF2-40B4-BE49-F238E27FC236}">
                <a16:creationId xmlns:a16="http://schemas.microsoft.com/office/drawing/2014/main" id="{AA6E5420-BFC3-1B63-9F91-BB014BDC9CAC}"/>
              </a:ext>
            </a:extLst>
          </p:cNvPr>
          <p:cNvSpPr>
            <a:spLocks noGrp="1"/>
          </p:cNvSpPr>
          <p:nvPr>
            <p:ph type="title"/>
          </p:nvPr>
        </p:nvSpPr>
        <p:spPr>
          <a:xfrm>
            <a:off x="754602" y="550417"/>
            <a:ext cx="6995604" cy="790111"/>
          </a:xfrm>
        </p:spPr>
        <p:txBody>
          <a:bodyPr>
            <a:normAutofit fontScale="90000"/>
          </a:bodyPr>
          <a:lstStyle/>
          <a:p>
            <a:r>
              <a:rPr lang="en-US" dirty="0"/>
              <a:t>PROBLEM  STATEMENTS</a:t>
            </a:r>
            <a:endParaRPr lang="en-IN" dirty="0"/>
          </a:p>
        </p:txBody>
      </p:sp>
      <p:pic>
        <p:nvPicPr>
          <p:cNvPr id="5" name="Picture 4">
            <a:extLst>
              <a:ext uri="{FF2B5EF4-FFF2-40B4-BE49-F238E27FC236}">
                <a16:creationId xmlns:a16="http://schemas.microsoft.com/office/drawing/2014/main" id="{96051DC8-3FCF-EDDC-81B0-58BAF1C3A521}"/>
              </a:ext>
            </a:extLst>
          </p:cNvPr>
          <p:cNvPicPr>
            <a:picLocks noChangeAspect="1"/>
          </p:cNvPicPr>
          <p:nvPr/>
        </p:nvPicPr>
        <p:blipFill>
          <a:blip r:embed="rId2"/>
          <a:stretch>
            <a:fillRect/>
          </a:stretch>
        </p:blipFill>
        <p:spPr>
          <a:xfrm>
            <a:off x="9439526" y="71288"/>
            <a:ext cx="2146829" cy="2538480"/>
          </a:xfrm>
          <a:prstGeom prst="rect">
            <a:avLst/>
          </a:prstGeom>
        </p:spPr>
      </p:pic>
      <p:pic>
        <p:nvPicPr>
          <p:cNvPr id="6" name="Picture 5">
            <a:extLst>
              <a:ext uri="{FF2B5EF4-FFF2-40B4-BE49-F238E27FC236}">
                <a16:creationId xmlns:a16="http://schemas.microsoft.com/office/drawing/2014/main" id="{81E0D881-ED65-28B8-8936-61486B92D576}"/>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30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7C8A3-D889-AF83-2901-EB6B18A98E5A}"/>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201D54F-88DD-736E-199A-EECB5C48BC35}"/>
              </a:ext>
            </a:extLst>
          </p:cNvPr>
          <p:cNvSpPr>
            <a:spLocks noGrp="1"/>
          </p:cNvSpPr>
          <p:nvPr>
            <p:ph type="title"/>
          </p:nvPr>
        </p:nvSpPr>
        <p:spPr>
          <a:prstGeom prst="rect">
            <a:avLst/>
          </a:prstGeom>
        </p:spPr>
        <p:txBody>
          <a:bodyPr anchor="ctr">
            <a:normAutofit/>
          </a:bodyPr>
          <a:lstStyle/>
          <a:p>
            <a:pPr algn="ctr"/>
            <a:r>
              <a:rPr lang="en-IN" dirty="0">
                <a:solidFill>
                  <a:schemeClr val="tx1"/>
                </a:solidFill>
              </a:rPr>
              <a:t>Description</a:t>
            </a:r>
            <a:endParaRPr lang="en-US" sz="4800" b="1" dirty="0">
              <a:solidFill>
                <a:schemeClr val="tx1"/>
              </a:solidFill>
            </a:endParaRPr>
          </a:p>
        </p:txBody>
      </p:sp>
      <p:sp>
        <p:nvSpPr>
          <p:cNvPr id="31" name="Text Placeholder 30">
            <a:extLst>
              <a:ext uri="{FF2B5EF4-FFF2-40B4-BE49-F238E27FC236}">
                <a16:creationId xmlns:a16="http://schemas.microsoft.com/office/drawing/2014/main" id="{2DD652C1-4B89-8721-C9EA-F4D887494B83}"/>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6C132724-4335-0A17-5330-2D4D5C1E5536}"/>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374F7ECF-CC5A-7B86-4372-11FE7AB7E49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6C71C9E5-6DDC-FAB1-59AA-78A7563E93EE}"/>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654CD735-3261-6ED8-2B55-B6E548967035}"/>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2876F24E-9C4F-8BF2-0307-E9AF1D016944}"/>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EB7FEF06-2AD1-6F94-31B5-4F91833214FF}"/>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F3AAA32A-DDCF-A921-0BB6-9DE7A6215187}"/>
              </a:ext>
            </a:extLst>
          </p:cNvPr>
          <p:cNvSpPr>
            <a:spLocks noGrp="1"/>
          </p:cNvSpPr>
          <p:nvPr>
            <p:ph type="body" sz="quarter" idx="12"/>
          </p:nvPr>
        </p:nvSpPr>
        <p:spPr>
          <a:xfrm>
            <a:off x="1331090" y="1944547"/>
            <a:ext cx="8403220" cy="3646024"/>
          </a:xfrm>
        </p:spPr>
        <p:txBody>
          <a:bodyPr>
            <a:noAutofit/>
          </a:bodyPr>
          <a:lstStyle/>
          <a:p>
            <a:pPr algn="just"/>
            <a:r>
              <a:rPr lang="en-US" sz="1700" b="0" i="0" dirty="0">
                <a:solidFill>
                  <a:schemeClr val="tx1"/>
                </a:solidFill>
                <a:effectLst/>
                <a:latin typeface="Söhne"/>
              </a:rPr>
              <a:t>This project utilizes Python libraries such as NumPy, Pandas, Matplotlib, Seaborn, and Scikit-learn for in-depth analysis and visualization of sales data sourced from 'ANALYSIS.xlsx'. The dataset undergoes rigorous preprocessing to ensure data quality and consistency. Analysis tasks include identifying top-selling products, analyzing profitability across product categories, and examining regional sales trends. Correlation analysis is conducted to understand relationships between sales metrics like sales and profit. Visualizations, including pie charts, bar graphs, scatter plots, histograms, and box plots, effectively present findings. Insights cover ship modes, discount-quantity relationships, profitable cities, product profit margins, common order combinations, and segment-wise sales and profit analysis, aiding stakeholders in data-driven decision-making. This project emphasizes leveraging data analytics for meaningful insights to improve business performance and customer satisfaction.</a:t>
            </a:r>
            <a:endParaRPr lang="en-US" sz="1700" i="0" dirty="0">
              <a:solidFill>
                <a:schemeClr val="tx1"/>
              </a:solidFill>
              <a:effectLst/>
              <a:latin typeface="Söhne"/>
            </a:endParaRPr>
          </a:p>
        </p:txBody>
      </p:sp>
    </p:spTree>
    <p:extLst>
      <p:ext uri="{BB962C8B-B14F-4D97-AF65-F5344CB8AC3E}">
        <p14:creationId xmlns:p14="http://schemas.microsoft.com/office/powerpoint/2010/main" val="116043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441372" y="1400537"/>
            <a:ext cx="9073018" cy="4729606"/>
          </a:xfrm>
        </p:spPr>
        <p:txBody>
          <a:bodyPr>
            <a:noAutofit/>
          </a:bodyPr>
          <a:lstStyle/>
          <a:p>
            <a:pPr marL="228600" indent="-228600" algn="just">
              <a:buFont typeface="+mj-lt"/>
              <a:buAutoNum type="arabicPeriod"/>
            </a:pPr>
            <a:r>
              <a:rPr lang="en-US" sz="1200" dirty="0">
                <a:solidFill>
                  <a:schemeClr val="tx1"/>
                </a:solidFill>
              </a:rPr>
              <a:t> </a:t>
            </a:r>
            <a:r>
              <a:rPr lang="en-US" sz="1200" b="1" dirty="0">
                <a:solidFill>
                  <a:schemeClr val="tx1"/>
                </a:solidFill>
              </a:rPr>
              <a:t>Business Executives</a:t>
            </a:r>
            <a:r>
              <a:rPr lang="en-US" sz="1200" dirty="0">
                <a:solidFill>
                  <a:schemeClr val="tx1"/>
                </a:solidFill>
              </a:rPr>
              <a:t>: Executives can use the analysis to make strategic decisions, such as identifying top-selling products, profitable regions, and areas for expansion. This helps in maximizing revenue and profitability while minimizing risks.</a:t>
            </a:r>
          </a:p>
          <a:p>
            <a:pPr marL="228600" indent="-228600" algn="just">
              <a:buFont typeface="+mj-lt"/>
              <a:buAutoNum type="arabicPeriod"/>
            </a:pPr>
            <a:r>
              <a:rPr lang="en-US" sz="1200" dirty="0">
                <a:solidFill>
                  <a:schemeClr val="tx1"/>
                </a:solidFill>
              </a:rPr>
              <a:t> </a:t>
            </a:r>
            <a:r>
              <a:rPr lang="en-US" sz="1200" b="1" dirty="0">
                <a:solidFill>
                  <a:schemeClr val="tx1"/>
                </a:solidFill>
              </a:rPr>
              <a:t>Sales and Marketing Teams:</a:t>
            </a:r>
            <a:r>
              <a:rPr lang="en-US" sz="1200" dirty="0">
                <a:solidFill>
                  <a:schemeClr val="tx1"/>
                </a:solidFill>
              </a:rPr>
              <a:t> These teams can leverage the insights to refine marketing strategies, target specific customer segments effectively, and optimize sales tactics. Understanding sales trends and customer preferences enhances the effectiveness of marketing campaigns, leading to increased sales and market share.</a:t>
            </a:r>
          </a:p>
          <a:p>
            <a:pPr marL="228600" indent="-228600" algn="just">
              <a:buFont typeface="+mj-lt"/>
              <a:buAutoNum type="arabicPeriod"/>
            </a:pPr>
            <a:r>
              <a:rPr lang="en-US" sz="1200" b="1" dirty="0">
                <a:solidFill>
                  <a:schemeClr val="tx1"/>
                </a:solidFill>
              </a:rPr>
              <a:t> Finance Department: </a:t>
            </a:r>
            <a:r>
              <a:rPr lang="en-US" sz="1200" dirty="0">
                <a:solidFill>
                  <a:schemeClr val="tx1"/>
                </a:solidFill>
              </a:rPr>
              <a:t>The finance department can benefit from profitability analysis to optimize cost structures, improve pricing        strategies, and allocate resources efficiently. Insights into profit margins, cost of goods sold, and revenue trends enable better financial planning and budgeting.</a:t>
            </a:r>
          </a:p>
          <a:p>
            <a:pPr marL="228600" indent="-228600" algn="just">
              <a:buFont typeface="+mj-lt"/>
              <a:buAutoNum type="arabicPeriod"/>
            </a:pPr>
            <a:r>
              <a:rPr lang="en-US" sz="1200" dirty="0">
                <a:solidFill>
                  <a:schemeClr val="tx1"/>
                </a:solidFill>
              </a:rPr>
              <a:t> </a:t>
            </a:r>
            <a:r>
              <a:rPr lang="en-US" sz="1200" b="1" dirty="0">
                <a:solidFill>
                  <a:schemeClr val="tx1"/>
                </a:solidFill>
              </a:rPr>
              <a:t>Supply Chain Management:</a:t>
            </a:r>
            <a:r>
              <a:rPr lang="en-US" sz="1200" dirty="0">
                <a:solidFill>
                  <a:schemeClr val="tx1"/>
                </a:solidFill>
              </a:rPr>
              <a:t> Supply chain professionals can use sales data to forecast demand, manage inventory levels, and streamline distribution channels. By aligning production with demand, they can reduce stockouts, minimize excess inventory, and improve overall supply chain efficiency.</a:t>
            </a:r>
          </a:p>
          <a:p>
            <a:pPr marL="228600" indent="-228600" algn="just">
              <a:buFont typeface="+mj-lt"/>
              <a:buAutoNum type="arabicPeriod"/>
            </a:pPr>
            <a:r>
              <a:rPr lang="en-US" sz="1200" dirty="0">
                <a:solidFill>
                  <a:schemeClr val="tx1"/>
                </a:solidFill>
              </a:rPr>
              <a:t> </a:t>
            </a:r>
            <a:r>
              <a:rPr lang="en-US" sz="1200" b="1" dirty="0">
                <a:solidFill>
                  <a:schemeClr val="tx1"/>
                </a:solidFill>
              </a:rPr>
              <a:t>Customer Service:</a:t>
            </a:r>
            <a:r>
              <a:rPr lang="en-US" sz="1200" dirty="0">
                <a:solidFill>
                  <a:schemeClr val="tx1"/>
                </a:solidFill>
              </a:rPr>
              <a:t> Insights into sales patterns and customer behavior can help customer service teams anticipate customer needs, address issues proactively, and enhance the overall customer experience. This leads to higher customer satisfaction and loyalty.</a:t>
            </a:r>
          </a:p>
          <a:p>
            <a:pPr marL="228600" indent="-228600" algn="just">
              <a:buFont typeface="+mj-lt"/>
              <a:buAutoNum type="arabicPeriod"/>
            </a:pPr>
            <a:r>
              <a:rPr lang="en-US" sz="1200" dirty="0">
                <a:solidFill>
                  <a:schemeClr val="tx1"/>
                </a:solidFill>
              </a:rPr>
              <a:t> </a:t>
            </a:r>
            <a:r>
              <a:rPr lang="en-US" sz="1200" b="1" dirty="0">
                <a:solidFill>
                  <a:schemeClr val="tx1"/>
                </a:solidFill>
              </a:rPr>
              <a:t>Data Analysts and Scientists:</a:t>
            </a:r>
            <a:r>
              <a:rPr lang="en-US" sz="1200" dirty="0">
                <a:solidFill>
                  <a:schemeClr val="tx1"/>
                </a:solidFill>
              </a:rPr>
              <a:t> Data analysts and scientists play a crucial role in extracting actionable insights from the sales data. By employing advanced analytics techniques, they uncover hidden patterns, identify correlations, and develop predictive models that drive business decisions.</a:t>
            </a:r>
          </a:p>
          <a:p>
            <a:pPr marL="228600" indent="-228600" algn="just">
              <a:buFont typeface="+mj-lt"/>
              <a:buAutoNum type="arabicPeriod"/>
            </a:pPr>
            <a:r>
              <a:rPr lang="en-US" sz="1200" b="1" dirty="0">
                <a:solidFill>
                  <a:schemeClr val="tx1"/>
                </a:solidFill>
              </a:rPr>
              <a:t>External Stakeholders:</a:t>
            </a:r>
            <a:r>
              <a:rPr lang="en-US" sz="1200" dirty="0">
                <a:solidFill>
                  <a:schemeClr val="tx1"/>
                </a:solidFill>
              </a:rPr>
              <a:t> External stakeholders, such as investors, partners, or regulatory bodies, may also benefit indirectly from the analysis by gaining confidence in the company's performance and prospects.</a:t>
            </a:r>
          </a:p>
          <a:p>
            <a:pPr marL="228600" indent="-228600" algn="just">
              <a:buFont typeface="+mj-lt"/>
              <a:buAutoNum type="arabicPeriod"/>
            </a:pPr>
            <a:r>
              <a:rPr lang="en-US" sz="1200" dirty="0">
                <a:solidFill>
                  <a:schemeClr val="tx1"/>
                </a:solidFill>
              </a:rPr>
              <a:t>Overall, each user group stands to benefit from the analysis in different ways, ranging from strategic decision-making and operational efficiency to customer satisfaction and financial performance.</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01031" y="458638"/>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531109" y="6269401"/>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0" y="3847976"/>
            <a:ext cx="1626194"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811563" y="1743090"/>
            <a:ext cx="9043637" cy="4251190"/>
          </a:xfrm>
        </p:spPr>
        <p:txBody>
          <a:bodyPr>
            <a:normAutofit/>
          </a:bodyPr>
          <a:lstStyle/>
          <a:p>
            <a:pPr lvl="1" algn="just">
              <a:lnSpc>
                <a:spcPct val="150000"/>
              </a:lnSpc>
            </a:pPr>
            <a:r>
              <a:rPr lang="en-US" sz="1500" dirty="0"/>
              <a:t> Python: The programming language in which the code is written.</a:t>
            </a:r>
          </a:p>
          <a:p>
            <a:pPr lvl="1" algn="just">
              <a:lnSpc>
                <a:spcPct val="150000"/>
              </a:lnSpc>
            </a:pPr>
            <a:r>
              <a:rPr lang="en-US" sz="1500" dirty="0"/>
              <a:t> NumPy: A fundamental package for scientific computing in Python, used for numerical operations and array manipulation.  </a:t>
            </a:r>
          </a:p>
          <a:p>
            <a:pPr lvl="1" algn="just">
              <a:lnSpc>
                <a:spcPct val="150000"/>
              </a:lnSpc>
            </a:pPr>
            <a:r>
              <a:rPr lang="en-US" sz="1500" dirty="0"/>
              <a:t> Pandas: A powerful data manipulation and analysis library used for handling structured data, such as reading and writing data from various file formats, data cleaning, manipulation, and analysis.</a:t>
            </a:r>
          </a:p>
          <a:p>
            <a:pPr lvl="1" algn="just">
              <a:lnSpc>
                <a:spcPct val="150000"/>
              </a:lnSpc>
            </a:pPr>
            <a:r>
              <a:rPr lang="en-US" sz="1500" dirty="0"/>
              <a:t> Matplotlib: A comprehensive plotting library used for creating static, interactive, and animated visualizations in Python.</a:t>
            </a:r>
          </a:p>
          <a:p>
            <a:pPr lvl="1" algn="just">
              <a:lnSpc>
                <a:spcPct val="150000"/>
              </a:lnSpc>
            </a:pPr>
            <a:r>
              <a:rPr lang="en-US" sz="1500" dirty="0"/>
              <a:t> Seaborn: A statistical data visualization library built on top of Matplotlib, used for creating attractive and informative statistical graphics with higher-level functions.</a:t>
            </a:r>
            <a:endParaRPr lang="en-IN" sz="1500"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349A8-CD98-CAAB-0031-585F6C4E726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921A9F8-7E97-EFFD-6549-9326387076E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DF437E6-1237-62CA-30AA-85AB1AE104F3}"/>
              </a:ext>
            </a:extLst>
          </p:cNvPr>
          <p:cNvSpPr>
            <a:spLocks noGrp="1"/>
          </p:cNvSpPr>
          <p:nvPr>
            <p:ph type="title"/>
          </p:nvPr>
        </p:nvSpPr>
        <p:spPr>
          <a:xfrm>
            <a:off x="682900" y="289560"/>
            <a:ext cx="2981643" cy="830997"/>
          </a:xfrm>
        </p:spPr>
        <p:txBody>
          <a:bodyPr>
            <a:normAutofit/>
          </a:bodyPr>
          <a:lstStyle/>
          <a:p>
            <a:r>
              <a:rPr lang="en-GB" dirty="0"/>
              <a:t>Results</a:t>
            </a:r>
            <a:endParaRPr lang="en-IN" dirty="0"/>
          </a:p>
        </p:txBody>
      </p:sp>
      <p:sp>
        <p:nvSpPr>
          <p:cNvPr id="7" name="Text Placeholder 30">
            <a:extLst>
              <a:ext uri="{FF2B5EF4-FFF2-40B4-BE49-F238E27FC236}">
                <a16:creationId xmlns:a16="http://schemas.microsoft.com/office/drawing/2014/main" id="{02A1762B-2740-AB03-1DE5-ACC690F08C83}"/>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36FC4009-5281-D4E5-F49A-FDEEC872B0A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0A2382D-2457-FF7C-E859-8857FBA63CF5}"/>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3" name="Picture 2">
            <a:extLst>
              <a:ext uri="{FF2B5EF4-FFF2-40B4-BE49-F238E27FC236}">
                <a16:creationId xmlns:a16="http://schemas.microsoft.com/office/drawing/2014/main" id="{195FF6AA-D38D-D1A1-149C-39F7ACF1407A}"/>
              </a:ext>
            </a:extLst>
          </p:cNvPr>
          <p:cNvPicPr>
            <a:picLocks noChangeAspect="1"/>
          </p:cNvPicPr>
          <p:nvPr/>
        </p:nvPicPr>
        <p:blipFill rotWithShape="1">
          <a:blip r:embed="rId3"/>
          <a:srcRect l="7925" t="39808" r="18432" b="521"/>
          <a:stretch/>
        </p:blipFill>
        <p:spPr>
          <a:xfrm>
            <a:off x="675957" y="1164551"/>
            <a:ext cx="8153083" cy="2737829"/>
          </a:xfrm>
          <a:prstGeom prst="rect">
            <a:avLst/>
          </a:prstGeom>
        </p:spPr>
      </p:pic>
      <p:pic>
        <p:nvPicPr>
          <p:cNvPr id="11" name="Picture 10">
            <a:extLst>
              <a:ext uri="{FF2B5EF4-FFF2-40B4-BE49-F238E27FC236}">
                <a16:creationId xmlns:a16="http://schemas.microsoft.com/office/drawing/2014/main" id="{84F62784-0DDC-448F-4CB7-761E058D83B3}"/>
              </a:ext>
            </a:extLst>
          </p:cNvPr>
          <p:cNvPicPr>
            <a:picLocks noChangeAspect="1"/>
          </p:cNvPicPr>
          <p:nvPr/>
        </p:nvPicPr>
        <p:blipFill rotWithShape="1">
          <a:blip r:embed="rId4"/>
          <a:srcRect l="7516" t="21710" r="25846"/>
          <a:stretch/>
        </p:blipFill>
        <p:spPr>
          <a:xfrm>
            <a:off x="682900" y="3927232"/>
            <a:ext cx="8379820" cy="2737830"/>
          </a:xfrm>
          <a:prstGeom prst="rect">
            <a:avLst/>
          </a:prstGeom>
        </p:spPr>
      </p:pic>
    </p:spTree>
    <p:extLst>
      <p:ext uri="{BB962C8B-B14F-4D97-AF65-F5344CB8AC3E}">
        <p14:creationId xmlns:p14="http://schemas.microsoft.com/office/powerpoint/2010/main" val="969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CD9A4B78-6D78-BFA7-7930-AEE02355C162}"/>
              </a:ext>
            </a:extLst>
          </p:cNvPr>
          <p:cNvPicPr>
            <a:picLocks noChangeAspect="1"/>
          </p:cNvPicPr>
          <p:nvPr/>
        </p:nvPicPr>
        <p:blipFill rotWithShape="1">
          <a:blip r:embed="rId3"/>
          <a:srcRect l="7166" t="37015" r="42083" b="20377"/>
          <a:stretch/>
        </p:blipFill>
        <p:spPr>
          <a:xfrm>
            <a:off x="1056640" y="645160"/>
            <a:ext cx="6187440" cy="2783840"/>
          </a:xfrm>
          <a:prstGeom prst="rect">
            <a:avLst/>
          </a:prstGeom>
        </p:spPr>
      </p:pic>
      <p:pic>
        <p:nvPicPr>
          <p:cNvPr id="13" name="Picture 12">
            <a:extLst>
              <a:ext uri="{FF2B5EF4-FFF2-40B4-BE49-F238E27FC236}">
                <a16:creationId xmlns:a16="http://schemas.microsoft.com/office/drawing/2014/main" id="{A7B7CDF8-EEBA-E5DB-60DE-A18C76B07211}"/>
              </a:ext>
            </a:extLst>
          </p:cNvPr>
          <p:cNvPicPr>
            <a:picLocks noChangeAspect="1"/>
          </p:cNvPicPr>
          <p:nvPr/>
        </p:nvPicPr>
        <p:blipFill rotWithShape="1">
          <a:blip r:embed="rId4"/>
          <a:srcRect l="8667" t="34682" r="45416" b="22709"/>
          <a:stretch/>
        </p:blipFill>
        <p:spPr>
          <a:xfrm>
            <a:off x="1056640" y="3784600"/>
            <a:ext cx="6715760" cy="278384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98AEC-349B-9D37-963A-76B9E23299C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FBA1B52-49CE-86E4-A22B-FB55BF2B7AC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6C60FF6E-959F-3116-0B5D-CEA962FC4CA9}"/>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22619D68-4834-DC50-DAF6-181023674463}"/>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5E53F6CD-845B-50FA-61BF-AB1FFD52227A}"/>
              </a:ext>
            </a:extLst>
          </p:cNvPr>
          <p:cNvPicPr>
            <a:picLocks noChangeAspect="1"/>
          </p:cNvPicPr>
          <p:nvPr/>
        </p:nvPicPr>
        <p:blipFill rotWithShape="1">
          <a:blip r:embed="rId3"/>
          <a:srcRect l="19333" t="30795" r="42583" b="22866"/>
          <a:stretch/>
        </p:blipFill>
        <p:spPr>
          <a:xfrm>
            <a:off x="675955" y="590309"/>
            <a:ext cx="6797497" cy="3031731"/>
          </a:xfrm>
          <a:prstGeom prst="rect">
            <a:avLst/>
          </a:prstGeom>
        </p:spPr>
      </p:pic>
      <p:pic>
        <p:nvPicPr>
          <p:cNvPr id="9" name="Picture 8">
            <a:extLst>
              <a:ext uri="{FF2B5EF4-FFF2-40B4-BE49-F238E27FC236}">
                <a16:creationId xmlns:a16="http://schemas.microsoft.com/office/drawing/2014/main" id="{53E4BCC7-6AF0-1092-8625-0328632ACD23}"/>
              </a:ext>
            </a:extLst>
          </p:cNvPr>
          <p:cNvPicPr>
            <a:picLocks noChangeAspect="1"/>
          </p:cNvPicPr>
          <p:nvPr/>
        </p:nvPicPr>
        <p:blipFill rotWithShape="1">
          <a:blip r:embed="rId4"/>
          <a:srcRect l="18583" t="34839" r="47750" b="44904"/>
          <a:stretch/>
        </p:blipFill>
        <p:spPr>
          <a:xfrm>
            <a:off x="687531" y="4246497"/>
            <a:ext cx="6720267" cy="2166894"/>
          </a:xfrm>
          <a:prstGeom prst="rect">
            <a:avLst/>
          </a:prstGeom>
        </p:spPr>
      </p:pic>
    </p:spTree>
    <p:extLst>
      <p:ext uri="{BB962C8B-B14F-4D97-AF65-F5344CB8AC3E}">
        <p14:creationId xmlns:p14="http://schemas.microsoft.com/office/powerpoint/2010/main" val="4396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1510</TotalTime>
  <Words>998</Words>
  <Application>Microsoft Office PowerPoint</Application>
  <PresentationFormat>Widescreen</PresentationFormat>
  <Paragraphs>58</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Söhne</vt:lpstr>
      <vt:lpstr>Trebuchet MS</vt:lpstr>
      <vt:lpstr>Wingdings</vt:lpstr>
      <vt:lpstr>Wingdings 3</vt:lpstr>
      <vt:lpstr>Facet</vt:lpstr>
      <vt:lpstr>Project Title – Sales Analysis and Visualization for Business Insights</vt:lpstr>
      <vt:lpstr>PROBLEM  STATEMENTS</vt:lpstr>
      <vt:lpstr>PROBLEM  STATEMENTS</vt:lpstr>
      <vt:lpstr>Description</vt:lpstr>
      <vt:lpstr>WHO ARE THE END USERS?</vt:lpstr>
      <vt:lpstr>Technology Used</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SHRAVYA SARI</cp:lastModifiedBy>
  <cp:revision>77</cp:revision>
  <dcterms:created xsi:type="dcterms:W3CDTF">2021-07-11T13:13:15Z</dcterms:created>
  <dcterms:modified xsi:type="dcterms:W3CDTF">2024-03-03T09:41:12Z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