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59"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60" r:id="rId23"/>
    <p:sldId id="261" r:id="rId24"/>
    <p:sldId id="26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5.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5.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263762-7828-4DF0-AA94-D8464008C8F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94A8AD7-4188-45E2-9EC0-BD7E31F61ADE}">
      <dgm:prSet custT="1"/>
      <dgm:spPr/>
      <dgm:t>
        <a:bodyPr/>
        <a:lstStyle/>
        <a:p>
          <a:pPr>
            <a:lnSpc>
              <a:spcPct val="100000"/>
            </a:lnSpc>
          </a:pPr>
          <a:r>
            <a:rPr lang="en-US" sz="1600" kern="1200" dirty="0">
              <a:solidFill>
                <a:prstClr val="black">
                  <a:hueOff val="0"/>
                  <a:satOff val="0"/>
                  <a:lumOff val="0"/>
                  <a:alphaOff val="0"/>
                </a:prstClr>
              </a:solidFill>
              <a:latin typeface="Calibri"/>
              <a:ea typeface="+mn-ea"/>
              <a:cs typeface="+mn-cs"/>
            </a:rPr>
            <a:t>Firing </a:t>
          </a:r>
          <a:r>
            <a:rPr lang="en-US" sz="1600" kern="1200" dirty="0" err="1">
              <a:solidFill>
                <a:prstClr val="black">
                  <a:hueOff val="0"/>
                  <a:satOff val="0"/>
                  <a:lumOff val="0"/>
                  <a:alphaOff val="0"/>
                </a:prstClr>
              </a:solidFill>
              <a:latin typeface="Calibri"/>
              <a:ea typeface="+mn-ea"/>
              <a:cs typeface="+mn-cs"/>
            </a:rPr>
            <a:t>sql</a:t>
          </a:r>
          <a:r>
            <a:rPr lang="en-US" sz="1600" kern="1200" dirty="0">
              <a:solidFill>
                <a:prstClr val="black">
                  <a:hueOff val="0"/>
                  <a:satOff val="0"/>
                  <a:lumOff val="0"/>
                  <a:alphaOff val="0"/>
                </a:prstClr>
              </a:solidFill>
              <a:latin typeface="Calibri"/>
              <a:ea typeface="+mn-ea"/>
              <a:cs typeface="+mn-cs"/>
            </a:rPr>
            <a:t> queries to solve the business problems</a:t>
          </a:r>
        </a:p>
      </dgm:t>
    </dgm:pt>
    <dgm:pt modelId="{45608FD4-92ED-446F-B405-1DB322836760}" type="parTrans" cxnId="{6522F1C7-E792-4CA1-9A2A-4E9AA0F7456E}">
      <dgm:prSet/>
      <dgm:spPr/>
      <dgm:t>
        <a:bodyPr/>
        <a:lstStyle/>
        <a:p>
          <a:endParaRPr lang="en-US"/>
        </a:p>
      </dgm:t>
    </dgm:pt>
    <dgm:pt modelId="{2F664D6B-51CD-4A76-94FF-2D8C61E9A449}" type="sibTrans" cxnId="{6522F1C7-E792-4CA1-9A2A-4E9AA0F7456E}">
      <dgm:prSet/>
      <dgm:spPr/>
      <dgm:t>
        <a:bodyPr/>
        <a:lstStyle/>
        <a:p>
          <a:pPr>
            <a:lnSpc>
              <a:spcPct val="100000"/>
            </a:lnSpc>
          </a:pPr>
          <a:endParaRPr lang="en-US"/>
        </a:p>
      </dgm:t>
    </dgm:pt>
    <dgm:pt modelId="{C4071965-9AA4-4826-A7B7-850F9F623A19}">
      <dgm:prSet custT="1"/>
      <dgm:spPr/>
      <dgm:t>
        <a:bodyPr/>
        <a:lstStyle/>
        <a:p>
          <a:pPr marL="0" lvl="0" indent="0" algn="l" defTabSz="711200">
            <a:lnSpc>
              <a:spcPct val="100000"/>
            </a:lnSpc>
            <a:spcBef>
              <a:spcPct val="0"/>
            </a:spcBef>
            <a:spcAft>
              <a:spcPct val="35000"/>
            </a:spcAft>
            <a:buNone/>
          </a:pPr>
          <a:r>
            <a:rPr lang="en-US" sz="1600" kern="1200" dirty="0">
              <a:solidFill>
                <a:prstClr val="black">
                  <a:hueOff val="0"/>
                  <a:satOff val="0"/>
                  <a:lumOff val="0"/>
                  <a:alphaOff val="0"/>
                </a:prstClr>
              </a:solidFill>
              <a:latin typeface="Calibri"/>
              <a:ea typeface="+mn-ea"/>
              <a:cs typeface="+mn-cs"/>
            </a:rPr>
            <a:t>Connected SQL database to Power BI and design the interactive dashboard </a:t>
          </a:r>
        </a:p>
      </dgm:t>
    </dgm:pt>
    <dgm:pt modelId="{85114745-9AB6-4A8F-8C35-007AAED75AAB}" type="parTrans" cxnId="{8D0E3095-EE8C-4922-B463-5369E4B8AC62}">
      <dgm:prSet/>
      <dgm:spPr/>
      <dgm:t>
        <a:bodyPr/>
        <a:lstStyle/>
        <a:p>
          <a:endParaRPr lang="en-US"/>
        </a:p>
      </dgm:t>
    </dgm:pt>
    <dgm:pt modelId="{5A865B04-E6BF-45D8-ADCA-2B9E863F8DE4}" type="sibTrans" cxnId="{8D0E3095-EE8C-4922-B463-5369E4B8AC62}">
      <dgm:prSet/>
      <dgm:spPr/>
      <dgm:t>
        <a:bodyPr/>
        <a:lstStyle/>
        <a:p>
          <a:pPr>
            <a:lnSpc>
              <a:spcPct val="100000"/>
            </a:lnSpc>
          </a:pPr>
          <a:endParaRPr lang="en-US"/>
        </a:p>
      </dgm:t>
    </dgm:pt>
    <dgm:pt modelId="{24772011-6363-4623-8346-1D855DD2D070}">
      <dgm:prSet custT="1"/>
      <dgm:spPr/>
      <dgm:t>
        <a:bodyPr/>
        <a:lstStyle/>
        <a:p>
          <a:pPr>
            <a:lnSpc>
              <a:spcPct val="100000"/>
            </a:lnSpc>
          </a:pPr>
          <a:r>
            <a:rPr lang="en-US" sz="1600" kern="1200" dirty="0">
              <a:solidFill>
                <a:prstClr val="black">
                  <a:hueOff val="0"/>
                  <a:satOff val="0"/>
                  <a:lumOff val="0"/>
                  <a:alphaOff val="0"/>
                </a:prstClr>
              </a:solidFill>
              <a:latin typeface="Calibri"/>
              <a:ea typeface="+mn-ea"/>
              <a:cs typeface="+mn-cs"/>
            </a:rPr>
            <a:t>comparing result with Power BI </a:t>
          </a:r>
        </a:p>
      </dgm:t>
    </dgm:pt>
    <dgm:pt modelId="{3A88028C-3C61-4224-9888-543C9574F2D0}" type="parTrans" cxnId="{6DDD490E-09C8-4BCE-AB09-2776FD333B11}">
      <dgm:prSet/>
      <dgm:spPr/>
      <dgm:t>
        <a:bodyPr/>
        <a:lstStyle/>
        <a:p>
          <a:endParaRPr lang="en-US"/>
        </a:p>
      </dgm:t>
    </dgm:pt>
    <dgm:pt modelId="{032F2878-06FF-4986-A5B1-CBE4F7848FFF}" type="sibTrans" cxnId="{6DDD490E-09C8-4BCE-AB09-2776FD333B11}">
      <dgm:prSet/>
      <dgm:spPr/>
      <dgm:t>
        <a:bodyPr/>
        <a:lstStyle/>
        <a:p>
          <a:endParaRPr lang="en-US"/>
        </a:p>
      </dgm:t>
    </dgm:pt>
    <dgm:pt modelId="{F52DD01E-06CA-42A6-9341-BB8D07EAB27B}">
      <dgm:prSet custT="1"/>
      <dgm:spPr/>
      <dgm:t>
        <a:bodyPr/>
        <a:lstStyle/>
        <a:p>
          <a:pPr>
            <a:lnSpc>
              <a:spcPct val="100000"/>
            </a:lnSpc>
          </a:pPr>
          <a:r>
            <a:rPr lang="en-US" sz="1600" dirty="0"/>
            <a:t> Imported CSV files into SQL Server and created relational database tables</a:t>
          </a:r>
          <a:r>
            <a:rPr lang="en-US" sz="1100" dirty="0"/>
            <a:t>.</a:t>
          </a:r>
        </a:p>
      </dgm:t>
    </dgm:pt>
    <dgm:pt modelId="{E0F70C50-A1BB-447D-9E6A-EB386A161D22}" type="sibTrans" cxnId="{DD97E607-3864-427C-B0BB-4BFED9A6734A}">
      <dgm:prSet/>
      <dgm:spPr/>
      <dgm:t>
        <a:bodyPr/>
        <a:lstStyle/>
        <a:p>
          <a:pPr>
            <a:lnSpc>
              <a:spcPct val="100000"/>
            </a:lnSpc>
          </a:pPr>
          <a:endParaRPr lang="en-US"/>
        </a:p>
      </dgm:t>
    </dgm:pt>
    <dgm:pt modelId="{CF374C29-EA88-4256-9BD8-C60226BEEFE0}" type="parTrans" cxnId="{DD97E607-3864-427C-B0BB-4BFED9A6734A}">
      <dgm:prSet/>
      <dgm:spPr/>
      <dgm:t>
        <a:bodyPr/>
        <a:lstStyle/>
        <a:p>
          <a:endParaRPr lang="en-US"/>
        </a:p>
      </dgm:t>
    </dgm:pt>
    <dgm:pt modelId="{D413EB20-3E29-4A92-BC00-02500880CF4C}" type="pres">
      <dgm:prSet presAssocID="{F5263762-7828-4DF0-AA94-D8464008C8F2}" presName="root" presStyleCnt="0">
        <dgm:presLayoutVars>
          <dgm:dir/>
          <dgm:resizeHandles val="exact"/>
        </dgm:presLayoutVars>
      </dgm:prSet>
      <dgm:spPr/>
    </dgm:pt>
    <dgm:pt modelId="{528996BA-044B-42A1-A8CD-686A68AFA42C}" type="pres">
      <dgm:prSet presAssocID="{F5263762-7828-4DF0-AA94-D8464008C8F2}" presName="container" presStyleCnt="0">
        <dgm:presLayoutVars>
          <dgm:dir/>
          <dgm:resizeHandles val="exact"/>
        </dgm:presLayoutVars>
      </dgm:prSet>
      <dgm:spPr/>
    </dgm:pt>
    <dgm:pt modelId="{0E45C448-B673-45D2-8222-4D89FE2442DB}" type="pres">
      <dgm:prSet presAssocID="{F52DD01E-06CA-42A6-9341-BB8D07EAB27B}" presName="compNode" presStyleCnt="0"/>
      <dgm:spPr/>
    </dgm:pt>
    <dgm:pt modelId="{677E1C95-1320-455B-8B67-6B912018FEED}" type="pres">
      <dgm:prSet presAssocID="{F52DD01E-06CA-42A6-9341-BB8D07EAB27B}" presName="iconBgRect" presStyleLbl="bgShp" presStyleIdx="0" presStyleCnt="4"/>
      <dgm:spPr/>
    </dgm:pt>
    <dgm:pt modelId="{4F0FC485-1AA9-4892-BCF5-A1C29C9B4177}" type="pres">
      <dgm:prSet presAssocID="{F52DD01E-06CA-42A6-9341-BB8D07EAB2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A8F9D834-7723-4EE9-BC1C-CD79490F764C}" type="pres">
      <dgm:prSet presAssocID="{F52DD01E-06CA-42A6-9341-BB8D07EAB27B}" presName="spaceRect" presStyleCnt="0"/>
      <dgm:spPr/>
    </dgm:pt>
    <dgm:pt modelId="{7421EF75-D92A-4B25-8877-54321B08C1F9}" type="pres">
      <dgm:prSet presAssocID="{F52DD01E-06CA-42A6-9341-BB8D07EAB27B}" presName="textRect" presStyleLbl="revTx" presStyleIdx="0" presStyleCnt="4" custScaleX="125052" custLinFactNeighborX="14287" custLinFactNeighborY="33555">
        <dgm:presLayoutVars>
          <dgm:chMax val="1"/>
          <dgm:chPref val="1"/>
        </dgm:presLayoutVars>
      </dgm:prSet>
      <dgm:spPr/>
    </dgm:pt>
    <dgm:pt modelId="{A18A15E0-BD85-4976-855D-5AE8A9E1DC4B}" type="pres">
      <dgm:prSet presAssocID="{E0F70C50-A1BB-447D-9E6A-EB386A161D22}" presName="sibTrans" presStyleLbl="sibTrans2D1" presStyleIdx="0" presStyleCnt="0"/>
      <dgm:spPr/>
    </dgm:pt>
    <dgm:pt modelId="{23AD2655-D6EE-4D15-9745-DCEEDED9D5F9}" type="pres">
      <dgm:prSet presAssocID="{794A8AD7-4188-45E2-9EC0-BD7E31F61ADE}" presName="compNode" presStyleCnt="0"/>
      <dgm:spPr/>
    </dgm:pt>
    <dgm:pt modelId="{FE0C7761-C809-4570-B73C-AA239D21CF23}" type="pres">
      <dgm:prSet presAssocID="{794A8AD7-4188-45E2-9EC0-BD7E31F61ADE}" presName="iconBgRect" presStyleLbl="bgShp" presStyleIdx="1" presStyleCnt="4"/>
      <dgm:spPr/>
    </dgm:pt>
    <dgm:pt modelId="{E9AAF7BE-0973-42E6-8F1A-553FBBC263B7}" type="pres">
      <dgm:prSet presAssocID="{794A8AD7-4188-45E2-9EC0-BD7E31F61AD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EF943FE9-38F8-4170-A7DD-AF5FA8461C12}" type="pres">
      <dgm:prSet presAssocID="{794A8AD7-4188-45E2-9EC0-BD7E31F61ADE}" presName="spaceRect" presStyleCnt="0"/>
      <dgm:spPr/>
    </dgm:pt>
    <dgm:pt modelId="{5392E13A-3219-4BCB-BC32-39DBC8F891C7}" type="pres">
      <dgm:prSet presAssocID="{794A8AD7-4188-45E2-9EC0-BD7E31F61ADE}" presName="textRect" presStyleLbl="revTx" presStyleIdx="1" presStyleCnt="4" custLinFactNeighborX="6255" custLinFactNeighborY="-102">
        <dgm:presLayoutVars>
          <dgm:chMax val="1"/>
          <dgm:chPref val="1"/>
        </dgm:presLayoutVars>
      </dgm:prSet>
      <dgm:spPr/>
    </dgm:pt>
    <dgm:pt modelId="{04FB7AE5-626C-4018-A859-D2C3C5C2C212}" type="pres">
      <dgm:prSet presAssocID="{2F664D6B-51CD-4A76-94FF-2D8C61E9A449}" presName="sibTrans" presStyleLbl="sibTrans2D1" presStyleIdx="0" presStyleCnt="0"/>
      <dgm:spPr/>
    </dgm:pt>
    <dgm:pt modelId="{69440718-FBB1-4B56-8E85-3ABDDFAAC88E}" type="pres">
      <dgm:prSet presAssocID="{C4071965-9AA4-4826-A7B7-850F9F623A19}" presName="compNode" presStyleCnt="0"/>
      <dgm:spPr/>
    </dgm:pt>
    <dgm:pt modelId="{E6CD5237-2034-4A1F-B8F3-9E214788CF77}" type="pres">
      <dgm:prSet presAssocID="{C4071965-9AA4-4826-A7B7-850F9F623A19}" presName="iconBgRect" presStyleLbl="bgShp" presStyleIdx="2" presStyleCnt="4" custScaleY="98256"/>
      <dgm:spPr/>
    </dgm:pt>
    <dgm:pt modelId="{9FCBDBA6-5225-4C2A-A11B-EA302542E95C}" type="pres">
      <dgm:prSet presAssocID="{C4071965-9AA4-4826-A7B7-850F9F623A1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8F9C7F79-4110-4BB5-8C16-B6ED26A9C056}" type="pres">
      <dgm:prSet presAssocID="{C4071965-9AA4-4826-A7B7-850F9F623A19}" presName="spaceRect" presStyleCnt="0"/>
      <dgm:spPr/>
    </dgm:pt>
    <dgm:pt modelId="{BC4E1D4E-9C2A-432B-B97D-7B8912033C4C}" type="pres">
      <dgm:prSet presAssocID="{C4071965-9AA4-4826-A7B7-850F9F623A19}" presName="textRect" presStyleLbl="revTx" presStyleIdx="2" presStyleCnt="4" custScaleX="134977" custLinFactNeighborX="23894" custLinFactNeighborY="-2949">
        <dgm:presLayoutVars>
          <dgm:chMax val="1"/>
          <dgm:chPref val="1"/>
        </dgm:presLayoutVars>
      </dgm:prSet>
      <dgm:spPr/>
    </dgm:pt>
    <dgm:pt modelId="{BFD0C8B2-63B8-4BC3-AE47-EDEBBEAC73C6}" type="pres">
      <dgm:prSet presAssocID="{5A865B04-E6BF-45D8-ADCA-2B9E863F8DE4}" presName="sibTrans" presStyleLbl="sibTrans2D1" presStyleIdx="0" presStyleCnt="0"/>
      <dgm:spPr/>
    </dgm:pt>
    <dgm:pt modelId="{BAE7E37D-F1BF-4D03-9F78-5E65070F7C98}" type="pres">
      <dgm:prSet presAssocID="{24772011-6363-4623-8346-1D855DD2D070}" presName="compNode" presStyleCnt="0"/>
      <dgm:spPr/>
    </dgm:pt>
    <dgm:pt modelId="{154FF083-D6CB-4FA2-8642-ED0C1221F30A}" type="pres">
      <dgm:prSet presAssocID="{24772011-6363-4623-8346-1D855DD2D070}" presName="iconBgRect" presStyleLbl="bgShp" presStyleIdx="3" presStyleCnt="4"/>
      <dgm:spPr/>
    </dgm:pt>
    <dgm:pt modelId="{B9DA38F0-A99C-4898-9A36-9B39B11420E3}" type="pres">
      <dgm:prSet presAssocID="{24772011-6363-4623-8346-1D855DD2D07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6A0276FB-17A9-4F19-AB95-14512D2D35DD}" type="pres">
      <dgm:prSet presAssocID="{24772011-6363-4623-8346-1D855DD2D070}" presName="spaceRect" presStyleCnt="0"/>
      <dgm:spPr/>
    </dgm:pt>
    <dgm:pt modelId="{8DEE01BC-261E-46DC-AECD-3A62E73407B7}" type="pres">
      <dgm:prSet presAssocID="{24772011-6363-4623-8346-1D855DD2D070}" presName="textRect" presStyleLbl="revTx" presStyleIdx="3" presStyleCnt="4" custLinFactNeighborX="12781" custLinFactNeighborY="-6105">
        <dgm:presLayoutVars>
          <dgm:chMax val="1"/>
          <dgm:chPref val="1"/>
        </dgm:presLayoutVars>
      </dgm:prSet>
      <dgm:spPr/>
    </dgm:pt>
  </dgm:ptLst>
  <dgm:cxnLst>
    <dgm:cxn modelId="{DD97E607-3864-427C-B0BB-4BFED9A6734A}" srcId="{F5263762-7828-4DF0-AA94-D8464008C8F2}" destId="{F52DD01E-06CA-42A6-9341-BB8D07EAB27B}" srcOrd="0" destOrd="0" parTransId="{CF374C29-EA88-4256-9BD8-C60226BEEFE0}" sibTransId="{E0F70C50-A1BB-447D-9E6A-EB386A161D22}"/>
    <dgm:cxn modelId="{6DDD490E-09C8-4BCE-AB09-2776FD333B11}" srcId="{F5263762-7828-4DF0-AA94-D8464008C8F2}" destId="{24772011-6363-4623-8346-1D855DD2D070}" srcOrd="3" destOrd="0" parTransId="{3A88028C-3C61-4224-9888-543C9574F2D0}" sibTransId="{032F2878-06FF-4986-A5B1-CBE4F7848FFF}"/>
    <dgm:cxn modelId="{ABC09E1A-8870-4F6D-8793-0187DF08DD9E}" type="presOf" srcId="{C4071965-9AA4-4826-A7B7-850F9F623A19}" destId="{BC4E1D4E-9C2A-432B-B97D-7B8912033C4C}" srcOrd="0" destOrd="0" presId="urn:microsoft.com/office/officeart/2018/2/layout/IconCircleList"/>
    <dgm:cxn modelId="{131C2A2E-A72C-401A-A62D-4859DF01BA4A}" type="presOf" srcId="{5A865B04-E6BF-45D8-ADCA-2B9E863F8DE4}" destId="{BFD0C8B2-63B8-4BC3-AE47-EDEBBEAC73C6}" srcOrd="0" destOrd="0" presId="urn:microsoft.com/office/officeart/2018/2/layout/IconCircleList"/>
    <dgm:cxn modelId="{0399C739-BD53-4E15-B1C9-01BAAC127171}" type="presOf" srcId="{24772011-6363-4623-8346-1D855DD2D070}" destId="{8DEE01BC-261E-46DC-AECD-3A62E73407B7}" srcOrd="0" destOrd="0" presId="urn:microsoft.com/office/officeart/2018/2/layout/IconCircleList"/>
    <dgm:cxn modelId="{5B55C43F-7403-489E-8F43-7F20B5CF47F4}" type="presOf" srcId="{F52DD01E-06CA-42A6-9341-BB8D07EAB27B}" destId="{7421EF75-D92A-4B25-8877-54321B08C1F9}" srcOrd="0" destOrd="0" presId="urn:microsoft.com/office/officeart/2018/2/layout/IconCircleList"/>
    <dgm:cxn modelId="{4653FA6C-41AF-4F90-8AF9-47B9BB906410}" type="presOf" srcId="{F5263762-7828-4DF0-AA94-D8464008C8F2}" destId="{D413EB20-3E29-4A92-BC00-02500880CF4C}" srcOrd="0" destOrd="0" presId="urn:microsoft.com/office/officeart/2018/2/layout/IconCircleList"/>
    <dgm:cxn modelId="{79FF5874-61D3-470E-BA3D-9916F7743689}" type="presOf" srcId="{794A8AD7-4188-45E2-9EC0-BD7E31F61ADE}" destId="{5392E13A-3219-4BCB-BC32-39DBC8F891C7}" srcOrd="0" destOrd="0" presId="urn:microsoft.com/office/officeart/2018/2/layout/IconCircleList"/>
    <dgm:cxn modelId="{E97A7583-9D14-491E-8998-A4E8168C6645}" type="presOf" srcId="{2F664D6B-51CD-4A76-94FF-2D8C61E9A449}" destId="{04FB7AE5-626C-4018-A859-D2C3C5C2C212}" srcOrd="0" destOrd="0" presId="urn:microsoft.com/office/officeart/2018/2/layout/IconCircleList"/>
    <dgm:cxn modelId="{8D0E3095-EE8C-4922-B463-5369E4B8AC62}" srcId="{F5263762-7828-4DF0-AA94-D8464008C8F2}" destId="{C4071965-9AA4-4826-A7B7-850F9F623A19}" srcOrd="2" destOrd="0" parTransId="{85114745-9AB6-4A8F-8C35-007AAED75AAB}" sibTransId="{5A865B04-E6BF-45D8-ADCA-2B9E863F8DE4}"/>
    <dgm:cxn modelId="{6522F1C7-E792-4CA1-9A2A-4E9AA0F7456E}" srcId="{F5263762-7828-4DF0-AA94-D8464008C8F2}" destId="{794A8AD7-4188-45E2-9EC0-BD7E31F61ADE}" srcOrd="1" destOrd="0" parTransId="{45608FD4-92ED-446F-B405-1DB322836760}" sibTransId="{2F664D6B-51CD-4A76-94FF-2D8C61E9A449}"/>
    <dgm:cxn modelId="{884516F5-D615-4B82-B000-6F09B25E05C1}" type="presOf" srcId="{E0F70C50-A1BB-447D-9E6A-EB386A161D22}" destId="{A18A15E0-BD85-4976-855D-5AE8A9E1DC4B}" srcOrd="0" destOrd="0" presId="urn:microsoft.com/office/officeart/2018/2/layout/IconCircleList"/>
    <dgm:cxn modelId="{C5F5A1F6-54DF-4762-BFE8-E0381A5DEB2D}" type="presParOf" srcId="{D413EB20-3E29-4A92-BC00-02500880CF4C}" destId="{528996BA-044B-42A1-A8CD-686A68AFA42C}" srcOrd="0" destOrd="0" presId="urn:microsoft.com/office/officeart/2018/2/layout/IconCircleList"/>
    <dgm:cxn modelId="{B35E25EB-19EB-4E4E-AACC-5737B6826B58}" type="presParOf" srcId="{528996BA-044B-42A1-A8CD-686A68AFA42C}" destId="{0E45C448-B673-45D2-8222-4D89FE2442DB}" srcOrd="0" destOrd="0" presId="urn:microsoft.com/office/officeart/2018/2/layout/IconCircleList"/>
    <dgm:cxn modelId="{26D2851F-5917-4344-BC02-0468BD743695}" type="presParOf" srcId="{0E45C448-B673-45D2-8222-4D89FE2442DB}" destId="{677E1C95-1320-455B-8B67-6B912018FEED}" srcOrd="0" destOrd="0" presId="urn:microsoft.com/office/officeart/2018/2/layout/IconCircleList"/>
    <dgm:cxn modelId="{05DE7EFA-3086-4185-80AD-7D2050BA10CD}" type="presParOf" srcId="{0E45C448-B673-45D2-8222-4D89FE2442DB}" destId="{4F0FC485-1AA9-4892-BCF5-A1C29C9B4177}" srcOrd="1" destOrd="0" presId="urn:microsoft.com/office/officeart/2018/2/layout/IconCircleList"/>
    <dgm:cxn modelId="{185A07AB-18DF-462E-B8E5-0357CDD1B42E}" type="presParOf" srcId="{0E45C448-B673-45D2-8222-4D89FE2442DB}" destId="{A8F9D834-7723-4EE9-BC1C-CD79490F764C}" srcOrd="2" destOrd="0" presId="urn:microsoft.com/office/officeart/2018/2/layout/IconCircleList"/>
    <dgm:cxn modelId="{60D2F2C8-3A46-4F44-A90A-36DDDB34F78A}" type="presParOf" srcId="{0E45C448-B673-45D2-8222-4D89FE2442DB}" destId="{7421EF75-D92A-4B25-8877-54321B08C1F9}" srcOrd="3" destOrd="0" presId="urn:microsoft.com/office/officeart/2018/2/layout/IconCircleList"/>
    <dgm:cxn modelId="{00A49528-DEE1-44FF-BABD-06134A119379}" type="presParOf" srcId="{528996BA-044B-42A1-A8CD-686A68AFA42C}" destId="{A18A15E0-BD85-4976-855D-5AE8A9E1DC4B}" srcOrd="1" destOrd="0" presId="urn:microsoft.com/office/officeart/2018/2/layout/IconCircleList"/>
    <dgm:cxn modelId="{D99B1A65-6DF1-4E5A-A604-19CFE73646DE}" type="presParOf" srcId="{528996BA-044B-42A1-A8CD-686A68AFA42C}" destId="{23AD2655-D6EE-4D15-9745-DCEEDED9D5F9}" srcOrd="2" destOrd="0" presId="urn:microsoft.com/office/officeart/2018/2/layout/IconCircleList"/>
    <dgm:cxn modelId="{B06ACE51-F281-41F7-9399-8940626DFF7D}" type="presParOf" srcId="{23AD2655-D6EE-4D15-9745-DCEEDED9D5F9}" destId="{FE0C7761-C809-4570-B73C-AA239D21CF23}" srcOrd="0" destOrd="0" presId="urn:microsoft.com/office/officeart/2018/2/layout/IconCircleList"/>
    <dgm:cxn modelId="{57FE245E-A2E5-406A-9E03-5AD1478B297E}" type="presParOf" srcId="{23AD2655-D6EE-4D15-9745-DCEEDED9D5F9}" destId="{E9AAF7BE-0973-42E6-8F1A-553FBBC263B7}" srcOrd="1" destOrd="0" presId="urn:microsoft.com/office/officeart/2018/2/layout/IconCircleList"/>
    <dgm:cxn modelId="{617787C9-BE36-4C23-8410-496FCA379C6E}" type="presParOf" srcId="{23AD2655-D6EE-4D15-9745-DCEEDED9D5F9}" destId="{EF943FE9-38F8-4170-A7DD-AF5FA8461C12}" srcOrd="2" destOrd="0" presId="urn:microsoft.com/office/officeart/2018/2/layout/IconCircleList"/>
    <dgm:cxn modelId="{508979A2-70B1-455F-9FBE-80BF615CCA95}" type="presParOf" srcId="{23AD2655-D6EE-4D15-9745-DCEEDED9D5F9}" destId="{5392E13A-3219-4BCB-BC32-39DBC8F891C7}" srcOrd="3" destOrd="0" presId="urn:microsoft.com/office/officeart/2018/2/layout/IconCircleList"/>
    <dgm:cxn modelId="{C6B0B6AD-5021-4F55-BAC0-E12E909FEE80}" type="presParOf" srcId="{528996BA-044B-42A1-A8CD-686A68AFA42C}" destId="{04FB7AE5-626C-4018-A859-D2C3C5C2C212}" srcOrd="3" destOrd="0" presId="urn:microsoft.com/office/officeart/2018/2/layout/IconCircleList"/>
    <dgm:cxn modelId="{8B0BF73E-C030-4F4C-9063-C477A7D46343}" type="presParOf" srcId="{528996BA-044B-42A1-A8CD-686A68AFA42C}" destId="{69440718-FBB1-4B56-8E85-3ABDDFAAC88E}" srcOrd="4" destOrd="0" presId="urn:microsoft.com/office/officeart/2018/2/layout/IconCircleList"/>
    <dgm:cxn modelId="{457B3DA3-AEFD-4603-B525-07D31CB631F3}" type="presParOf" srcId="{69440718-FBB1-4B56-8E85-3ABDDFAAC88E}" destId="{E6CD5237-2034-4A1F-B8F3-9E214788CF77}" srcOrd="0" destOrd="0" presId="urn:microsoft.com/office/officeart/2018/2/layout/IconCircleList"/>
    <dgm:cxn modelId="{32512D43-550A-4E4A-8C0B-9A9277DDB514}" type="presParOf" srcId="{69440718-FBB1-4B56-8E85-3ABDDFAAC88E}" destId="{9FCBDBA6-5225-4C2A-A11B-EA302542E95C}" srcOrd="1" destOrd="0" presId="urn:microsoft.com/office/officeart/2018/2/layout/IconCircleList"/>
    <dgm:cxn modelId="{ACCC75A7-6A8E-451E-90F1-175197FD3150}" type="presParOf" srcId="{69440718-FBB1-4B56-8E85-3ABDDFAAC88E}" destId="{8F9C7F79-4110-4BB5-8C16-B6ED26A9C056}" srcOrd="2" destOrd="0" presId="urn:microsoft.com/office/officeart/2018/2/layout/IconCircleList"/>
    <dgm:cxn modelId="{9EE9DBD4-CEB4-4DAE-A965-D3BF7CF1D680}" type="presParOf" srcId="{69440718-FBB1-4B56-8E85-3ABDDFAAC88E}" destId="{BC4E1D4E-9C2A-432B-B97D-7B8912033C4C}" srcOrd="3" destOrd="0" presId="urn:microsoft.com/office/officeart/2018/2/layout/IconCircleList"/>
    <dgm:cxn modelId="{73C7A388-9788-41DE-8D3D-C2407DA97802}" type="presParOf" srcId="{528996BA-044B-42A1-A8CD-686A68AFA42C}" destId="{BFD0C8B2-63B8-4BC3-AE47-EDEBBEAC73C6}" srcOrd="5" destOrd="0" presId="urn:microsoft.com/office/officeart/2018/2/layout/IconCircleList"/>
    <dgm:cxn modelId="{4892BCB5-F0A9-4ABF-9FF8-EDFFF6A8DA82}" type="presParOf" srcId="{528996BA-044B-42A1-A8CD-686A68AFA42C}" destId="{BAE7E37D-F1BF-4D03-9F78-5E65070F7C98}" srcOrd="6" destOrd="0" presId="urn:microsoft.com/office/officeart/2018/2/layout/IconCircleList"/>
    <dgm:cxn modelId="{F6C1E760-C24F-43CD-BA85-69308199AC3D}" type="presParOf" srcId="{BAE7E37D-F1BF-4D03-9F78-5E65070F7C98}" destId="{154FF083-D6CB-4FA2-8642-ED0C1221F30A}" srcOrd="0" destOrd="0" presId="urn:microsoft.com/office/officeart/2018/2/layout/IconCircleList"/>
    <dgm:cxn modelId="{EB2719D6-EBD5-4798-98F7-58F39E8974B1}" type="presParOf" srcId="{BAE7E37D-F1BF-4D03-9F78-5E65070F7C98}" destId="{B9DA38F0-A99C-4898-9A36-9B39B11420E3}" srcOrd="1" destOrd="0" presId="urn:microsoft.com/office/officeart/2018/2/layout/IconCircleList"/>
    <dgm:cxn modelId="{ACB077DB-76E0-4F83-B23F-245F5E651A26}" type="presParOf" srcId="{BAE7E37D-F1BF-4D03-9F78-5E65070F7C98}" destId="{6A0276FB-17A9-4F19-AB95-14512D2D35DD}" srcOrd="2" destOrd="0" presId="urn:microsoft.com/office/officeart/2018/2/layout/IconCircleList"/>
    <dgm:cxn modelId="{59A7A640-34F2-4B0B-8C15-FF6FCE455CBB}" type="presParOf" srcId="{BAE7E37D-F1BF-4D03-9F78-5E65070F7C98}" destId="{8DEE01BC-261E-46DC-AECD-3A62E73407B7}"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E1C95-1320-455B-8B67-6B912018FEED}">
      <dsp:nvSpPr>
        <dsp:cNvPr id="0" name=""/>
        <dsp:cNvSpPr/>
      </dsp:nvSpPr>
      <dsp:spPr>
        <a:xfrm>
          <a:off x="1020914" y="9864"/>
          <a:ext cx="671966" cy="6719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FC485-1AA9-4892-BCF5-A1C29C9B4177}">
      <dsp:nvSpPr>
        <dsp:cNvPr id="0" name=""/>
        <dsp:cNvSpPr/>
      </dsp:nvSpPr>
      <dsp:spPr>
        <a:xfrm>
          <a:off x="1162027" y="150977"/>
          <a:ext cx="389740" cy="38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21EF75-D92A-4B25-8877-54321B08C1F9}">
      <dsp:nvSpPr>
        <dsp:cNvPr id="0" name=""/>
        <dsp:cNvSpPr/>
      </dsp:nvSpPr>
      <dsp:spPr>
        <a:xfrm>
          <a:off x="1864766" y="235342"/>
          <a:ext cx="1980724" cy="671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t> Imported CSV files into SQL Server and created relational database tables</a:t>
          </a:r>
          <a:r>
            <a:rPr lang="en-US" sz="1100" kern="1200" dirty="0"/>
            <a:t>.</a:t>
          </a:r>
        </a:p>
      </dsp:txBody>
      <dsp:txXfrm>
        <a:off x="1864766" y="235342"/>
        <a:ext cx="1980724" cy="671966"/>
      </dsp:txXfrm>
    </dsp:sp>
    <dsp:sp modelId="{FE0C7761-C809-4570-B73C-AA239D21CF23}">
      <dsp:nvSpPr>
        <dsp:cNvPr id="0" name=""/>
        <dsp:cNvSpPr/>
      </dsp:nvSpPr>
      <dsp:spPr>
        <a:xfrm>
          <a:off x="1020914" y="1621199"/>
          <a:ext cx="671966" cy="6719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AAF7BE-0973-42E6-8F1A-553FBBC263B7}">
      <dsp:nvSpPr>
        <dsp:cNvPr id="0" name=""/>
        <dsp:cNvSpPr/>
      </dsp:nvSpPr>
      <dsp:spPr>
        <a:xfrm>
          <a:off x="1162027" y="1762312"/>
          <a:ext cx="389740" cy="38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2E13A-3219-4BCB-BC32-39DBC8F891C7}">
      <dsp:nvSpPr>
        <dsp:cNvPr id="0" name=""/>
        <dsp:cNvSpPr/>
      </dsp:nvSpPr>
      <dsp:spPr>
        <a:xfrm>
          <a:off x="1935947" y="1620513"/>
          <a:ext cx="1583920" cy="671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prstClr val="black">
                  <a:hueOff val="0"/>
                  <a:satOff val="0"/>
                  <a:lumOff val="0"/>
                  <a:alphaOff val="0"/>
                </a:prstClr>
              </a:solidFill>
              <a:latin typeface="Calibri"/>
              <a:ea typeface="+mn-ea"/>
              <a:cs typeface="+mn-cs"/>
            </a:rPr>
            <a:t>Firing </a:t>
          </a:r>
          <a:r>
            <a:rPr lang="en-US" sz="1600" kern="1200" dirty="0" err="1">
              <a:solidFill>
                <a:prstClr val="black">
                  <a:hueOff val="0"/>
                  <a:satOff val="0"/>
                  <a:lumOff val="0"/>
                  <a:alphaOff val="0"/>
                </a:prstClr>
              </a:solidFill>
              <a:latin typeface="Calibri"/>
              <a:ea typeface="+mn-ea"/>
              <a:cs typeface="+mn-cs"/>
            </a:rPr>
            <a:t>sql</a:t>
          </a:r>
          <a:r>
            <a:rPr lang="en-US" sz="1600" kern="1200" dirty="0">
              <a:solidFill>
                <a:prstClr val="black">
                  <a:hueOff val="0"/>
                  <a:satOff val="0"/>
                  <a:lumOff val="0"/>
                  <a:alphaOff val="0"/>
                </a:prstClr>
              </a:solidFill>
              <a:latin typeface="Calibri"/>
              <a:ea typeface="+mn-ea"/>
              <a:cs typeface="+mn-cs"/>
            </a:rPr>
            <a:t> queries to solve the business problems</a:t>
          </a:r>
        </a:p>
      </dsp:txBody>
      <dsp:txXfrm>
        <a:off x="1935947" y="1620513"/>
        <a:ext cx="1583920" cy="671966"/>
      </dsp:txXfrm>
    </dsp:sp>
    <dsp:sp modelId="{E6CD5237-2034-4A1F-B8F3-9E214788CF77}">
      <dsp:nvSpPr>
        <dsp:cNvPr id="0" name=""/>
        <dsp:cNvSpPr/>
      </dsp:nvSpPr>
      <dsp:spPr>
        <a:xfrm>
          <a:off x="1020914" y="3238394"/>
          <a:ext cx="671966" cy="66024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CBDBA6-5225-4C2A-A11B-EA302542E95C}">
      <dsp:nvSpPr>
        <dsp:cNvPr id="0" name=""/>
        <dsp:cNvSpPr/>
      </dsp:nvSpPr>
      <dsp:spPr>
        <a:xfrm>
          <a:off x="1162027" y="3373647"/>
          <a:ext cx="389740" cy="38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4E1D4E-9C2A-432B-B97D-7B8912033C4C}">
      <dsp:nvSpPr>
        <dsp:cNvPr id="0" name=""/>
        <dsp:cNvSpPr/>
      </dsp:nvSpPr>
      <dsp:spPr>
        <a:xfrm>
          <a:off x="1938331" y="3212718"/>
          <a:ext cx="2137928" cy="671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prstClr val="black">
                  <a:hueOff val="0"/>
                  <a:satOff val="0"/>
                  <a:lumOff val="0"/>
                  <a:alphaOff val="0"/>
                </a:prstClr>
              </a:solidFill>
              <a:latin typeface="Calibri"/>
              <a:ea typeface="+mn-ea"/>
              <a:cs typeface="+mn-cs"/>
            </a:rPr>
            <a:t>Connected SQL database to Power BI and design the interactive dashboard </a:t>
          </a:r>
        </a:p>
      </dsp:txBody>
      <dsp:txXfrm>
        <a:off x="1938331" y="3212718"/>
        <a:ext cx="2137928" cy="671966"/>
      </dsp:txXfrm>
    </dsp:sp>
    <dsp:sp modelId="{154FF083-D6CB-4FA2-8642-ED0C1221F30A}">
      <dsp:nvSpPr>
        <dsp:cNvPr id="0" name=""/>
        <dsp:cNvSpPr/>
      </dsp:nvSpPr>
      <dsp:spPr>
        <a:xfrm>
          <a:off x="1020914" y="4843869"/>
          <a:ext cx="671966" cy="6719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DA38F0-A99C-4898-9A36-9B39B11420E3}">
      <dsp:nvSpPr>
        <dsp:cNvPr id="0" name=""/>
        <dsp:cNvSpPr/>
      </dsp:nvSpPr>
      <dsp:spPr>
        <a:xfrm>
          <a:off x="1162027" y="4984982"/>
          <a:ext cx="389740" cy="3897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EE01BC-261E-46DC-AECD-3A62E73407B7}">
      <dsp:nvSpPr>
        <dsp:cNvPr id="0" name=""/>
        <dsp:cNvSpPr/>
      </dsp:nvSpPr>
      <dsp:spPr>
        <a:xfrm>
          <a:off x="2039314" y="4802846"/>
          <a:ext cx="1583920" cy="671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dirty="0">
              <a:solidFill>
                <a:prstClr val="black">
                  <a:hueOff val="0"/>
                  <a:satOff val="0"/>
                  <a:lumOff val="0"/>
                  <a:alphaOff val="0"/>
                </a:prstClr>
              </a:solidFill>
              <a:latin typeface="Calibri"/>
              <a:ea typeface="+mn-ea"/>
              <a:cs typeface="+mn-cs"/>
            </a:rPr>
            <a:t>comparing result with Power BI </a:t>
          </a:r>
        </a:p>
      </dsp:txBody>
      <dsp:txXfrm>
        <a:off x="2039314" y="4802846"/>
        <a:ext cx="1583920" cy="67196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CF023-3001-4F3B-B7B1-CA0600231F72}" type="datetimeFigureOut">
              <a:rPr lang="en-IN" smtClean="0"/>
              <a:t>24-10-2025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8C520-4DC0-4BED-8B8A-62CA0D373655}" type="slidenum">
              <a:rPr lang="en-IN" smtClean="0"/>
              <a:t>‹#›</a:t>
            </a:fld>
            <a:endParaRPr lang="en-IN"/>
          </a:p>
        </p:txBody>
      </p:sp>
    </p:spTree>
    <p:extLst>
      <p:ext uri="{BB962C8B-B14F-4D97-AF65-F5344CB8AC3E}">
        <p14:creationId xmlns:p14="http://schemas.microsoft.com/office/powerpoint/2010/main" val="691106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48C520-4DC0-4BED-8B8A-62CA0D373655}" type="slidenum">
              <a:rPr lang="en-IN" smtClean="0"/>
              <a:t>21</a:t>
            </a:fld>
            <a:endParaRPr lang="en-IN"/>
          </a:p>
        </p:txBody>
      </p:sp>
    </p:spTree>
    <p:extLst>
      <p:ext uri="{BB962C8B-B14F-4D97-AF65-F5344CB8AC3E}">
        <p14:creationId xmlns:p14="http://schemas.microsoft.com/office/powerpoint/2010/main" val="222076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svg"/><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2E2428-58BA-458D-AA54-05502E63F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561161"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5" y="609600"/>
            <a:ext cx="5160770" cy="1322887"/>
          </a:xfrm>
        </p:spPr>
        <p:txBody>
          <a:bodyPr>
            <a:normAutofit/>
          </a:bodyPr>
          <a:lstStyle/>
          <a:p>
            <a:pPr>
              <a:lnSpc>
                <a:spcPct val="90000"/>
              </a:lnSpc>
            </a:pPr>
            <a:r>
              <a:rPr lang="en-IN" sz="3700"/>
              <a:t>Bank Loan Performance Dashboard</a:t>
            </a:r>
          </a:p>
        </p:txBody>
      </p:sp>
      <p:sp>
        <p:nvSpPr>
          <p:cNvPr id="3" name="Content Placeholder 2"/>
          <p:cNvSpPr>
            <a:spLocks noGrp="1"/>
          </p:cNvSpPr>
          <p:nvPr>
            <p:ph idx="1"/>
          </p:nvPr>
        </p:nvSpPr>
        <p:spPr>
          <a:xfrm>
            <a:off x="852775" y="2194102"/>
            <a:ext cx="4930463" cy="3908585"/>
          </a:xfrm>
        </p:spPr>
        <p:txBody>
          <a:bodyPr>
            <a:normAutofit/>
          </a:bodyPr>
          <a:lstStyle/>
          <a:p>
            <a:pPr marL="0" indent="0">
              <a:lnSpc>
                <a:spcPct val="90000"/>
              </a:lnSpc>
              <a:buNone/>
              <a:defRPr sz="1800"/>
            </a:pPr>
            <a:endParaRPr lang="en-US" sz="1400"/>
          </a:p>
          <a:p>
            <a:pPr marL="0" indent="0">
              <a:lnSpc>
                <a:spcPct val="90000"/>
              </a:lnSpc>
              <a:buNone/>
              <a:defRPr sz="1800"/>
            </a:pPr>
            <a:r>
              <a:rPr lang="en-US" sz="1400"/>
              <a:t>Overview:</a:t>
            </a:r>
          </a:p>
          <a:p>
            <a:pPr marL="0" indent="0">
              <a:lnSpc>
                <a:spcPct val="90000"/>
              </a:lnSpc>
              <a:buNone/>
              <a:defRPr sz="1800"/>
            </a:pPr>
            <a:r>
              <a:rPr lang="en-US" sz="1400"/>
              <a:t>The Loan Performance Dashboard is an end-to-end data analytics solution designed to help financial institutions monitor, analyze, and optimize their loan operations. Using SQL for data processing and Power BI for visualization, the project provides actionable insights into loan applications, funding, repayments, and borrower characteristics — enabling data-driven decision-making for improved operational efficiency.</a:t>
            </a:r>
          </a:p>
          <a:p>
            <a:pPr>
              <a:lnSpc>
                <a:spcPct val="90000"/>
              </a:lnSpc>
              <a:defRPr sz="1800"/>
            </a:pPr>
            <a:endParaRPr lang="en-US" sz="1400"/>
          </a:p>
          <a:p>
            <a:pPr marL="0" indent="0">
              <a:lnSpc>
                <a:spcPct val="90000"/>
              </a:lnSpc>
              <a:buNone/>
              <a:defRPr sz="1800"/>
            </a:pPr>
            <a:r>
              <a:rPr lang="en-US" sz="1400"/>
              <a:t>Objective:</a:t>
            </a:r>
          </a:p>
          <a:p>
            <a:pPr marL="0" indent="0">
              <a:lnSpc>
                <a:spcPct val="90000"/>
              </a:lnSpc>
              <a:buNone/>
              <a:defRPr sz="1800"/>
            </a:pPr>
            <a:r>
              <a:rPr lang="en-US" sz="1400"/>
              <a:t>To develop interactive dashboards that give stakeholders a clear view of loan performance metrics, borrower trends, and financial efficiency indicators.</a:t>
            </a:r>
          </a:p>
          <a:p>
            <a:pPr>
              <a:lnSpc>
                <a:spcPct val="90000"/>
              </a:lnSpc>
              <a:defRPr sz="1800"/>
            </a:pPr>
            <a:endParaRPr lang="en-US" sz="1400"/>
          </a:p>
          <a:p>
            <a:pPr marL="0" indent="0">
              <a:lnSpc>
                <a:spcPct val="90000"/>
              </a:lnSpc>
              <a:buNone/>
              <a:defRPr sz="1800"/>
            </a:pPr>
            <a:r>
              <a:rPr lang="en-US" sz="1400"/>
              <a:t>Tools Used:</a:t>
            </a:r>
          </a:p>
          <a:p>
            <a:pPr marL="0" indent="0">
              <a:lnSpc>
                <a:spcPct val="90000"/>
              </a:lnSpc>
              <a:buNone/>
              <a:defRPr sz="1800"/>
            </a:pPr>
            <a:r>
              <a:rPr lang="en-US" sz="1400"/>
              <a:t>SQL | Power BI | DAX | Excel</a:t>
            </a:r>
          </a:p>
        </p:txBody>
      </p:sp>
      <p:pic>
        <p:nvPicPr>
          <p:cNvPr id="7" name="Graphic 6" descr="Bank">
            <a:extLst>
              <a:ext uri="{FF2B5EF4-FFF2-40B4-BE49-F238E27FC236}">
                <a16:creationId xmlns:a16="http://schemas.microsoft.com/office/drawing/2014/main" id="{B3160D8D-64D4-8521-F9D2-FA1A24909E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96985" y="2353600"/>
            <a:ext cx="2180230" cy="21802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E76AF-159A-89B1-5BE2-7393C489A2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1B2715-EC7B-FD67-B55A-0815D19AF1C0}"/>
              </a:ext>
            </a:extLst>
          </p:cNvPr>
          <p:cNvSpPr>
            <a:spLocks noGrp="1"/>
          </p:cNvSpPr>
          <p:nvPr>
            <p:ph type="title"/>
          </p:nvPr>
        </p:nvSpPr>
        <p:spPr/>
        <p:txBody>
          <a:bodyPr>
            <a:normAutofit fontScale="90000"/>
          </a:bodyPr>
          <a:lstStyle/>
          <a:p>
            <a:r>
              <a:rPr lang="en-IN" b="1" dirty="0"/>
              <a:t>BANK LOAN REPORT | SUMMARY</a:t>
            </a:r>
            <a:br>
              <a:rPr lang="en-IN" dirty="0"/>
            </a:br>
            <a:endParaRPr lang="en-IN" dirty="0"/>
          </a:p>
        </p:txBody>
      </p:sp>
      <p:sp>
        <p:nvSpPr>
          <p:cNvPr id="3" name="Content Placeholder 2">
            <a:extLst>
              <a:ext uri="{FF2B5EF4-FFF2-40B4-BE49-F238E27FC236}">
                <a16:creationId xmlns:a16="http://schemas.microsoft.com/office/drawing/2014/main" id="{A98E7359-C39D-CA11-9218-4776E5A793B8}"/>
              </a:ext>
            </a:extLst>
          </p:cNvPr>
          <p:cNvSpPr>
            <a:spLocks noGrp="1"/>
          </p:cNvSpPr>
          <p:nvPr>
            <p:ph idx="1"/>
          </p:nvPr>
        </p:nvSpPr>
        <p:spPr>
          <a:xfrm>
            <a:off x="486697" y="970372"/>
            <a:ext cx="8229600" cy="5612990"/>
          </a:xfrm>
        </p:spPr>
        <p:txBody>
          <a:bodyPr>
            <a:normAutofit/>
          </a:bodyPr>
          <a:lstStyle/>
          <a:p>
            <a:pPr marL="0" indent="0" algn="ctr">
              <a:buNone/>
            </a:pPr>
            <a:r>
              <a:rPr lang="en-IN" sz="1400" dirty="0">
                <a:solidFill>
                  <a:srgbClr val="0000FF"/>
                </a:solidFill>
                <a:latin typeface="Cascadia Mono" panose="020B0609020000020004" pitchFamily="49" charset="0"/>
              </a:rPr>
              <a:t>Good Loan Issued</a:t>
            </a:r>
          </a:p>
          <a:p>
            <a:pPr marL="0" indent="0">
              <a:buNone/>
            </a:pPr>
            <a:r>
              <a:rPr lang="en-US" sz="1200" dirty="0" err="1">
                <a:solidFill>
                  <a:srgbClr val="000000"/>
                </a:solidFill>
                <a:highlight>
                  <a:srgbClr val="FFFF00"/>
                </a:highlight>
                <a:latin typeface="Cascadia Mono" panose="020B0609020000020004" pitchFamily="49" charset="0"/>
              </a:rPr>
              <a:t>Good_Loan_percentage</a:t>
            </a:r>
            <a:endParaRPr lang="en-IN" sz="1200" dirty="0">
              <a:solidFill>
                <a:srgbClr val="0000FF"/>
              </a:solidFill>
              <a:highlight>
                <a:srgbClr val="FFFF00"/>
              </a:highlight>
              <a:latin typeface="Cascadia Mono" panose="020B0609020000020004" pitchFamily="49" charset="0"/>
            </a:endParaRPr>
          </a:p>
          <a:p>
            <a:pPr marL="0" indent="0">
              <a:buNone/>
            </a:pPr>
            <a:r>
              <a:rPr lang="en-IN" sz="1200" dirty="0">
                <a:solidFill>
                  <a:srgbClr val="0000FF"/>
                </a:solidFill>
                <a:highlight>
                  <a:srgbClr val="FFFFFF"/>
                </a:highlight>
                <a:latin typeface="Cascadia Mono" panose="020B0609020000020004" pitchFamily="49" charset="0"/>
              </a:rPr>
              <a:t>select</a:t>
            </a:r>
            <a:r>
              <a:rPr lang="en-IN"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FF"/>
                </a:solidFill>
                <a:highlight>
                  <a:srgbClr val="FFFFFF"/>
                </a:highlight>
                <a:latin typeface="Cascadia Mono" panose="020B0609020000020004" pitchFamily="49" charset="0"/>
              </a:rPr>
              <a:t>count</a:t>
            </a:r>
            <a:r>
              <a:rPr lang="en-US" sz="1200" dirty="0">
                <a:solidFill>
                  <a:srgbClr val="808080"/>
                </a:solidFill>
                <a:highlight>
                  <a:srgbClr val="FFFFFF"/>
                </a:highlight>
                <a:latin typeface="Cascadia Mono" panose="020B0609020000020004" pitchFamily="49" charset="0"/>
              </a:rPr>
              <a:t>(</a:t>
            </a:r>
            <a:r>
              <a:rPr lang="en-US" sz="1200" dirty="0">
                <a:solidFill>
                  <a:srgbClr val="0000FF"/>
                </a:solidFill>
                <a:highlight>
                  <a:srgbClr val="FFFFFF"/>
                </a:highlight>
                <a:latin typeface="Cascadia Mono" panose="020B0609020000020004" pitchFamily="49" charset="0"/>
              </a:rPr>
              <a:t>case</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when</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loan_status</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00"/>
                </a:solidFill>
                <a:highlight>
                  <a:srgbClr val="FFFFFF"/>
                </a:highlight>
                <a:latin typeface="Cascadia Mono" panose="020B0609020000020004" pitchFamily="49" charset="0"/>
              </a:rPr>
              <a:t>'Fully Paid'</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or</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loan_status</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00"/>
                </a:solidFill>
                <a:highlight>
                  <a:srgbClr val="FFFFFF"/>
                </a:highlight>
                <a:latin typeface="Cascadia Mono" panose="020B0609020000020004" pitchFamily="49" charset="0"/>
              </a:rPr>
              <a:t>'Current'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then</a:t>
            </a:r>
            <a:r>
              <a:rPr lang="en-US" sz="1200" dirty="0">
                <a:solidFill>
                  <a:srgbClr val="000000"/>
                </a:solidFill>
                <a:highlight>
                  <a:srgbClr val="FFFFFF"/>
                </a:highlight>
                <a:latin typeface="Cascadia Mono" panose="020B0609020000020004" pitchFamily="49" charset="0"/>
              </a:rPr>
              <a:t> id </a:t>
            </a:r>
            <a:r>
              <a:rPr lang="en-US" sz="1200" dirty="0">
                <a:solidFill>
                  <a:srgbClr val="0000FF"/>
                </a:solidFill>
                <a:highlight>
                  <a:srgbClr val="FFFFFF"/>
                </a:highlight>
                <a:latin typeface="Cascadia Mono" panose="020B0609020000020004" pitchFamily="49" charset="0"/>
              </a:rPr>
              <a:t>end</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100</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IN" sz="1200" dirty="0">
                <a:solidFill>
                  <a:srgbClr val="808080"/>
                </a:solidFill>
                <a:highlight>
                  <a:srgbClr val="FFFFFF"/>
                </a:highlight>
                <a:latin typeface="Cascadia Mono" panose="020B0609020000020004" pitchFamily="49" charset="0"/>
              </a:rPr>
              <a:t>/</a:t>
            </a:r>
            <a:r>
              <a:rPr lang="en-IN"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count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id</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Good_Loan_percentage</a:t>
            </a:r>
            <a:r>
              <a:rPr lang="en-US" sz="1200" dirty="0">
                <a:solidFill>
                  <a:srgbClr val="000000"/>
                </a:solidFill>
                <a:highlight>
                  <a:srgbClr val="FFFFFF"/>
                </a:highlight>
                <a:latin typeface="Cascadia Mono" panose="020B0609020000020004" pitchFamily="49" charset="0"/>
              </a:rPr>
              <a:t> </a:t>
            </a:r>
            <a:r>
              <a:rPr lang="en-IN" sz="1200" dirty="0">
                <a:solidFill>
                  <a:srgbClr val="0000FF"/>
                </a:solidFill>
                <a:highlight>
                  <a:srgbClr val="FFFFFF"/>
                </a:highlight>
                <a:latin typeface="Cascadia Mono" panose="020B0609020000020004" pitchFamily="49" charset="0"/>
              </a:rPr>
              <a:t>from</a:t>
            </a:r>
            <a:r>
              <a:rPr lang="en-IN" sz="1200" dirty="0">
                <a:solidFill>
                  <a:srgbClr val="000000"/>
                </a:solidFill>
                <a:highlight>
                  <a:srgbClr val="FFFFFF"/>
                </a:highlight>
                <a:latin typeface="Cascadia Mono" panose="020B0609020000020004" pitchFamily="49" charset="0"/>
              </a:rPr>
              <a:t> [Bank Loan Data]</a:t>
            </a:r>
          </a:p>
          <a:p>
            <a:endParaRPr lang="en-IN"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endParaRPr lang="en-US" sz="1200" dirty="0">
              <a:solidFill>
                <a:srgbClr val="000000"/>
              </a:solidFill>
              <a:highlight>
                <a:srgbClr val="FFFF00"/>
              </a:highlight>
              <a:latin typeface="Cascadia Mono" panose="020B0609020000020004" pitchFamily="49" charset="0"/>
            </a:endParaRPr>
          </a:p>
          <a:p>
            <a:pPr marL="0" indent="0">
              <a:buNone/>
            </a:pPr>
            <a:endParaRPr lang="en-US" sz="1200" dirty="0">
              <a:solidFill>
                <a:srgbClr val="000000"/>
              </a:solidFill>
              <a:highlight>
                <a:srgbClr val="FFFF00"/>
              </a:highlight>
              <a:latin typeface="Cascadia Mono" panose="020B0609020000020004" pitchFamily="49" charset="0"/>
            </a:endParaRPr>
          </a:p>
          <a:p>
            <a:pPr marL="0" indent="0">
              <a:buNone/>
            </a:pPr>
            <a:r>
              <a:rPr lang="en-US" sz="1200" dirty="0" err="1">
                <a:solidFill>
                  <a:srgbClr val="000000"/>
                </a:solidFill>
                <a:highlight>
                  <a:srgbClr val="FFFF00"/>
                </a:highlight>
                <a:latin typeface="Cascadia Mono" panose="020B0609020000020004" pitchFamily="49" charset="0"/>
              </a:rPr>
              <a:t>Good_Loan_Application</a:t>
            </a:r>
            <a:endParaRPr lang="en-US" sz="1200" dirty="0">
              <a:solidFill>
                <a:srgbClr val="0000FF"/>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count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id</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Good_Loan_Application</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pPr marL="0" indent="0">
              <a:buNone/>
            </a:pP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loan_status</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00"/>
                </a:solidFill>
                <a:highlight>
                  <a:srgbClr val="FFFFFF"/>
                </a:highlight>
                <a:latin typeface="Cascadia Mono" panose="020B0609020000020004" pitchFamily="49" charset="0"/>
              </a:rPr>
              <a:t>'Fully Paid'</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or</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loan_status</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00"/>
                </a:solidFill>
                <a:highlight>
                  <a:srgbClr val="FFFFFF"/>
                </a:highlight>
                <a:latin typeface="Cascadia Mono" panose="020B0609020000020004" pitchFamily="49" charset="0"/>
              </a:rPr>
              <a:t>'Current’</a:t>
            </a:r>
            <a:endParaRPr lang="en-US" sz="1200" dirty="0">
              <a:solidFill>
                <a:srgbClr val="000000"/>
              </a:solidFill>
              <a:highlight>
                <a:srgbClr val="FFFFFF"/>
              </a:highlight>
              <a:latin typeface="Cascadia Mono" panose="020B0609020000020004" pitchFamily="49" charset="0"/>
            </a:endParaRPr>
          </a:p>
          <a:p>
            <a:endParaRPr lang="en-IN" sz="1200" dirty="0">
              <a:solidFill>
                <a:srgbClr val="000000"/>
              </a:solidFill>
              <a:highlight>
                <a:srgbClr val="FFFFFF"/>
              </a:highlight>
              <a:latin typeface="Cascadia Mono" panose="020B0609020000020004" pitchFamily="49" charset="0"/>
            </a:endParaRPr>
          </a:p>
          <a:p>
            <a:pPr marL="0" indent="0">
              <a:buNone/>
            </a:pPr>
            <a:endParaRPr lang="en-IN" sz="1200" dirty="0">
              <a:solidFill>
                <a:srgbClr val="000000"/>
              </a:solidFill>
              <a:highlight>
                <a:srgbClr val="FFFFFF"/>
              </a:highlight>
              <a:latin typeface="Cascadia Mono" panose="020B0609020000020004" pitchFamily="49" charset="0"/>
            </a:endParaRPr>
          </a:p>
          <a:p>
            <a:pPr marL="0" indent="0">
              <a:buNone/>
            </a:pPr>
            <a:r>
              <a:rPr lang="en-US" sz="1200" dirty="0" err="1">
                <a:solidFill>
                  <a:srgbClr val="000000"/>
                </a:solidFill>
                <a:highlight>
                  <a:srgbClr val="FFFF00"/>
                </a:highlight>
                <a:latin typeface="Cascadia Mono" panose="020B0609020000020004" pitchFamily="49" charset="0"/>
              </a:rPr>
              <a:t>Good_Loan_Funded_Amount</a:t>
            </a:r>
            <a:endParaRPr lang="en-US" sz="1200" dirty="0">
              <a:solidFill>
                <a:srgbClr val="0000FF"/>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Sum</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loan_amount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Good_Loan_Funded_Amount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pPr marL="0" indent="0">
              <a:buNone/>
            </a:pP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loan_status</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00"/>
                </a:solidFill>
                <a:highlight>
                  <a:srgbClr val="FFFFFF"/>
                </a:highlight>
                <a:latin typeface="Cascadia Mono" panose="020B0609020000020004" pitchFamily="49" charset="0"/>
              </a:rPr>
              <a:t>'Fully </a:t>
            </a:r>
            <a:r>
              <a:rPr lang="en-US" sz="1200" dirty="0" err="1">
                <a:solidFill>
                  <a:srgbClr val="FF0000"/>
                </a:solidFill>
                <a:highlight>
                  <a:srgbClr val="FFFFFF"/>
                </a:highlight>
                <a:latin typeface="Cascadia Mono" panose="020B0609020000020004" pitchFamily="49" charset="0"/>
              </a:rPr>
              <a:t>Paid'</a:t>
            </a:r>
            <a:r>
              <a:rPr lang="en-US" sz="1200" dirty="0" err="1">
                <a:solidFill>
                  <a:srgbClr val="808080"/>
                </a:solidFill>
                <a:highlight>
                  <a:srgbClr val="FFFFFF"/>
                </a:highlight>
                <a:latin typeface="Cascadia Mono" panose="020B0609020000020004" pitchFamily="49" charset="0"/>
              </a:rPr>
              <a:t>or</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loan_status</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00"/>
                </a:solidFill>
                <a:highlight>
                  <a:srgbClr val="FFFFFF"/>
                </a:highlight>
                <a:latin typeface="Cascadia Mono" panose="020B0609020000020004" pitchFamily="49" charset="0"/>
              </a:rPr>
              <a:t>'Current’</a:t>
            </a:r>
            <a:endParaRPr lang="en-US" sz="1200" dirty="0">
              <a:solidFill>
                <a:srgbClr val="000000"/>
              </a:solidFill>
              <a:highlight>
                <a:srgbClr val="FFFFFF"/>
              </a:highlight>
              <a:latin typeface="Cascadia Mono" panose="020B0609020000020004" pitchFamily="49" charset="0"/>
            </a:endParaRPr>
          </a:p>
          <a:p>
            <a:endParaRPr lang="en-IN" sz="1200" dirty="0">
              <a:solidFill>
                <a:srgbClr val="000000"/>
              </a:solidFill>
              <a:highlight>
                <a:srgbClr val="FFFFFF"/>
              </a:highlight>
              <a:latin typeface="Cascadia Mono" panose="020B0609020000020004" pitchFamily="49" charset="0"/>
            </a:endParaRPr>
          </a:p>
          <a:p>
            <a:endParaRPr lang="en-IN" sz="1200" dirty="0">
              <a:solidFill>
                <a:srgbClr val="000000"/>
              </a:solidFill>
              <a:highlight>
                <a:srgbClr val="FFFFFF"/>
              </a:highlight>
              <a:latin typeface="Cascadia Mono" panose="020B0609020000020004" pitchFamily="49" charset="0"/>
            </a:endParaRPr>
          </a:p>
          <a:p>
            <a:endParaRPr lang="en-IN" sz="1200" dirty="0">
              <a:solidFill>
                <a:srgbClr val="000000"/>
              </a:solidFill>
              <a:highlight>
                <a:srgbClr val="FFFFFF"/>
              </a:highlight>
              <a:latin typeface="Cascadia Mono" panose="020B0609020000020004" pitchFamily="49" charset="0"/>
            </a:endParaRPr>
          </a:p>
          <a:p>
            <a:pPr marL="0" indent="0">
              <a:buNone/>
            </a:pPr>
            <a:r>
              <a:rPr lang="en-US" sz="1200" dirty="0" err="1">
                <a:solidFill>
                  <a:srgbClr val="000000"/>
                </a:solidFill>
                <a:highlight>
                  <a:srgbClr val="FFFF00"/>
                </a:highlight>
                <a:latin typeface="Cascadia Mono" panose="020B0609020000020004" pitchFamily="49" charset="0"/>
              </a:rPr>
              <a:t>Good_Loan_Funded_Amount</a:t>
            </a:r>
            <a:endParaRPr lang="en-IN" sz="1200" dirty="0">
              <a:solidFill>
                <a:srgbClr val="000000"/>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Sum</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total_payment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Good_Loan_Total_Received_Amount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pPr marL="0" indent="0">
              <a:buNone/>
            </a:pP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loan_status</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00"/>
                </a:solidFill>
                <a:highlight>
                  <a:srgbClr val="FFFFFF"/>
                </a:highlight>
                <a:latin typeface="Cascadia Mono" panose="020B0609020000020004" pitchFamily="49" charset="0"/>
              </a:rPr>
              <a:t>'Fully </a:t>
            </a:r>
            <a:r>
              <a:rPr lang="en-US" sz="1200" dirty="0" err="1">
                <a:solidFill>
                  <a:srgbClr val="FF0000"/>
                </a:solidFill>
                <a:highlight>
                  <a:srgbClr val="FFFFFF"/>
                </a:highlight>
                <a:latin typeface="Cascadia Mono" panose="020B0609020000020004" pitchFamily="49" charset="0"/>
              </a:rPr>
              <a:t>Paid'</a:t>
            </a:r>
            <a:r>
              <a:rPr lang="en-US" sz="1200" dirty="0" err="1">
                <a:solidFill>
                  <a:srgbClr val="808080"/>
                </a:solidFill>
                <a:highlight>
                  <a:srgbClr val="FFFFFF"/>
                </a:highlight>
                <a:latin typeface="Cascadia Mono" panose="020B0609020000020004" pitchFamily="49" charset="0"/>
              </a:rPr>
              <a:t>or</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loan_status</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00"/>
                </a:solidFill>
                <a:highlight>
                  <a:srgbClr val="FFFFFF"/>
                </a:highlight>
                <a:latin typeface="Cascadia Mono" panose="020B0609020000020004" pitchFamily="49" charset="0"/>
              </a:rPr>
              <a:t>'Current'</a:t>
            </a:r>
            <a:endParaRPr lang="en-IN" sz="1200" dirty="0"/>
          </a:p>
        </p:txBody>
      </p:sp>
      <p:pic>
        <p:nvPicPr>
          <p:cNvPr id="13" name="Picture 12">
            <a:extLst>
              <a:ext uri="{FF2B5EF4-FFF2-40B4-BE49-F238E27FC236}">
                <a16:creationId xmlns:a16="http://schemas.microsoft.com/office/drawing/2014/main" id="{BC29D7EB-7EB7-082E-C79E-20F06AE164FD}"/>
              </a:ext>
            </a:extLst>
          </p:cNvPr>
          <p:cNvPicPr>
            <a:picLocks noChangeAspect="1"/>
          </p:cNvPicPr>
          <p:nvPr/>
        </p:nvPicPr>
        <p:blipFill>
          <a:blip r:embed="rId2"/>
          <a:stretch>
            <a:fillRect/>
          </a:stretch>
        </p:blipFill>
        <p:spPr>
          <a:xfrm>
            <a:off x="565355" y="1884740"/>
            <a:ext cx="1933845" cy="457264"/>
          </a:xfrm>
          <a:prstGeom prst="rect">
            <a:avLst/>
          </a:prstGeom>
        </p:spPr>
      </p:pic>
      <p:pic>
        <p:nvPicPr>
          <p:cNvPr id="15" name="Picture 14">
            <a:extLst>
              <a:ext uri="{FF2B5EF4-FFF2-40B4-BE49-F238E27FC236}">
                <a16:creationId xmlns:a16="http://schemas.microsoft.com/office/drawing/2014/main" id="{0E9F2B52-0505-89B6-820D-FC618502E990}"/>
              </a:ext>
            </a:extLst>
          </p:cNvPr>
          <p:cNvPicPr>
            <a:picLocks noChangeAspect="1"/>
          </p:cNvPicPr>
          <p:nvPr/>
        </p:nvPicPr>
        <p:blipFill>
          <a:blip r:embed="rId3"/>
          <a:stretch>
            <a:fillRect/>
          </a:stretch>
        </p:blipFill>
        <p:spPr>
          <a:xfrm>
            <a:off x="6630354" y="2857420"/>
            <a:ext cx="1743318" cy="381053"/>
          </a:xfrm>
          <a:prstGeom prst="rect">
            <a:avLst/>
          </a:prstGeom>
        </p:spPr>
      </p:pic>
      <p:pic>
        <p:nvPicPr>
          <p:cNvPr id="17" name="Picture 16">
            <a:extLst>
              <a:ext uri="{FF2B5EF4-FFF2-40B4-BE49-F238E27FC236}">
                <a16:creationId xmlns:a16="http://schemas.microsoft.com/office/drawing/2014/main" id="{3119272E-4D83-55EC-3BEA-DAB9D50444F4}"/>
              </a:ext>
            </a:extLst>
          </p:cNvPr>
          <p:cNvPicPr>
            <a:picLocks noChangeAspect="1"/>
          </p:cNvPicPr>
          <p:nvPr/>
        </p:nvPicPr>
        <p:blipFill>
          <a:blip r:embed="rId4"/>
          <a:stretch>
            <a:fillRect/>
          </a:stretch>
        </p:blipFill>
        <p:spPr>
          <a:xfrm>
            <a:off x="6580563" y="4296469"/>
            <a:ext cx="2076740" cy="409632"/>
          </a:xfrm>
          <a:prstGeom prst="rect">
            <a:avLst/>
          </a:prstGeom>
        </p:spPr>
      </p:pic>
      <p:pic>
        <p:nvPicPr>
          <p:cNvPr id="21" name="Picture 20">
            <a:extLst>
              <a:ext uri="{FF2B5EF4-FFF2-40B4-BE49-F238E27FC236}">
                <a16:creationId xmlns:a16="http://schemas.microsoft.com/office/drawing/2014/main" id="{28A8D74B-45BB-FD56-3FFF-0D39119151D7}"/>
              </a:ext>
            </a:extLst>
          </p:cNvPr>
          <p:cNvPicPr>
            <a:picLocks noChangeAspect="1"/>
          </p:cNvPicPr>
          <p:nvPr/>
        </p:nvPicPr>
        <p:blipFill>
          <a:blip r:embed="rId5"/>
          <a:stretch>
            <a:fillRect/>
          </a:stretch>
        </p:blipFill>
        <p:spPr>
          <a:xfrm>
            <a:off x="565355" y="6087681"/>
            <a:ext cx="2486372" cy="400106"/>
          </a:xfrm>
          <a:prstGeom prst="rect">
            <a:avLst/>
          </a:prstGeom>
        </p:spPr>
      </p:pic>
    </p:spTree>
    <p:extLst>
      <p:ext uri="{BB962C8B-B14F-4D97-AF65-F5344CB8AC3E}">
        <p14:creationId xmlns:p14="http://schemas.microsoft.com/office/powerpoint/2010/main" val="277263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F7FD4-10EB-9DA3-1B89-E60B78B93A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18E02B-F023-0DB9-0237-BA5A999680C3}"/>
              </a:ext>
            </a:extLst>
          </p:cNvPr>
          <p:cNvSpPr>
            <a:spLocks noGrp="1"/>
          </p:cNvSpPr>
          <p:nvPr>
            <p:ph type="title"/>
          </p:nvPr>
        </p:nvSpPr>
        <p:spPr/>
        <p:txBody>
          <a:bodyPr>
            <a:normAutofit fontScale="90000"/>
          </a:bodyPr>
          <a:lstStyle/>
          <a:p>
            <a:r>
              <a:rPr lang="en-IN" b="1" dirty="0"/>
              <a:t>BANK LOAN REPORT | SUMMARY</a:t>
            </a:r>
            <a:br>
              <a:rPr lang="en-IN" dirty="0"/>
            </a:br>
            <a:endParaRPr lang="en-IN" dirty="0"/>
          </a:p>
        </p:txBody>
      </p:sp>
      <p:sp>
        <p:nvSpPr>
          <p:cNvPr id="3" name="Content Placeholder 2">
            <a:extLst>
              <a:ext uri="{FF2B5EF4-FFF2-40B4-BE49-F238E27FC236}">
                <a16:creationId xmlns:a16="http://schemas.microsoft.com/office/drawing/2014/main" id="{8DB6601B-9A37-6E02-0D6B-6FAA8955172C}"/>
              </a:ext>
            </a:extLst>
          </p:cNvPr>
          <p:cNvSpPr>
            <a:spLocks noGrp="1"/>
          </p:cNvSpPr>
          <p:nvPr>
            <p:ph idx="1"/>
          </p:nvPr>
        </p:nvSpPr>
        <p:spPr>
          <a:xfrm>
            <a:off x="457200" y="1052052"/>
            <a:ext cx="8229600" cy="5226510"/>
          </a:xfrm>
        </p:spPr>
        <p:txBody>
          <a:bodyPr>
            <a:normAutofit/>
          </a:bodyPr>
          <a:lstStyle/>
          <a:p>
            <a:pPr marL="0" indent="0" algn="ctr">
              <a:buNone/>
            </a:pPr>
            <a:r>
              <a:rPr lang="en-IN" sz="1400" dirty="0">
                <a:solidFill>
                  <a:srgbClr val="0000FF"/>
                </a:solidFill>
                <a:latin typeface="Cascadia Mono" panose="020B0609020000020004" pitchFamily="49" charset="0"/>
              </a:rPr>
              <a:t>Bad Loan Issued</a:t>
            </a:r>
          </a:p>
          <a:p>
            <a:pPr marL="0" indent="0">
              <a:buNone/>
            </a:pPr>
            <a:endParaRPr lang="en-IN" sz="1200" dirty="0">
              <a:solidFill>
                <a:srgbClr val="0000FF"/>
              </a:solidFill>
              <a:highlight>
                <a:srgbClr val="FFFFFF"/>
              </a:highlight>
              <a:latin typeface="Cascadia Mono" panose="020B0609020000020004" pitchFamily="49" charset="0"/>
            </a:endParaRPr>
          </a:p>
          <a:p>
            <a:pPr marL="0" indent="0">
              <a:buNone/>
            </a:pPr>
            <a:r>
              <a:rPr lang="en-US" sz="1200" dirty="0" err="1">
                <a:solidFill>
                  <a:srgbClr val="000000"/>
                </a:solidFill>
                <a:highlight>
                  <a:srgbClr val="FFFF00"/>
                </a:highlight>
                <a:latin typeface="Cascadia Mono" panose="020B0609020000020004" pitchFamily="49" charset="0"/>
              </a:rPr>
              <a:t>Bad_Loan_percentage</a:t>
            </a:r>
            <a:r>
              <a:rPr lang="en-US" sz="1200" dirty="0">
                <a:solidFill>
                  <a:srgbClr val="000000"/>
                </a:solidFill>
                <a:highlight>
                  <a:srgbClr val="FFFF00"/>
                </a:highlight>
                <a:latin typeface="Cascadia Mono" panose="020B0609020000020004" pitchFamily="49" charset="0"/>
              </a:rPr>
              <a:t> </a:t>
            </a:r>
          </a:p>
          <a:p>
            <a:pPr marL="0" indent="0">
              <a:buNone/>
            </a:pPr>
            <a:r>
              <a:rPr lang="en-IN" sz="1200" dirty="0">
                <a:solidFill>
                  <a:srgbClr val="0000FF"/>
                </a:solidFill>
                <a:highlight>
                  <a:srgbClr val="FFFFFF"/>
                </a:highlight>
                <a:latin typeface="Cascadia Mono" panose="020B0609020000020004" pitchFamily="49" charset="0"/>
              </a:rPr>
              <a:t>select</a:t>
            </a:r>
            <a:r>
              <a:rPr lang="en-IN"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FF"/>
                </a:solidFill>
                <a:highlight>
                  <a:srgbClr val="FFFFFF"/>
                </a:highlight>
                <a:latin typeface="Cascadia Mono" panose="020B0609020000020004" pitchFamily="49" charset="0"/>
              </a:rPr>
              <a:t>count</a:t>
            </a:r>
            <a:r>
              <a:rPr lang="en-US" sz="1200" dirty="0">
                <a:solidFill>
                  <a:srgbClr val="808080"/>
                </a:solidFill>
                <a:highlight>
                  <a:srgbClr val="FFFFFF"/>
                </a:highlight>
                <a:latin typeface="Cascadia Mono" panose="020B0609020000020004" pitchFamily="49" charset="0"/>
              </a:rPr>
              <a:t>(</a:t>
            </a:r>
            <a:r>
              <a:rPr lang="en-US" sz="1200" dirty="0">
                <a:solidFill>
                  <a:srgbClr val="0000FF"/>
                </a:solidFill>
                <a:highlight>
                  <a:srgbClr val="FFFFFF"/>
                </a:highlight>
                <a:latin typeface="Cascadia Mono" panose="020B0609020000020004" pitchFamily="49" charset="0"/>
              </a:rPr>
              <a:t>case</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when</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loan_status</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00"/>
                </a:solidFill>
                <a:highlight>
                  <a:srgbClr val="FFFFFF"/>
                </a:highlight>
                <a:latin typeface="Cascadia Mono" panose="020B0609020000020004" pitchFamily="49" charset="0"/>
              </a:rPr>
              <a:t>'Charged Off'</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then</a:t>
            </a:r>
            <a:r>
              <a:rPr lang="en-US" sz="1200" dirty="0">
                <a:solidFill>
                  <a:srgbClr val="000000"/>
                </a:solidFill>
                <a:highlight>
                  <a:srgbClr val="FFFFFF"/>
                </a:highlight>
                <a:latin typeface="Cascadia Mono" panose="020B0609020000020004" pitchFamily="49" charset="0"/>
              </a:rPr>
              <a:t> id </a:t>
            </a:r>
            <a:r>
              <a:rPr lang="en-US" sz="1200" dirty="0">
                <a:solidFill>
                  <a:srgbClr val="0000FF"/>
                </a:solidFill>
                <a:highlight>
                  <a:srgbClr val="FFFFFF"/>
                </a:highlight>
                <a:latin typeface="Cascadia Mono" panose="020B0609020000020004" pitchFamily="49" charset="0"/>
              </a:rPr>
              <a:t>end</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100</a:t>
            </a:r>
            <a:r>
              <a:rPr lang="en-US" sz="1200" dirty="0">
                <a:solidFill>
                  <a:srgbClr val="808080"/>
                </a:solidFill>
                <a:highlight>
                  <a:srgbClr val="FFFFFF"/>
                </a:highlight>
                <a:latin typeface="Cascadia Mono" panose="020B0609020000020004" pitchFamily="49" charset="0"/>
              </a:rPr>
              <a:t>)</a:t>
            </a:r>
            <a:r>
              <a:rPr lang="en-IN" sz="1200" dirty="0">
                <a:solidFill>
                  <a:srgbClr val="808080"/>
                </a:solidFill>
                <a:highlight>
                  <a:srgbClr val="FFFFFF"/>
                </a:highlight>
                <a:latin typeface="Cascadia Mono" panose="020B0609020000020004" pitchFamily="49" charset="0"/>
              </a:rPr>
              <a:t>/</a:t>
            </a:r>
            <a:r>
              <a:rPr lang="en-IN" sz="1200" dirty="0">
                <a:solidFill>
                  <a:srgbClr val="000000"/>
                </a:solidFill>
                <a:highlight>
                  <a:srgbClr val="FFFFFF"/>
                </a:highlight>
                <a:latin typeface="Cascadia Mono" panose="020B0609020000020004" pitchFamily="49" charset="0"/>
              </a:rPr>
              <a:t> </a:t>
            </a:r>
          </a:p>
          <a:p>
            <a:pPr marL="0" indent="0">
              <a:buNone/>
            </a:pPr>
            <a:r>
              <a:rPr lang="en-US" sz="1200" dirty="0">
                <a:solidFill>
                  <a:srgbClr val="FF00FF"/>
                </a:solidFill>
                <a:highlight>
                  <a:srgbClr val="FFFFFF"/>
                </a:highlight>
                <a:latin typeface="Cascadia Mono" panose="020B0609020000020004" pitchFamily="49" charset="0"/>
              </a:rPr>
              <a:t>count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id</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Bad_Loan_percentage</a:t>
            </a:r>
            <a:r>
              <a:rPr lang="en-US" sz="1200" dirty="0">
                <a:solidFill>
                  <a:srgbClr val="000000"/>
                </a:solidFill>
                <a:highlight>
                  <a:srgbClr val="FFFFFF"/>
                </a:highlight>
                <a:latin typeface="Cascadia Mono" panose="020B0609020000020004" pitchFamily="49" charset="0"/>
              </a:rPr>
              <a:t> </a:t>
            </a:r>
            <a:r>
              <a:rPr lang="en-IN" sz="1200" dirty="0">
                <a:solidFill>
                  <a:srgbClr val="0000FF"/>
                </a:solidFill>
                <a:highlight>
                  <a:srgbClr val="FFFFFF"/>
                </a:highlight>
                <a:latin typeface="Cascadia Mono" panose="020B0609020000020004" pitchFamily="49" charset="0"/>
              </a:rPr>
              <a:t>from</a:t>
            </a:r>
            <a:r>
              <a:rPr lang="en-IN" sz="1200" dirty="0">
                <a:solidFill>
                  <a:srgbClr val="000000"/>
                </a:solidFill>
                <a:highlight>
                  <a:srgbClr val="FFFFFF"/>
                </a:highlight>
                <a:latin typeface="Cascadia Mono" panose="020B0609020000020004" pitchFamily="49" charset="0"/>
              </a:rPr>
              <a:t> [Bank Loan Data]</a:t>
            </a:r>
          </a:p>
          <a:p>
            <a:endParaRPr lang="en-IN"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r>
              <a:rPr lang="en-US" sz="1200" dirty="0" err="1">
                <a:solidFill>
                  <a:srgbClr val="000000"/>
                </a:solidFill>
                <a:highlight>
                  <a:srgbClr val="FFFF00"/>
                </a:highlight>
                <a:latin typeface="Cascadia Mono" panose="020B0609020000020004" pitchFamily="49" charset="0"/>
              </a:rPr>
              <a:t>Bad_Loan_Application</a:t>
            </a:r>
            <a:endParaRPr lang="en-US" sz="1200" dirty="0">
              <a:solidFill>
                <a:srgbClr val="0000FF"/>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count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id</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Bad_Loan_Application</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pPr marL="0" indent="0">
              <a:buNone/>
            </a:pP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loan_status</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00"/>
                </a:solidFill>
                <a:highlight>
                  <a:srgbClr val="FFFFFF"/>
                </a:highlight>
                <a:latin typeface="Cascadia Mono" panose="020B0609020000020004" pitchFamily="49" charset="0"/>
              </a:rPr>
              <a:t>'Charged Off’</a:t>
            </a:r>
            <a:endParaRPr lang="en-US" sz="1200" dirty="0">
              <a:solidFill>
                <a:srgbClr val="000000"/>
              </a:solidFill>
              <a:highlight>
                <a:srgbClr val="FFFFFF"/>
              </a:highlight>
              <a:latin typeface="Cascadia Mono" panose="020B0609020000020004" pitchFamily="49" charset="0"/>
            </a:endParaRPr>
          </a:p>
          <a:p>
            <a:endParaRPr lang="en-IN"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r>
              <a:rPr lang="en-US" sz="1200" dirty="0" err="1">
                <a:solidFill>
                  <a:srgbClr val="000000"/>
                </a:solidFill>
                <a:highlight>
                  <a:srgbClr val="FFFF00"/>
                </a:highlight>
                <a:latin typeface="Cascadia Mono" panose="020B0609020000020004" pitchFamily="49" charset="0"/>
              </a:rPr>
              <a:t>Bad_Loan_Funded_Amount</a:t>
            </a:r>
            <a:endParaRPr lang="en-US" sz="1200" dirty="0">
              <a:solidFill>
                <a:srgbClr val="0000FF"/>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Sum</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loan_amount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Bad_Loan_Funded_Amount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pPr marL="0" indent="0">
              <a:buNone/>
            </a:pP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loan_status</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00"/>
                </a:solidFill>
                <a:highlight>
                  <a:srgbClr val="FFFFFF"/>
                </a:highlight>
                <a:latin typeface="Cascadia Mono" panose="020B0609020000020004" pitchFamily="49" charset="0"/>
              </a:rPr>
              <a:t>'Charged Off’</a:t>
            </a:r>
            <a:endParaRPr lang="en-US" sz="1200" dirty="0">
              <a:solidFill>
                <a:srgbClr val="000000"/>
              </a:solidFill>
              <a:highlight>
                <a:srgbClr val="FFFFFF"/>
              </a:highlight>
              <a:latin typeface="Cascadia Mono" panose="020B0609020000020004" pitchFamily="49" charset="0"/>
            </a:endParaRPr>
          </a:p>
          <a:p>
            <a:endParaRPr lang="en-IN"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r>
              <a:rPr lang="en-US" sz="1200" dirty="0" err="1">
                <a:solidFill>
                  <a:srgbClr val="000000"/>
                </a:solidFill>
                <a:highlight>
                  <a:srgbClr val="FFFF00"/>
                </a:highlight>
                <a:latin typeface="Cascadia Mono" panose="020B0609020000020004" pitchFamily="49" charset="0"/>
              </a:rPr>
              <a:t>Bad_Loan_Total_Received_Amount</a:t>
            </a:r>
            <a:endParaRPr lang="en-US" sz="1200" dirty="0">
              <a:solidFill>
                <a:srgbClr val="0000FF"/>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Sum</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total_payment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Bad_Loan_Total_Received_Amount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pPr marL="0" indent="0">
              <a:buNone/>
            </a:pP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loan_status</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00"/>
                </a:solidFill>
                <a:highlight>
                  <a:srgbClr val="FFFFFF"/>
                </a:highlight>
                <a:latin typeface="Cascadia Mono" panose="020B0609020000020004" pitchFamily="49" charset="0"/>
              </a:rPr>
              <a:t>'Charged Off’</a:t>
            </a:r>
          </a:p>
          <a:p>
            <a:pPr marL="0" indent="0">
              <a:buNone/>
            </a:pPr>
            <a:endParaRPr lang="en-IN" sz="1200" dirty="0"/>
          </a:p>
        </p:txBody>
      </p:sp>
      <p:pic>
        <p:nvPicPr>
          <p:cNvPr id="5" name="Picture 4">
            <a:extLst>
              <a:ext uri="{FF2B5EF4-FFF2-40B4-BE49-F238E27FC236}">
                <a16:creationId xmlns:a16="http://schemas.microsoft.com/office/drawing/2014/main" id="{B8FC837A-C5F6-B767-57F4-B5EE8EDE6375}"/>
              </a:ext>
            </a:extLst>
          </p:cNvPr>
          <p:cNvPicPr>
            <a:picLocks noChangeAspect="1"/>
          </p:cNvPicPr>
          <p:nvPr/>
        </p:nvPicPr>
        <p:blipFill>
          <a:blip r:embed="rId2"/>
          <a:stretch>
            <a:fillRect/>
          </a:stretch>
        </p:blipFill>
        <p:spPr>
          <a:xfrm>
            <a:off x="6788587" y="1594229"/>
            <a:ext cx="1800476" cy="428685"/>
          </a:xfrm>
          <a:prstGeom prst="rect">
            <a:avLst/>
          </a:prstGeom>
        </p:spPr>
      </p:pic>
      <p:pic>
        <p:nvPicPr>
          <p:cNvPr id="7" name="Picture 6">
            <a:extLst>
              <a:ext uri="{FF2B5EF4-FFF2-40B4-BE49-F238E27FC236}">
                <a16:creationId xmlns:a16="http://schemas.microsoft.com/office/drawing/2014/main" id="{AF3E55CF-995F-65A9-579E-FD2AD5C95F41}"/>
              </a:ext>
            </a:extLst>
          </p:cNvPr>
          <p:cNvPicPr>
            <a:picLocks noChangeAspect="1"/>
          </p:cNvPicPr>
          <p:nvPr/>
        </p:nvPicPr>
        <p:blipFill>
          <a:blip r:embed="rId3"/>
          <a:stretch>
            <a:fillRect/>
          </a:stretch>
        </p:blipFill>
        <p:spPr>
          <a:xfrm>
            <a:off x="6769534" y="2743104"/>
            <a:ext cx="1819529" cy="457264"/>
          </a:xfrm>
          <a:prstGeom prst="rect">
            <a:avLst/>
          </a:prstGeom>
        </p:spPr>
      </p:pic>
      <p:pic>
        <p:nvPicPr>
          <p:cNvPr id="9" name="Picture 8">
            <a:extLst>
              <a:ext uri="{FF2B5EF4-FFF2-40B4-BE49-F238E27FC236}">
                <a16:creationId xmlns:a16="http://schemas.microsoft.com/office/drawing/2014/main" id="{056DD749-96F2-283E-26D8-00072C765698}"/>
              </a:ext>
            </a:extLst>
          </p:cNvPr>
          <p:cNvPicPr>
            <a:picLocks noChangeAspect="1"/>
          </p:cNvPicPr>
          <p:nvPr/>
        </p:nvPicPr>
        <p:blipFill>
          <a:blip r:embed="rId4"/>
          <a:stretch>
            <a:fillRect/>
          </a:stretch>
        </p:blipFill>
        <p:spPr>
          <a:xfrm>
            <a:off x="6569481" y="4253621"/>
            <a:ext cx="2019582" cy="485843"/>
          </a:xfrm>
          <a:prstGeom prst="rect">
            <a:avLst/>
          </a:prstGeom>
        </p:spPr>
      </p:pic>
      <p:pic>
        <p:nvPicPr>
          <p:cNvPr id="11" name="Picture 10">
            <a:extLst>
              <a:ext uri="{FF2B5EF4-FFF2-40B4-BE49-F238E27FC236}">
                <a16:creationId xmlns:a16="http://schemas.microsoft.com/office/drawing/2014/main" id="{9D6C4CEC-310D-2D18-FED8-4139DEAFDA15}"/>
              </a:ext>
            </a:extLst>
          </p:cNvPr>
          <p:cNvPicPr>
            <a:picLocks noChangeAspect="1"/>
          </p:cNvPicPr>
          <p:nvPr/>
        </p:nvPicPr>
        <p:blipFill>
          <a:blip r:embed="rId5"/>
          <a:stretch>
            <a:fillRect/>
          </a:stretch>
        </p:blipFill>
        <p:spPr>
          <a:xfrm>
            <a:off x="6200428" y="5791045"/>
            <a:ext cx="2486372" cy="466790"/>
          </a:xfrm>
          <a:prstGeom prst="rect">
            <a:avLst/>
          </a:prstGeom>
        </p:spPr>
      </p:pic>
    </p:spTree>
    <p:extLst>
      <p:ext uri="{BB962C8B-B14F-4D97-AF65-F5344CB8AC3E}">
        <p14:creationId xmlns:p14="http://schemas.microsoft.com/office/powerpoint/2010/main" val="2953518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287C5-1298-E3EA-5071-C68F9C7655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80E1FF-25C3-BE71-4AA4-E670EB28C6EE}"/>
              </a:ext>
            </a:extLst>
          </p:cNvPr>
          <p:cNvSpPr>
            <a:spLocks noGrp="1"/>
          </p:cNvSpPr>
          <p:nvPr>
            <p:ph type="title"/>
          </p:nvPr>
        </p:nvSpPr>
        <p:spPr/>
        <p:txBody>
          <a:bodyPr>
            <a:normAutofit fontScale="90000"/>
          </a:bodyPr>
          <a:lstStyle/>
          <a:p>
            <a:r>
              <a:rPr lang="en-IN" b="1" dirty="0"/>
              <a:t>BANK LOAN REPORT | SUMMARY</a:t>
            </a:r>
            <a:br>
              <a:rPr lang="en-IN" dirty="0"/>
            </a:br>
            <a:endParaRPr lang="en-IN" dirty="0"/>
          </a:p>
        </p:txBody>
      </p:sp>
      <p:sp>
        <p:nvSpPr>
          <p:cNvPr id="3" name="Content Placeholder 2">
            <a:extLst>
              <a:ext uri="{FF2B5EF4-FFF2-40B4-BE49-F238E27FC236}">
                <a16:creationId xmlns:a16="http://schemas.microsoft.com/office/drawing/2014/main" id="{0FE2489F-4E87-51A0-D5D3-9C1F9C4C7E31}"/>
              </a:ext>
            </a:extLst>
          </p:cNvPr>
          <p:cNvSpPr>
            <a:spLocks noGrp="1"/>
          </p:cNvSpPr>
          <p:nvPr>
            <p:ph idx="1"/>
          </p:nvPr>
        </p:nvSpPr>
        <p:spPr>
          <a:xfrm>
            <a:off x="457200" y="1052052"/>
            <a:ext cx="8229600" cy="5226510"/>
          </a:xfrm>
        </p:spPr>
        <p:txBody>
          <a:bodyPr>
            <a:normAutofit/>
          </a:bodyPr>
          <a:lstStyle/>
          <a:p>
            <a:pPr marL="0" indent="0">
              <a:buNone/>
            </a:pPr>
            <a:r>
              <a:rPr lang="en-IN" sz="1200" dirty="0">
                <a:solidFill>
                  <a:srgbClr val="0000FF"/>
                </a:solidFill>
                <a:highlight>
                  <a:srgbClr val="FFFFFF"/>
                </a:highlight>
                <a:latin typeface="Cascadia Mono" panose="020B0609020000020004" pitchFamily="49" charset="0"/>
              </a:rPr>
              <a:t>Loan Status Grid</a:t>
            </a:r>
          </a:p>
          <a:p>
            <a:pPr marL="0" indent="0">
              <a:buNone/>
            </a:pPr>
            <a:r>
              <a:rPr lang="en-US" sz="1200" dirty="0" err="1">
                <a:solidFill>
                  <a:srgbClr val="000000"/>
                </a:solidFill>
                <a:highlight>
                  <a:srgbClr val="FFFF00"/>
                </a:highlight>
                <a:latin typeface="Cascadia Mono" panose="020B0609020000020004" pitchFamily="49" charset="0"/>
              </a:rPr>
              <a:t>Bad_Loan_percentage</a:t>
            </a:r>
            <a:r>
              <a:rPr lang="en-US" sz="1200" dirty="0">
                <a:solidFill>
                  <a:srgbClr val="000000"/>
                </a:solidFill>
                <a:highlight>
                  <a:srgbClr val="FFFF00"/>
                </a:highlight>
                <a:latin typeface="Cascadia Mono" panose="020B0609020000020004" pitchFamily="49" charset="0"/>
              </a:rPr>
              <a:t> </a:t>
            </a:r>
          </a:p>
          <a:p>
            <a:pPr marL="0" indent="0">
              <a:buNone/>
            </a:pPr>
            <a:r>
              <a:rPr lang="en-IN" sz="1200" dirty="0">
                <a:solidFill>
                  <a:srgbClr val="0000FF"/>
                </a:solidFill>
                <a:highlight>
                  <a:srgbClr val="FFFFFF"/>
                </a:highlight>
                <a:latin typeface="Cascadia Mono" panose="020B0609020000020004" pitchFamily="49" charset="0"/>
              </a:rPr>
              <a:t>select</a:t>
            </a:r>
            <a:r>
              <a:rPr lang="en-IN"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FF"/>
                </a:solidFill>
                <a:highlight>
                  <a:srgbClr val="FFFFFF"/>
                </a:highlight>
                <a:latin typeface="Cascadia Mono" panose="020B0609020000020004" pitchFamily="49" charset="0"/>
              </a:rPr>
              <a:t>count</a:t>
            </a:r>
            <a:r>
              <a:rPr lang="en-US" sz="1200" dirty="0">
                <a:solidFill>
                  <a:srgbClr val="808080"/>
                </a:solidFill>
                <a:highlight>
                  <a:srgbClr val="FFFFFF"/>
                </a:highlight>
                <a:latin typeface="Cascadia Mono" panose="020B0609020000020004" pitchFamily="49" charset="0"/>
              </a:rPr>
              <a:t>(</a:t>
            </a:r>
            <a:r>
              <a:rPr lang="en-US" sz="1200" dirty="0">
                <a:solidFill>
                  <a:srgbClr val="0000FF"/>
                </a:solidFill>
                <a:highlight>
                  <a:srgbClr val="FFFFFF"/>
                </a:highlight>
                <a:latin typeface="Cascadia Mono" panose="020B0609020000020004" pitchFamily="49" charset="0"/>
              </a:rPr>
              <a:t>case</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when</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loan_status</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00"/>
                </a:solidFill>
                <a:highlight>
                  <a:srgbClr val="FFFFFF"/>
                </a:highlight>
                <a:latin typeface="Cascadia Mono" panose="020B0609020000020004" pitchFamily="49" charset="0"/>
              </a:rPr>
              <a:t>'Charged Off'</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then</a:t>
            </a:r>
            <a:r>
              <a:rPr lang="en-US" sz="1200" dirty="0">
                <a:solidFill>
                  <a:srgbClr val="000000"/>
                </a:solidFill>
                <a:highlight>
                  <a:srgbClr val="FFFFFF"/>
                </a:highlight>
                <a:latin typeface="Cascadia Mono" panose="020B0609020000020004" pitchFamily="49" charset="0"/>
              </a:rPr>
              <a:t> id </a:t>
            </a:r>
            <a:r>
              <a:rPr lang="en-US" sz="1200" dirty="0">
                <a:solidFill>
                  <a:srgbClr val="0000FF"/>
                </a:solidFill>
                <a:highlight>
                  <a:srgbClr val="FFFFFF"/>
                </a:highlight>
                <a:latin typeface="Cascadia Mono" panose="020B0609020000020004" pitchFamily="49" charset="0"/>
              </a:rPr>
              <a:t>end</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100</a:t>
            </a:r>
            <a:r>
              <a:rPr lang="en-US" sz="1200" dirty="0">
                <a:solidFill>
                  <a:srgbClr val="808080"/>
                </a:solidFill>
                <a:highlight>
                  <a:srgbClr val="FFFFFF"/>
                </a:highlight>
                <a:latin typeface="Cascadia Mono" panose="020B0609020000020004" pitchFamily="49" charset="0"/>
              </a:rPr>
              <a:t>)</a:t>
            </a:r>
            <a:r>
              <a:rPr lang="en-IN" sz="1200" dirty="0">
                <a:solidFill>
                  <a:srgbClr val="808080"/>
                </a:solidFill>
                <a:highlight>
                  <a:srgbClr val="FFFFFF"/>
                </a:highlight>
                <a:latin typeface="Cascadia Mono" panose="020B0609020000020004" pitchFamily="49" charset="0"/>
              </a:rPr>
              <a:t>/</a:t>
            </a:r>
            <a:r>
              <a:rPr lang="en-IN" sz="1200" dirty="0">
                <a:solidFill>
                  <a:srgbClr val="000000"/>
                </a:solidFill>
                <a:highlight>
                  <a:srgbClr val="FFFFFF"/>
                </a:highlight>
                <a:latin typeface="Cascadia Mono" panose="020B0609020000020004" pitchFamily="49" charset="0"/>
              </a:rPr>
              <a:t> </a:t>
            </a:r>
          </a:p>
          <a:p>
            <a:pPr marL="0" indent="0">
              <a:buNone/>
            </a:pPr>
            <a:r>
              <a:rPr lang="en-US" sz="1200" dirty="0">
                <a:solidFill>
                  <a:srgbClr val="FF00FF"/>
                </a:solidFill>
                <a:highlight>
                  <a:srgbClr val="FFFFFF"/>
                </a:highlight>
                <a:latin typeface="Cascadia Mono" panose="020B0609020000020004" pitchFamily="49" charset="0"/>
              </a:rPr>
              <a:t>count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id</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Bad_Loan_percentage</a:t>
            </a:r>
            <a:r>
              <a:rPr lang="en-US" sz="1200" dirty="0">
                <a:solidFill>
                  <a:srgbClr val="000000"/>
                </a:solidFill>
                <a:highlight>
                  <a:srgbClr val="FFFFFF"/>
                </a:highlight>
                <a:latin typeface="Cascadia Mono" panose="020B0609020000020004" pitchFamily="49" charset="0"/>
              </a:rPr>
              <a:t> </a:t>
            </a:r>
            <a:r>
              <a:rPr lang="en-IN" sz="1200" dirty="0">
                <a:solidFill>
                  <a:srgbClr val="0000FF"/>
                </a:solidFill>
                <a:highlight>
                  <a:srgbClr val="FFFFFF"/>
                </a:highlight>
                <a:latin typeface="Cascadia Mono" panose="020B0609020000020004" pitchFamily="49" charset="0"/>
              </a:rPr>
              <a:t>from</a:t>
            </a:r>
            <a:r>
              <a:rPr lang="en-IN" sz="1200" dirty="0">
                <a:solidFill>
                  <a:srgbClr val="000000"/>
                </a:solidFill>
                <a:highlight>
                  <a:srgbClr val="FFFFFF"/>
                </a:highlight>
                <a:latin typeface="Cascadia Mono" panose="020B0609020000020004" pitchFamily="49" charset="0"/>
              </a:rPr>
              <a:t> [Bank Loan Data]</a:t>
            </a:r>
          </a:p>
          <a:p>
            <a:endParaRPr lang="en-IN"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r>
              <a:rPr lang="en-US" sz="1200" dirty="0" err="1">
                <a:solidFill>
                  <a:srgbClr val="000000"/>
                </a:solidFill>
                <a:highlight>
                  <a:srgbClr val="FFFF00"/>
                </a:highlight>
                <a:latin typeface="Cascadia Mono" panose="020B0609020000020004" pitchFamily="49" charset="0"/>
              </a:rPr>
              <a:t>Bad_Loan_Application</a:t>
            </a:r>
            <a:endParaRPr lang="en-US" sz="1200" dirty="0">
              <a:solidFill>
                <a:srgbClr val="0000FF"/>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count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id</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Bad_Loan_Application</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pPr marL="0" indent="0">
              <a:buNone/>
            </a:pP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loan_status</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00"/>
                </a:solidFill>
                <a:highlight>
                  <a:srgbClr val="FFFFFF"/>
                </a:highlight>
                <a:latin typeface="Cascadia Mono" panose="020B0609020000020004" pitchFamily="49" charset="0"/>
              </a:rPr>
              <a:t>'Charged Off’</a:t>
            </a:r>
            <a:endParaRPr lang="en-US" sz="1200" dirty="0">
              <a:solidFill>
                <a:srgbClr val="000000"/>
              </a:solidFill>
              <a:highlight>
                <a:srgbClr val="FFFFFF"/>
              </a:highlight>
              <a:latin typeface="Cascadia Mono" panose="020B0609020000020004" pitchFamily="49" charset="0"/>
            </a:endParaRPr>
          </a:p>
          <a:p>
            <a:endParaRPr lang="en-IN"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r>
              <a:rPr lang="en-US" sz="1200" dirty="0" err="1">
                <a:solidFill>
                  <a:srgbClr val="000000"/>
                </a:solidFill>
                <a:highlight>
                  <a:srgbClr val="FFFF00"/>
                </a:highlight>
                <a:latin typeface="Cascadia Mono" panose="020B0609020000020004" pitchFamily="49" charset="0"/>
              </a:rPr>
              <a:t>Bad_Loan_Funded_Amount</a:t>
            </a:r>
            <a:endParaRPr lang="en-US" sz="1200" dirty="0">
              <a:solidFill>
                <a:srgbClr val="0000FF"/>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Sum</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loan_amount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Bad_Loan_Funded_Amount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pPr marL="0" indent="0">
              <a:buNone/>
            </a:pP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loan_status</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00"/>
                </a:solidFill>
                <a:highlight>
                  <a:srgbClr val="FFFFFF"/>
                </a:highlight>
                <a:latin typeface="Cascadia Mono" panose="020B0609020000020004" pitchFamily="49" charset="0"/>
              </a:rPr>
              <a:t>'Charged Off’</a:t>
            </a:r>
            <a:endParaRPr lang="en-US" sz="1200" dirty="0">
              <a:solidFill>
                <a:srgbClr val="000000"/>
              </a:solidFill>
              <a:highlight>
                <a:srgbClr val="FFFFFF"/>
              </a:highlight>
              <a:latin typeface="Cascadia Mono" panose="020B0609020000020004" pitchFamily="49" charset="0"/>
            </a:endParaRPr>
          </a:p>
          <a:p>
            <a:endParaRPr lang="en-IN"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r>
              <a:rPr lang="en-US" sz="1200" dirty="0" err="1">
                <a:solidFill>
                  <a:srgbClr val="000000"/>
                </a:solidFill>
                <a:highlight>
                  <a:srgbClr val="FFFF00"/>
                </a:highlight>
                <a:latin typeface="Cascadia Mono" panose="020B0609020000020004" pitchFamily="49" charset="0"/>
              </a:rPr>
              <a:t>Bad_Loan_Total_Received_Amount</a:t>
            </a:r>
            <a:endParaRPr lang="en-US" sz="1200" dirty="0">
              <a:solidFill>
                <a:srgbClr val="0000FF"/>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Sum</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total_payment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Bad_Loan_Total_Received_Amount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pPr marL="0" indent="0">
              <a:buNone/>
            </a:pP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loan_status</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FF0000"/>
                </a:solidFill>
                <a:highlight>
                  <a:srgbClr val="FFFFFF"/>
                </a:highlight>
                <a:latin typeface="Cascadia Mono" panose="020B0609020000020004" pitchFamily="49" charset="0"/>
              </a:rPr>
              <a:t>'Charged Off’</a:t>
            </a:r>
          </a:p>
          <a:p>
            <a:pPr marL="0" indent="0">
              <a:buNone/>
            </a:pPr>
            <a:endParaRPr lang="en-IN" sz="1200" dirty="0"/>
          </a:p>
        </p:txBody>
      </p:sp>
      <p:pic>
        <p:nvPicPr>
          <p:cNvPr id="5" name="Picture 4">
            <a:extLst>
              <a:ext uri="{FF2B5EF4-FFF2-40B4-BE49-F238E27FC236}">
                <a16:creationId xmlns:a16="http://schemas.microsoft.com/office/drawing/2014/main" id="{1A376D36-4AC8-EE6E-DC67-C9A83F7BB1CD}"/>
              </a:ext>
            </a:extLst>
          </p:cNvPr>
          <p:cNvPicPr>
            <a:picLocks noChangeAspect="1"/>
          </p:cNvPicPr>
          <p:nvPr/>
        </p:nvPicPr>
        <p:blipFill>
          <a:blip r:embed="rId2"/>
          <a:stretch>
            <a:fillRect/>
          </a:stretch>
        </p:blipFill>
        <p:spPr>
          <a:xfrm>
            <a:off x="6788587" y="1594229"/>
            <a:ext cx="1800476" cy="428685"/>
          </a:xfrm>
          <a:prstGeom prst="rect">
            <a:avLst/>
          </a:prstGeom>
        </p:spPr>
      </p:pic>
      <p:pic>
        <p:nvPicPr>
          <p:cNvPr id="7" name="Picture 6">
            <a:extLst>
              <a:ext uri="{FF2B5EF4-FFF2-40B4-BE49-F238E27FC236}">
                <a16:creationId xmlns:a16="http://schemas.microsoft.com/office/drawing/2014/main" id="{E81640B2-7281-4DE2-8CC4-1C0294DEB171}"/>
              </a:ext>
            </a:extLst>
          </p:cNvPr>
          <p:cNvPicPr>
            <a:picLocks noChangeAspect="1"/>
          </p:cNvPicPr>
          <p:nvPr/>
        </p:nvPicPr>
        <p:blipFill>
          <a:blip r:embed="rId3"/>
          <a:stretch>
            <a:fillRect/>
          </a:stretch>
        </p:blipFill>
        <p:spPr>
          <a:xfrm>
            <a:off x="6769534" y="2743104"/>
            <a:ext cx="1819529" cy="457264"/>
          </a:xfrm>
          <a:prstGeom prst="rect">
            <a:avLst/>
          </a:prstGeom>
        </p:spPr>
      </p:pic>
      <p:pic>
        <p:nvPicPr>
          <p:cNvPr id="9" name="Picture 8">
            <a:extLst>
              <a:ext uri="{FF2B5EF4-FFF2-40B4-BE49-F238E27FC236}">
                <a16:creationId xmlns:a16="http://schemas.microsoft.com/office/drawing/2014/main" id="{B699D0A1-2A9E-585A-78C7-547E8B4AE32B}"/>
              </a:ext>
            </a:extLst>
          </p:cNvPr>
          <p:cNvPicPr>
            <a:picLocks noChangeAspect="1"/>
          </p:cNvPicPr>
          <p:nvPr/>
        </p:nvPicPr>
        <p:blipFill>
          <a:blip r:embed="rId4"/>
          <a:stretch>
            <a:fillRect/>
          </a:stretch>
        </p:blipFill>
        <p:spPr>
          <a:xfrm>
            <a:off x="6569481" y="4253621"/>
            <a:ext cx="2019582" cy="485843"/>
          </a:xfrm>
          <a:prstGeom prst="rect">
            <a:avLst/>
          </a:prstGeom>
        </p:spPr>
      </p:pic>
      <p:pic>
        <p:nvPicPr>
          <p:cNvPr id="11" name="Picture 10">
            <a:extLst>
              <a:ext uri="{FF2B5EF4-FFF2-40B4-BE49-F238E27FC236}">
                <a16:creationId xmlns:a16="http://schemas.microsoft.com/office/drawing/2014/main" id="{EA11649D-EAD3-A411-5929-B1E398470CC2}"/>
              </a:ext>
            </a:extLst>
          </p:cNvPr>
          <p:cNvPicPr>
            <a:picLocks noChangeAspect="1"/>
          </p:cNvPicPr>
          <p:nvPr/>
        </p:nvPicPr>
        <p:blipFill>
          <a:blip r:embed="rId5"/>
          <a:stretch>
            <a:fillRect/>
          </a:stretch>
        </p:blipFill>
        <p:spPr>
          <a:xfrm>
            <a:off x="6200428" y="5791045"/>
            <a:ext cx="2486372" cy="466790"/>
          </a:xfrm>
          <a:prstGeom prst="rect">
            <a:avLst/>
          </a:prstGeom>
        </p:spPr>
      </p:pic>
    </p:spTree>
    <p:extLst>
      <p:ext uri="{BB962C8B-B14F-4D97-AF65-F5344CB8AC3E}">
        <p14:creationId xmlns:p14="http://schemas.microsoft.com/office/powerpoint/2010/main" val="742397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57D68-3251-6CE3-72B3-1139C79952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655AA2-3CB0-EF4C-A105-0D3DA320DFC3}"/>
              </a:ext>
            </a:extLst>
          </p:cNvPr>
          <p:cNvSpPr>
            <a:spLocks noGrp="1"/>
          </p:cNvSpPr>
          <p:nvPr>
            <p:ph type="title"/>
          </p:nvPr>
        </p:nvSpPr>
        <p:spPr/>
        <p:txBody>
          <a:bodyPr>
            <a:normAutofit fontScale="90000"/>
          </a:bodyPr>
          <a:lstStyle/>
          <a:p>
            <a:r>
              <a:rPr lang="en-IN" b="1" dirty="0"/>
              <a:t>BANK LOAN REPORT | SUMMARY</a:t>
            </a:r>
            <a:br>
              <a:rPr lang="en-IN" dirty="0"/>
            </a:br>
            <a:r>
              <a:rPr lang="en-IN" dirty="0"/>
              <a:t>Loan Status Grid View</a:t>
            </a:r>
          </a:p>
        </p:txBody>
      </p:sp>
      <p:pic>
        <p:nvPicPr>
          <p:cNvPr id="10" name="Content Placeholder 9">
            <a:extLst>
              <a:ext uri="{FF2B5EF4-FFF2-40B4-BE49-F238E27FC236}">
                <a16:creationId xmlns:a16="http://schemas.microsoft.com/office/drawing/2014/main" id="{6FB41003-D8B6-6A14-FB8F-BF9B3D32C08F}"/>
              </a:ext>
            </a:extLst>
          </p:cNvPr>
          <p:cNvPicPr>
            <a:picLocks noGrp="1" noChangeAspect="1"/>
          </p:cNvPicPr>
          <p:nvPr>
            <p:ph idx="1"/>
          </p:nvPr>
        </p:nvPicPr>
        <p:blipFill>
          <a:blip r:embed="rId2"/>
          <a:stretch>
            <a:fillRect/>
          </a:stretch>
        </p:blipFill>
        <p:spPr>
          <a:xfrm>
            <a:off x="683342" y="3665446"/>
            <a:ext cx="7354326" cy="752580"/>
          </a:xfrm>
          <a:prstGeom prst="rect">
            <a:avLst/>
          </a:prstGeom>
        </p:spPr>
      </p:pic>
      <p:sp>
        <p:nvSpPr>
          <p:cNvPr id="13" name="TextBox 12">
            <a:extLst>
              <a:ext uri="{FF2B5EF4-FFF2-40B4-BE49-F238E27FC236}">
                <a16:creationId xmlns:a16="http://schemas.microsoft.com/office/drawing/2014/main" id="{DDD94A5B-FC69-7F2A-FB22-CBEB3BF29501}"/>
              </a:ext>
            </a:extLst>
          </p:cNvPr>
          <p:cNvSpPr txBox="1"/>
          <p:nvPr/>
        </p:nvSpPr>
        <p:spPr>
          <a:xfrm>
            <a:off x="585019" y="1852524"/>
            <a:ext cx="4572000" cy="1754326"/>
          </a:xfrm>
          <a:prstGeom prst="rect">
            <a:avLst/>
          </a:prstGeom>
          <a:noFill/>
        </p:spPr>
        <p:txBody>
          <a:bodyPr wrap="square">
            <a:spAutoFit/>
          </a:bodyPr>
          <a:lstStyle/>
          <a:p>
            <a:r>
              <a:rPr lang="en-IN" sz="1200" dirty="0">
                <a:solidFill>
                  <a:srgbClr val="0000FF"/>
                </a:solidFill>
                <a:highlight>
                  <a:srgbClr val="FFFFFF"/>
                </a:highlight>
                <a:latin typeface="Cascadia Mono" panose="020B0609020000020004" pitchFamily="49" charset="0"/>
              </a:rPr>
              <a:t>select</a:t>
            </a:r>
            <a:r>
              <a:rPr lang="en-IN" sz="1200" dirty="0">
                <a:solidFill>
                  <a:srgbClr val="000000"/>
                </a:solidFill>
                <a:highlight>
                  <a:srgbClr val="FFFFFF"/>
                </a:highlight>
                <a:latin typeface="Cascadia Mono" panose="020B0609020000020004" pitchFamily="49" charset="0"/>
              </a:rPr>
              <a:t> </a:t>
            </a:r>
          </a:p>
          <a:p>
            <a:r>
              <a:rPr lang="en-IN" sz="1200" dirty="0" err="1">
                <a:solidFill>
                  <a:srgbClr val="000000"/>
                </a:solidFill>
                <a:highlight>
                  <a:srgbClr val="FFFFFF"/>
                </a:highlight>
                <a:latin typeface="Cascadia Mono" panose="020B0609020000020004" pitchFamily="49" charset="0"/>
              </a:rPr>
              <a:t>loan_status</a:t>
            </a:r>
            <a:r>
              <a:rPr lang="en-IN" sz="1200" dirty="0">
                <a:solidFill>
                  <a:srgbClr val="808080"/>
                </a:solidFill>
                <a:highlight>
                  <a:srgbClr val="FFFFFF"/>
                </a:highlight>
                <a:latin typeface="Cascadia Mono" panose="020B0609020000020004" pitchFamily="49" charset="0"/>
              </a:rPr>
              <a:t>,</a:t>
            </a:r>
            <a:endParaRPr lang="en-IN" sz="1200" dirty="0">
              <a:solidFill>
                <a:srgbClr val="000000"/>
              </a:solidFill>
              <a:highlight>
                <a:srgbClr val="FFFFFF"/>
              </a:highlight>
              <a:latin typeface="Cascadia Mono" panose="020B0609020000020004" pitchFamily="49" charset="0"/>
            </a:endParaRPr>
          </a:p>
          <a:p>
            <a:r>
              <a:rPr lang="en-US" sz="1200" dirty="0">
                <a:solidFill>
                  <a:srgbClr val="FF00FF"/>
                </a:solidFill>
                <a:highlight>
                  <a:srgbClr val="FFFFFF"/>
                </a:highlight>
                <a:latin typeface="Cascadia Mono" panose="020B0609020000020004" pitchFamily="49" charset="0"/>
              </a:rPr>
              <a:t>count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id</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Total_Applications</a:t>
            </a:r>
            <a:r>
              <a:rPr lang="en-US" sz="1200" dirty="0">
                <a:solidFill>
                  <a:srgbClr val="808080"/>
                </a:solidFill>
                <a:highlight>
                  <a:srgbClr val="FFFFFF"/>
                </a:highlight>
                <a:latin typeface="Cascadia Mono" panose="020B0609020000020004" pitchFamily="49" charset="0"/>
              </a:rPr>
              <a:t>,</a:t>
            </a:r>
            <a:endParaRPr lang="en-US" sz="1200" dirty="0">
              <a:solidFill>
                <a:srgbClr val="000000"/>
              </a:solidFill>
              <a:highlight>
                <a:srgbClr val="FFFFFF"/>
              </a:highlight>
              <a:latin typeface="Cascadia Mono" panose="020B0609020000020004" pitchFamily="49" charset="0"/>
            </a:endParaRPr>
          </a:p>
          <a:p>
            <a:r>
              <a:rPr lang="en-US" sz="1200" dirty="0">
                <a:solidFill>
                  <a:srgbClr val="FF00FF"/>
                </a:solidFill>
                <a:highlight>
                  <a:srgbClr val="FFFFFF"/>
                </a:highlight>
                <a:latin typeface="Cascadia Mono" panose="020B0609020000020004" pitchFamily="49" charset="0"/>
              </a:rPr>
              <a:t>sum</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loan_amount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Total_Amount_Funded</a:t>
            </a:r>
            <a:r>
              <a:rPr lang="en-US" sz="1200" dirty="0">
                <a:solidFill>
                  <a:srgbClr val="808080"/>
                </a:solidFill>
                <a:highlight>
                  <a:srgbClr val="FFFFFF"/>
                </a:highlight>
                <a:latin typeface="Cascadia Mono" panose="020B0609020000020004" pitchFamily="49" charset="0"/>
              </a:rPr>
              <a:t>,</a:t>
            </a:r>
            <a:endParaRPr lang="en-US" sz="1200" dirty="0">
              <a:solidFill>
                <a:srgbClr val="000000"/>
              </a:solidFill>
              <a:highlight>
                <a:srgbClr val="FFFFFF"/>
              </a:highlight>
              <a:latin typeface="Cascadia Mono" panose="020B0609020000020004" pitchFamily="49" charset="0"/>
            </a:endParaRPr>
          </a:p>
          <a:p>
            <a:r>
              <a:rPr lang="en-US" sz="1200" dirty="0">
                <a:solidFill>
                  <a:srgbClr val="FF00FF"/>
                </a:solidFill>
                <a:highlight>
                  <a:srgbClr val="FFFFFF"/>
                </a:highlight>
                <a:latin typeface="Cascadia Mono" panose="020B0609020000020004" pitchFamily="49" charset="0"/>
              </a:rPr>
              <a:t>sum</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total_payment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Total_Amount_Recieved</a:t>
            </a:r>
            <a:r>
              <a:rPr lang="en-US" sz="1200" dirty="0">
                <a:solidFill>
                  <a:srgbClr val="808080"/>
                </a:solidFill>
                <a:highlight>
                  <a:srgbClr val="FFFFFF"/>
                </a:highlight>
                <a:latin typeface="Cascadia Mono" panose="020B0609020000020004" pitchFamily="49" charset="0"/>
              </a:rPr>
              <a:t>,</a:t>
            </a:r>
            <a:endParaRPr lang="en-US" sz="1200" dirty="0">
              <a:solidFill>
                <a:srgbClr val="000000"/>
              </a:solidFill>
              <a:highlight>
                <a:srgbClr val="FFFFFF"/>
              </a:highlight>
              <a:latin typeface="Cascadia Mono" panose="020B0609020000020004" pitchFamily="49" charset="0"/>
            </a:endParaRPr>
          </a:p>
          <a:p>
            <a:r>
              <a:rPr lang="en-US" sz="1200" dirty="0">
                <a:solidFill>
                  <a:srgbClr val="FF00FF"/>
                </a:solidFill>
                <a:highlight>
                  <a:srgbClr val="FFFFFF"/>
                </a:highlight>
                <a:latin typeface="Cascadia Mono" panose="020B0609020000020004" pitchFamily="49" charset="0"/>
              </a:rPr>
              <a:t>AVG</a:t>
            </a:r>
            <a:r>
              <a:rPr lang="en-US" sz="1200" dirty="0">
                <a:solidFill>
                  <a:srgbClr val="0000FF"/>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int_rate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100</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Average_Interest_Rate</a:t>
            </a:r>
            <a:r>
              <a:rPr lang="en-US" sz="1200" dirty="0">
                <a:solidFill>
                  <a:srgbClr val="808080"/>
                </a:solidFill>
                <a:highlight>
                  <a:srgbClr val="FFFFFF"/>
                </a:highlight>
                <a:latin typeface="Cascadia Mono" panose="020B0609020000020004" pitchFamily="49" charset="0"/>
              </a:rPr>
              <a:t>,</a:t>
            </a:r>
            <a:endParaRPr lang="en-US" sz="1200" dirty="0">
              <a:solidFill>
                <a:srgbClr val="000000"/>
              </a:solidFill>
              <a:highlight>
                <a:srgbClr val="FFFFFF"/>
              </a:highlight>
              <a:latin typeface="Cascadia Mono" panose="020B0609020000020004" pitchFamily="49" charset="0"/>
            </a:endParaRPr>
          </a:p>
          <a:p>
            <a:r>
              <a:rPr lang="en-US" sz="1200" dirty="0">
                <a:solidFill>
                  <a:srgbClr val="FF00FF"/>
                </a:solidFill>
                <a:highlight>
                  <a:srgbClr val="FFFFFF"/>
                </a:highlight>
                <a:latin typeface="Cascadia Mono" panose="020B0609020000020004" pitchFamily="49" charset="0"/>
              </a:rPr>
              <a:t>AVG</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dti</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100</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Average_Dti</a:t>
            </a:r>
            <a:r>
              <a:rPr lang="en-US" sz="1200" dirty="0">
                <a:solidFill>
                  <a:srgbClr val="000000"/>
                </a:solidFill>
                <a:highlight>
                  <a:srgbClr val="FFFFFF"/>
                </a:highlight>
                <a:latin typeface="Cascadia Mono" panose="020B0609020000020004" pitchFamily="49" charset="0"/>
              </a:rPr>
              <a:t> </a:t>
            </a:r>
          </a:p>
          <a:p>
            <a:r>
              <a:rPr lang="en-IN" sz="1200" dirty="0">
                <a:solidFill>
                  <a:srgbClr val="0000FF"/>
                </a:solidFill>
                <a:highlight>
                  <a:srgbClr val="FFFFFF"/>
                </a:highlight>
                <a:latin typeface="Cascadia Mono" panose="020B0609020000020004" pitchFamily="49" charset="0"/>
              </a:rPr>
              <a:t>from</a:t>
            </a:r>
            <a:r>
              <a:rPr lang="en-IN" sz="1200" dirty="0">
                <a:solidFill>
                  <a:srgbClr val="000000"/>
                </a:solidFill>
                <a:highlight>
                  <a:srgbClr val="FFFFFF"/>
                </a:highlight>
                <a:latin typeface="Cascadia Mono" panose="020B0609020000020004" pitchFamily="49" charset="0"/>
              </a:rPr>
              <a:t> [Bank Loan Data]</a:t>
            </a:r>
          </a:p>
          <a:p>
            <a:r>
              <a:rPr lang="en-IN" sz="1200" dirty="0">
                <a:solidFill>
                  <a:srgbClr val="0000FF"/>
                </a:solidFill>
                <a:highlight>
                  <a:srgbClr val="FFFFFF"/>
                </a:highlight>
                <a:latin typeface="Cascadia Mono" panose="020B0609020000020004" pitchFamily="49" charset="0"/>
              </a:rPr>
              <a:t>group</a:t>
            </a:r>
            <a:r>
              <a:rPr lang="en-IN" sz="1200" dirty="0">
                <a:solidFill>
                  <a:srgbClr val="000000"/>
                </a:solidFill>
                <a:highlight>
                  <a:srgbClr val="FFFFFF"/>
                </a:highlight>
                <a:latin typeface="Cascadia Mono" panose="020B0609020000020004" pitchFamily="49" charset="0"/>
              </a:rPr>
              <a:t> </a:t>
            </a:r>
            <a:r>
              <a:rPr lang="en-IN" sz="1200" dirty="0">
                <a:solidFill>
                  <a:srgbClr val="0000FF"/>
                </a:solidFill>
                <a:highlight>
                  <a:srgbClr val="FFFFFF"/>
                </a:highlight>
                <a:latin typeface="Cascadia Mono" panose="020B0609020000020004" pitchFamily="49" charset="0"/>
              </a:rPr>
              <a:t>by</a:t>
            </a:r>
            <a:r>
              <a:rPr lang="en-IN" sz="1200" dirty="0">
                <a:solidFill>
                  <a:srgbClr val="000000"/>
                </a:solidFill>
                <a:highlight>
                  <a:srgbClr val="FFFFFF"/>
                </a:highlight>
                <a:latin typeface="Cascadia Mono" panose="020B0609020000020004" pitchFamily="49" charset="0"/>
              </a:rPr>
              <a:t> </a:t>
            </a:r>
            <a:r>
              <a:rPr lang="en-IN" sz="1200" dirty="0" err="1">
                <a:solidFill>
                  <a:srgbClr val="000000"/>
                </a:solidFill>
                <a:highlight>
                  <a:srgbClr val="FFFFFF"/>
                </a:highlight>
                <a:latin typeface="Cascadia Mono" panose="020B0609020000020004" pitchFamily="49" charset="0"/>
              </a:rPr>
              <a:t>loan_status</a:t>
            </a:r>
            <a:r>
              <a:rPr lang="en-IN" sz="1200" dirty="0">
                <a:solidFill>
                  <a:srgbClr val="000000"/>
                </a:solidFill>
                <a:highlight>
                  <a:srgbClr val="FFFFFF"/>
                </a:highlight>
                <a:latin typeface="Cascadia Mono" panose="020B0609020000020004" pitchFamily="49" charset="0"/>
              </a:rPr>
              <a:t> </a:t>
            </a:r>
            <a:endParaRPr lang="en-IN" sz="1200" dirty="0"/>
          </a:p>
        </p:txBody>
      </p:sp>
      <p:sp>
        <p:nvSpPr>
          <p:cNvPr id="15" name="TextBox 14">
            <a:extLst>
              <a:ext uri="{FF2B5EF4-FFF2-40B4-BE49-F238E27FC236}">
                <a16:creationId xmlns:a16="http://schemas.microsoft.com/office/drawing/2014/main" id="{C18E2846-781E-4C0F-AE2B-6A23BB76727F}"/>
              </a:ext>
            </a:extLst>
          </p:cNvPr>
          <p:cNvSpPr txBox="1"/>
          <p:nvPr/>
        </p:nvSpPr>
        <p:spPr>
          <a:xfrm>
            <a:off x="683342" y="4875979"/>
            <a:ext cx="4572000" cy="1338828"/>
          </a:xfrm>
          <a:prstGeom prst="rect">
            <a:avLst/>
          </a:prstGeom>
          <a:noFill/>
        </p:spPr>
        <p:txBody>
          <a:bodyPr wrap="square">
            <a:spAutoFit/>
          </a:bodyPr>
          <a:lstStyle/>
          <a:p>
            <a:endParaRPr lang="en-IN" sz="900" dirty="0">
              <a:solidFill>
                <a:srgbClr val="000000"/>
              </a:solidFill>
              <a:highlight>
                <a:srgbClr val="FFFFFF"/>
              </a:highlight>
              <a:latin typeface="Cascadia Mono" panose="020B0609020000020004" pitchFamily="49" charset="0"/>
            </a:endParaRPr>
          </a:p>
          <a:p>
            <a:r>
              <a:rPr lang="en-US" sz="900" dirty="0">
                <a:solidFill>
                  <a:srgbClr val="0000FF"/>
                </a:solidFill>
                <a:highlight>
                  <a:srgbClr val="FFFFFF"/>
                </a:highlight>
                <a:latin typeface="Cascadia Mono" panose="020B0609020000020004" pitchFamily="49" charset="0"/>
              </a:rPr>
              <a:t>SELECT</a:t>
            </a:r>
            <a:r>
              <a:rPr lang="en-US" sz="900" dirty="0">
                <a:solidFill>
                  <a:srgbClr val="000000"/>
                </a:solidFill>
                <a:highlight>
                  <a:srgbClr val="FFFFFF"/>
                </a:highlight>
                <a:latin typeface="Cascadia Mono" panose="020B0609020000020004" pitchFamily="49" charset="0"/>
              </a:rPr>
              <a:t>                                                </a:t>
            </a:r>
            <a:r>
              <a:rPr lang="en-US" sz="900" dirty="0">
                <a:solidFill>
                  <a:srgbClr val="008000"/>
                </a:solidFill>
                <a:highlight>
                  <a:srgbClr val="FFFFFF"/>
                </a:highlight>
                <a:latin typeface="Cascadia Mono" panose="020B0609020000020004" pitchFamily="49" charset="0"/>
              </a:rPr>
              <a:t>---loan status for MTD </a:t>
            </a:r>
            <a:endParaRPr lang="en-US" sz="900" dirty="0">
              <a:solidFill>
                <a:srgbClr val="000000"/>
              </a:solidFill>
              <a:highlight>
                <a:srgbClr val="FFFFFF"/>
              </a:highlight>
              <a:latin typeface="Cascadia Mono" panose="020B0609020000020004" pitchFamily="49" charset="0"/>
            </a:endParaRPr>
          </a:p>
          <a:p>
            <a:r>
              <a:rPr lang="en-IN" sz="900" dirty="0" err="1">
                <a:solidFill>
                  <a:srgbClr val="000000"/>
                </a:solidFill>
                <a:highlight>
                  <a:srgbClr val="FFFFFF"/>
                </a:highlight>
                <a:latin typeface="Cascadia Mono" panose="020B0609020000020004" pitchFamily="49" charset="0"/>
              </a:rPr>
              <a:t>loan_status</a:t>
            </a:r>
            <a:r>
              <a:rPr lang="en-IN" sz="900" dirty="0">
                <a:solidFill>
                  <a:srgbClr val="808080"/>
                </a:solidFill>
                <a:highlight>
                  <a:srgbClr val="FFFFFF"/>
                </a:highlight>
                <a:latin typeface="Cascadia Mono" panose="020B0609020000020004" pitchFamily="49" charset="0"/>
              </a:rPr>
              <a:t>,</a:t>
            </a:r>
            <a:r>
              <a:rPr lang="en-IN" sz="900" dirty="0">
                <a:solidFill>
                  <a:srgbClr val="000000"/>
                </a:solidFill>
                <a:highlight>
                  <a:srgbClr val="FFFFFF"/>
                </a:highlight>
                <a:latin typeface="Cascadia Mono" panose="020B0609020000020004" pitchFamily="49" charset="0"/>
              </a:rPr>
              <a:t> </a:t>
            </a:r>
          </a:p>
          <a:p>
            <a:r>
              <a:rPr lang="en-US" sz="900" dirty="0">
                <a:solidFill>
                  <a:srgbClr val="FF00FF"/>
                </a:solidFill>
                <a:highlight>
                  <a:srgbClr val="FFFFFF"/>
                </a:highlight>
                <a:latin typeface="Cascadia Mono" panose="020B0609020000020004" pitchFamily="49" charset="0"/>
              </a:rPr>
              <a:t>SUM</a:t>
            </a:r>
            <a:r>
              <a:rPr lang="en-US" sz="900" dirty="0">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total_payment</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AS</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MTD_Total_Amount_Received</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p>
          <a:p>
            <a:r>
              <a:rPr lang="en-US" sz="900" dirty="0">
                <a:solidFill>
                  <a:srgbClr val="FF00FF"/>
                </a:solidFill>
                <a:highlight>
                  <a:srgbClr val="FFFFFF"/>
                </a:highlight>
                <a:latin typeface="Cascadia Mono" panose="020B0609020000020004" pitchFamily="49" charset="0"/>
              </a:rPr>
              <a:t>SUM</a:t>
            </a:r>
            <a:r>
              <a:rPr lang="en-US" sz="900" dirty="0">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loan_amount</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AS</a:t>
            </a:r>
            <a:r>
              <a:rPr lang="en-US" sz="900" dirty="0">
                <a:solidFill>
                  <a:srgbClr val="000000"/>
                </a:solidFill>
                <a:highlight>
                  <a:srgbClr val="FFFFFF"/>
                </a:highlight>
                <a:latin typeface="Cascadia Mono" panose="020B0609020000020004" pitchFamily="49" charset="0"/>
              </a:rPr>
              <a:t> </a:t>
            </a:r>
            <a:r>
              <a:rPr lang="en-US" sz="900" dirty="0" err="1">
                <a:solidFill>
                  <a:srgbClr val="000000"/>
                </a:solidFill>
                <a:highlight>
                  <a:srgbClr val="FFFFFF"/>
                </a:highlight>
                <a:latin typeface="Cascadia Mono" panose="020B0609020000020004" pitchFamily="49" charset="0"/>
              </a:rPr>
              <a:t>MTD_Total_Funded_Amount</a:t>
            </a:r>
            <a:r>
              <a:rPr lang="en-US" sz="900" dirty="0">
                <a:solidFill>
                  <a:srgbClr val="000000"/>
                </a:solidFill>
                <a:highlight>
                  <a:srgbClr val="FFFFFF"/>
                </a:highlight>
                <a:latin typeface="Cascadia Mono" panose="020B0609020000020004" pitchFamily="49" charset="0"/>
              </a:rPr>
              <a:t> </a:t>
            </a:r>
          </a:p>
          <a:p>
            <a:r>
              <a:rPr lang="en-IN" sz="900" dirty="0">
                <a:solidFill>
                  <a:srgbClr val="0000FF"/>
                </a:solidFill>
                <a:highlight>
                  <a:srgbClr val="FFFFFF"/>
                </a:highlight>
                <a:latin typeface="Cascadia Mono" panose="020B0609020000020004" pitchFamily="49" charset="0"/>
              </a:rPr>
              <a:t>FROM</a:t>
            </a:r>
            <a:r>
              <a:rPr lang="en-IN" sz="900" dirty="0">
                <a:solidFill>
                  <a:srgbClr val="000000"/>
                </a:solidFill>
                <a:highlight>
                  <a:srgbClr val="FFFFFF"/>
                </a:highlight>
                <a:latin typeface="Cascadia Mono" panose="020B0609020000020004" pitchFamily="49" charset="0"/>
              </a:rPr>
              <a:t> [Bank Loan Data]</a:t>
            </a:r>
          </a:p>
          <a:p>
            <a:r>
              <a:rPr lang="en-US" sz="900" dirty="0">
                <a:solidFill>
                  <a:srgbClr val="0000FF"/>
                </a:solidFill>
                <a:highlight>
                  <a:srgbClr val="FFFFFF"/>
                </a:highlight>
                <a:latin typeface="Cascadia Mono" panose="020B0609020000020004" pitchFamily="49" charset="0"/>
              </a:rPr>
              <a:t>WHERE</a:t>
            </a:r>
            <a:r>
              <a:rPr lang="en-US" sz="900" dirty="0">
                <a:solidFill>
                  <a:srgbClr val="000000"/>
                </a:solidFill>
                <a:highlight>
                  <a:srgbClr val="FFFFFF"/>
                </a:highlight>
                <a:latin typeface="Cascadia Mono" panose="020B0609020000020004" pitchFamily="49" charset="0"/>
              </a:rPr>
              <a:t> </a:t>
            </a:r>
            <a:r>
              <a:rPr lang="en-US" sz="900" dirty="0">
                <a:solidFill>
                  <a:srgbClr val="FF00FF"/>
                </a:solidFill>
                <a:highlight>
                  <a:srgbClr val="FFFFFF"/>
                </a:highlight>
                <a:latin typeface="Cascadia Mono" panose="020B0609020000020004" pitchFamily="49" charset="0"/>
              </a:rPr>
              <a:t>MONTH</a:t>
            </a:r>
            <a:r>
              <a:rPr lang="en-US" sz="900" dirty="0">
                <a:solidFill>
                  <a:srgbClr val="808080"/>
                </a:solidFill>
                <a:highlight>
                  <a:srgbClr val="FFFFFF"/>
                </a:highlight>
                <a:latin typeface="Cascadia Mono" panose="020B0609020000020004" pitchFamily="49" charset="0"/>
              </a:rPr>
              <a:t>(</a:t>
            </a:r>
            <a:r>
              <a:rPr lang="en-US" sz="900" dirty="0" err="1">
                <a:solidFill>
                  <a:srgbClr val="000000"/>
                </a:solidFill>
                <a:highlight>
                  <a:srgbClr val="FFFFFF"/>
                </a:highlight>
                <a:latin typeface="Cascadia Mono" panose="020B0609020000020004" pitchFamily="49" charset="0"/>
              </a:rPr>
              <a:t>issue_date</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a:t>
            </a:r>
            <a:r>
              <a:rPr lang="en-US" sz="900" dirty="0">
                <a:solidFill>
                  <a:srgbClr val="000000"/>
                </a:solidFill>
                <a:highlight>
                  <a:srgbClr val="FFFFFF"/>
                </a:highlight>
                <a:latin typeface="Cascadia Mono" panose="020B0609020000020004" pitchFamily="49" charset="0"/>
              </a:rPr>
              <a:t> 12 </a:t>
            </a:r>
          </a:p>
          <a:p>
            <a:r>
              <a:rPr lang="en-IN" sz="900" dirty="0">
                <a:solidFill>
                  <a:srgbClr val="0000FF"/>
                </a:solidFill>
                <a:highlight>
                  <a:srgbClr val="FFFFFF"/>
                </a:highlight>
                <a:latin typeface="Cascadia Mono" panose="020B0609020000020004" pitchFamily="49" charset="0"/>
              </a:rPr>
              <a:t>GROUP</a:t>
            </a:r>
            <a:r>
              <a:rPr lang="en-IN" sz="900" dirty="0">
                <a:solidFill>
                  <a:srgbClr val="000000"/>
                </a:solidFill>
                <a:highlight>
                  <a:srgbClr val="FFFFFF"/>
                </a:highlight>
                <a:latin typeface="Cascadia Mono" panose="020B0609020000020004" pitchFamily="49" charset="0"/>
              </a:rPr>
              <a:t> </a:t>
            </a:r>
            <a:r>
              <a:rPr lang="en-IN" sz="900" dirty="0">
                <a:solidFill>
                  <a:srgbClr val="0000FF"/>
                </a:solidFill>
                <a:highlight>
                  <a:srgbClr val="FFFFFF"/>
                </a:highlight>
                <a:latin typeface="Cascadia Mono" panose="020B0609020000020004" pitchFamily="49" charset="0"/>
              </a:rPr>
              <a:t>BY</a:t>
            </a:r>
            <a:r>
              <a:rPr lang="en-IN" sz="900" dirty="0">
                <a:solidFill>
                  <a:srgbClr val="000000"/>
                </a:solidFill>
                <a:highlight>
                  <a:srgbClr val="FFFFFF"/>
                </a:highlight>
                <a:latin typeface="Cascadia Mono" panose="020B0609020000020004" pitchFamily="49" charset="0"/>
              </a:rPr>
              <a:t> </a:t>
            </a:r>
            <a:r>
              <a:rPr lang="en-IN" sz="900" dirty="0" err="1">
                <a:solidFill>
                  <a:srgbClr val="000000"/>
                </a:solidFill>
                <a:highlight>
                  <a:srgbClr val="FFFFFF"/>
                </a:highlight>
                <a:latin typeface="Cascadia Mono" panose="020B0609020000020004" pitchFamily="49" charset="0"/>
              </a:rPr>
              <a:t>loan_status</a:t>
            </a:r>
            <a:endParaRPr lang="en-IN" sz="900" dirty="0">
              <a:solidFill>
                <a:srgbClr val="000000"/>
              </a:solidFill>
              <a:highlight>
                <a:srgbClr val="FFFFFF"/>
              </a:highlight>
              <a:latin typeface="Cascadia Mono" panose="020B0609020000020004" pitchFamily="49" charset="0"/>
            </a:endParaRPr>
          </a:p>
        </p:txBody>
      </p:sp>
    </p:spTree>
    <p:extLst>
      <p:ext uri="{BB962C8B-B14F-4D97-AF65-F5344CB8AC3E}">
        <p14:creationId xmlns:p14="http://schemas.microsoft.com/office/powerpoint/2010/main" val="154038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9591D-EF00-3D16-6D05-BFE2D8808B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D72E43-BAA7-DE51-6A24-B579FDC72A26}"/>
              </a:ext>
            </a:extLst>
          </p:cNvPr>
          <p:cNvSpPr>
            <a:spLocks noGrp="1"/>
          </p:cNvSpPr>
          <p:nvPr>
            <p:ph type="title"/>
          </p:nvPr>
        </p:nvSpPr>
        <p:spPr/>
        <p:txBody>
          <a:bodyPr>
            <a:normAutofit fontScale="90000"/>
          </a:bodyPr>
          <a:lstStyle/>
          <a:p>
            <a:r>
              <a:rPr lang="en-IN" b="1" dirty="0"/>
              <a:t>BANK LOAN REPORT | SUMMARY</a:t>
            </a:r>
            <a:br>
              <a:rPr lang="en-IN" dirty="0"/>
            </a:br>
            <a:r>
              <a:rPr lang="en-IN" dirty="0"/>
              <a:t>Loan Status Grid View-MTD</a:t>
            </a:r>
          </a:p>
        </p:txBody>
      </p:sp>
      <p:sp>
        <p:nvSpPr>
          <p:cNvPr id="4" name="Content Placeholder 3">
            <a:extLst>
              <a:ext uri="{FF2B5EF4-FFF2-40B4-BE49-F238E27FC236}">
                <a16:creationId xmlns:a16="http://schemas.microsoft.com/office/drawing/2014/main" id="{3E972F65-B852-7085-A2AC-3C7366511B7B}"/>
              </a:ext>
            </a:extLst>
          </p:cNvPr>
          <p:cNvSpPr>
            <a:spLocks noGrp="1"/>
          </p:cNvSpPr>
          <p:nvPr>
            <p:ph idx="1"/>
          </p:nvPr>
        </p:nvSpPr>
        <p:spPr>
          <a:xfrm>
            <a:off x="457200" y="1759975"/>
            <a:ext cx="8229600" cy="2123768"/>
          </a:xfrm>
        </p:spPr>
        <p:txBody>
          <a:bodyPr>
            <a:normAutofit fontScale="47500" lnSpcReduction="20000"/>
          </a:bodyPr>
          <a:lstStyle/>
          <a:p>
            <a:endParaRPr lang="en-IN" sz="3200" dirty="0">
              <a:solidFill>
                <a:srgbClr val="000000"/>
              </a:solidFill>
              <a:highlight>
                <a:srgbClr val="FFFFFF"/>
              </a:highlight>
              <a:latin typeface="Cascadia Mono" panose="020B0609020000020004" pitchFamily="49" charset="0"/>
            </a:endParaRPr>
          </a:p>
          <a:p>
            <a:pPr marL="0" indent="0">
              <a:buNone/>
            </a:pPr>
            <a:r>
              <a:rPr lang="en-US" sz="3200" dirty="0">
                <a:solidFill>
                  <a:srgbClr val="0000FF"/>
                </a:solidFill>
                <a:highlight>
                  <a:srgbClr val="FFFFFF"/>
                </a:highlight>
                <a:latin typeface="Cascadia Mono" panose="020B0609020000020004" pitchFamily="49" charset="0"/>
              </a:rPr>
              <a:t>SELECT</a:t>
            </a:r>
            <a:endParaRPr lang="en-US" sz="3200" dirty="0">
              <a:solidFill>
                <a:srgbClr val="000000"/>
              </a:solidFill>
              <a:highlight>
                <a:srgbClr val="FFFFFF"/>
              </a:highlight>
              <a:latin typeface="Cascadia Mono" panose="020B0609020000020004" pitchFamily="49" charset="0"/>
            </a:endParaRPr>
          </a:p>
          <a:p>
            <a:pPr marL="0" indent="0">
              <a:buNone/>
            </a:pPr>
            <a:r>
              <a:rPr lang="en-IN" sz="3200" dirty="0" err="1">
                <a:solidFill>
                  <a:srgbClr val="000000"/>
                </a:solidFill>
                <a:highlight>
                  <a:srgbClr val="FFFFFF"/>
                </a:highlight>
                <a:latin typeface="Cascadia Mono" panose="020B0609020000020004" pitchFamily="49" charset="0"/>
              </a:rPr>
              <a:t>loan_status</a:t>
            </a:r>
            <a:r>
              <a:rPr lang="en-IN" sz="3200" dirty="0">
                <a:solidFill>
                  <a:srgbClr val="808080"/>
                </a:solidFill>
                <a:highlight>
                  <a:srgbClr val="FFFFFF"/>
                </a:highlight>
                <a:latin typeface="Cascadia Mono" panose="020B0609020000020004" pitchFamily="49" charset="0"/>
              </a:rPr>
              <a:t>,</a:t>
            </a:r>
            <a:r>
              <a:rPr lang="en-IN" sz="3200" dirty="0">
                <a:solidFill>
                  <a:srgbClr val="000000"/>
                </a:solidFill>
                <a:highlight>
                  <a:srgbClr val="FFFFFF"/>
                </a:highlight>
                <a:latin typeface="Cascadia Mono" panose="020B0609020000020004" pitchFamily="49" charset="0"/>
              </a:rPr>
              <a:t> </a:t>
            </a:r>
          </a:p>
          <a:p>
            <a:pPr marL="0" indent="0">
              <a:buNone/>
            </a:pPr>
            <a:r>
              <a:rPr lang="en-US" sz="3200" dirty="0">
                <a:solidFill>
                  <a:srgbClr val="FF00FF"/>
                </a:solidFill>
                <a:highlight>
                  <a:srgbClr val="FFFFFF"/>
                </a:highlight>
                <a:latin typeface="Cascadia Mono" panose="020B0609020000020004" pitchFamily="49" charset="0"/>
              </a:rPr>
              <a:t>SUM</a:t>
            </a:r>
            <a:r>
              <a:rPr lang="en-US" sz="3200" dirty="0">
                <a:solidFill>
                  <a:srgbClr val="808080"/>
                </a:solidFill>
                <a:highlight>
                  <a:srgbClr val="FFFFFF"/>
                </a:highlight>
                <a:latin typeface="Cascadia Mono" panose="020B0609020000020004" pitchFamily="49" charset="0"/>
              </a:rPr>
              <a:t>(</a:t>
            </a:r>
            <a:r>
              <a:rPr lang="en-US" sz="3200" dirty="0" err="1">
                <a:solidFill>
                  <a:srgbClr val="000000"/>
                </a:solidFill>
                <a:highlight>
                  <a:srgbClr val="FFFFFF"/>
                </a:highlight>
                <a:latin typeface="Cascadia Mono" panose="020B0609020000020004" pitchFamily="49" charset="0"/>
              </a:rPr>
              <a:t>total_payment</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MTD_Total_Amount_Received</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p>
          <a:p>
            <a:pPr marL="0" indent="0">
              <a:buNone/>
            </a:pPr>
            <a:r>
              <a:rPr lang="en-US" sz="3200" dirty="0">
                <a:solidFill>
                  <a:srgbClr val="FF00FF"/>
                </a:solidFill>
                <a:highlight>
                  <a:srgbClr val="FFFFFF"/>
                </a:highlight>
                <a:latin typeface="Cascadia Mono" panose="020B0609020000020004" pitchFamily="49" charset="0"/>
              </a:rPr>
              <a:t>SUM</a:t>
            </a:r>
            <a:r>
              <a:rPr lang="en-US" sz="3200" dirty="0">
                <a:solidFill>
                  <a:srgbClr val="808080"/>
                </a:solidFill>
                <a:highlight>
                  <a:srgbClr val="FFFFFF"/>
                </a:highlight>
                <a:latin typeface="Cascadia Mono" panose="020B0609020000020004" pitchFamily="49" charset="0"/>
              </a:rPr>
              <a:t>(</a:t>
            </a:r>
            <a:r>
              <a:rPr lang="en-US" sz="3200" dirty="0" err="1">
                <a:solidFill>
                  <a:srgbClr val="000000"/>
                </a:solidFill>
                <a:highlight>
                  <a:srgbClr val="FFFFFF"/>
                </a:highlight>
                <a:latin typeface="Cascadia Mono" panose="020B0609020000020004" pitchFamily="49" charset="0"/>
              </a:rPr>
              <a:t>loan_amount</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MTD_Total_Funded_Amount</a:t>
            </a:r>
            <a:r>
              <a:rPr lang="en-US" sz="3200" dirty="0">
                <a:solidFill>
                  <a:srgbClr val="000000"/>
                </a:solidFill>
                <a:highlight>
                  <a:srgbClr val="FFFFFF"/>
                </a:highlight>
                <a:latin typeface="Cascadia Mono" panose="020B0609020000020004" pitchFamily="49" charset="0"/>
              </a:rPr>
              <a:t> </a:t>
            </a:r>
          </a:p>
          <a:p>
            <a:pPr marL="0" indent="0">
              <a:buNone/>
            </a:pPr>
            <a:r>
              <a:rPr lang="en-IN" sz="3200" dirty="0">
                <a:solidFill>
                  <a:srgbClr val="0000FF"/>
                </a:solidFill>
                <a:highlight>
                  <a:srgbClr val="FFFFFF"/>
                </a:highlight>
                <a:latin typeface="Cascadia Mono" panose="020B0609020000020004" pitchFamily="49" charset="0"/>
              </a:rPr>
              <a:t>FROM</a:t>
            </a:r>
            <a:r>
              <a:rPr lang="en-IN" sz="3200" dirty="0">
                <a:solidFill>
                  <a:srgbClr val="000000"/>
                </a:solidFill>
                <a:highlight>
                  <a:srgbClr val="FFFFFF"/>
                </a:highlight>
                <a:latin typeface="Cascadia Mono" panose="020B0609020000020004" pitchFamily="49" charset="0"/>
              </a:rPr>
              <a:t> [Bank Loan Data]</a:t>
            </a:r>
          </a:p>
          <a:p>
            <a:pPr marL="0" indent="0">
              <a:buNone/>
            </a:pPr>
            <a:r>
              <a:rPr lang="en-US" sz="3200" dirty="0">
                <a:solidFill>
                  <a:srgbClr val="0000FF"/>
                </a:solidFill>
                <a:highlight>
                  <a:srgbClr val="FFFFFF"/>
                </a:highlight>
                <a:latin typeface="Cascadia Mono" panose="020B0609020000020004" pitchFamily="49" charset="0"/>
              </a:rPr>
              <a:t>WHERE</a:t>
            </a:r>
            <a:r>
              <a:rPr lang="en-US" sz="3200" dirty="0">
                <a:solidFill>
                  <a:srgbClr val="000000"/>
                </a:solidFill>
                <a:highlight>
                  <a:srgbClr val="FFFFFF"/>
                </a:highlight>
                <a:latin typeface="Cascadia Mono" panose="020B0609020000020004" pitchFamily="49" charset="0"/>
              </a:rPr>
              <a:t> </a:t>
            </a:r>
            <a:r>
              <a:rPr lang="en-US" sz="3200" dirty="0">
                <a:solidFill>
                  <a:srgbClr val="FF00FF"/>
                </a:solidFill>
                <a:highlight>
                  <a:srgbClr val="FFFFFF"/>
                </a:highlight>
                <a:latin typeface="Cascadia Mono" panose="020B0609020000020004" pitchFamily="49" charset="0"/>
              </a:rPr>
              <a:t>MONTH</a:t>
            </a:r>
            <a:r>
              <a:rPr lang="en-US" sz="3200" dirty="0">
                <a:solidFill>
                  <a:srgbClr val="808080"/>
                </a:solidFill>
                <a:highlight>
                  <a:srgbClr val="FFFFFF"/>
                </a:highlight>
                <a:latin typeface="Cascadia Mono" panose="020B0609020000020004" pitchFamily="49" charset="0"/>
              </a:rPr>
              <a:t>(</a:t>
            </a:r>
            <a:r>
              <a:rPr lang="en-US" sz="3200" dirty="0" err="1">
                <a:solidFill>
                  <a:srgbClr val="000000"/>
                </a:solidFill>
                <a:highlight>
                  <a:srgbClr val="FFFFFF"/>
                </a:highlight>
                <a:latin typeface="Cascadia Mono" panose="020B0609020000020004" pitchFamily="49" charset="0"/>
              </a:rPr>
              <a:t>issue_date</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12 </a:t>
            </a:r>
          </a:p>
          <a:p>
            <a:pPr marL="0" indent="0">
              <a:buNone/>
            </a:pPr>
            <a:r>
              <a:rPr lang="en-IN" sz="3200" dirty="0">
                <a:solidFill>
                  <a:srgbClr val="0000FF"/>
                </a:solidFill>
                <a:highlight>
                  <a:srgbClr val="FFFFFF"/>
                </a:highlight>
                <a:latin typeface="Cascadia Mono" panose="020B0609020000020004" pitchFamily="49" charset="0"/>
              </a:rPr>
              <a:t>GROUP</a:t>
            </a:r>
            <a:r>
              <a:rPr lang="en-IN" sz="3200" dirty="0">
                <a:solidFill>
                  <a:srgbClr val="000000"/>
                </a:solidFill>
                <a:highlight>
                  <a:srgbClr val="FFFFFF"/>
                </a:highlight>
                <a:latin typeface="Cascadia Mono" panose="020B0609020000020004" pitchFamily="49" charset="0"/>
              </a:rPr>
              <a:t> </a:t>
            </a:r>
            <a:r>
              <a:rPr lang="en-IN" sz="3200" dirty="0">
                <a:solidFill>
                  <a:srgbClr val="0000FF"/>
                </a:solidFill>
                <a:highlight>
                  <a:srgbClr val="FFFFFF"/>
                </a:highlight>
                <a:latin typeface="Cascadia Mono" panose="020B0609020000020004" pitchFamily="49" charset="0"/>
              </a:rPr>
              <a:t>BY</a:t>
            </a:r>
            <a:r>
              <a:rPr lang="en-IN" sz="3200" dirty="0">
                <a:solidFill>
                  <a:srgbClr val="000000"/>
                </a:solidFill>
                <a:highlight>
                  <a:srgbClr val="FFFFFF"/>
                </a:highlight>
                <a:latin typeface="Cascadia Mono" panose="020B0609020000020004" pitchFamily="49" charset="0"/>
              </a:rPr>
              <a:t> </a:t>
            </a:r>
            <a:r>
              <a:rPr lang="en-IN" sz="3200" dirty="0" err="1">
                <a:solidFill>
                  <a:srgbClr val="000000"/>
                </a:solidFill>
                <a:highlight>
                  <a:srgbClr val="FFFFFF"/>
                </a:highlight>
                <a:latin typeface="Cascadia Mono" panose="020B0609020000020004" pitchFamily="49" charset="0"/>
              </a:rPr>
              <a:t>loan_status</a:t>
            </a:r>
            <a:endParaRPr lang="en-IN" sz="3200" dirty="0">
              <a:solidFill>
                <a:srgbClr val="000000"/>
              </a:solidFill>
              <a:highlight>
                <a:srgbClr val="FFFFFF"/>
              </a:highlight>
              <a:latin typeface="Cascadia Mono" panose="020B0609020000020004" pitchFamily="49" charset="0"/>
            </a:endParaRPr>
          </a:p>
          <a:p>
            <a:endParaRPr lang="en-IN" dirty="0"/>
          </a:p>
        </p:txBody>
      </p:sp>
      <p:pic>
        <p:nvPicPr>
          <p:cNvPr id="6" name="Picture 5">
            <a:extLst>
              <a:ext uri="{FF2B5EF4-FFF2-40B4-BE49-F238E27FC236}">
                <a16:creationId xmlns:a16="http://schemas.microsoft.com/office/drawing/2014/main" id="{CA2CBD10-AA62-8627-9A90-AB162A41319E}"/>
              </a:ext>
            </a:extLst>
          </p:cNvPr>
          <p:cNvPicPr>
            <a:picLocks noChangeAspect="1"/>
          </p:cNvPicPr>
          <p:nvPr/>
        </p:nvPicPr>
        <p:blipFill>
          <a:blip r:embed="rId2"/>
          <a:stretch>
            <a:fillRect/>
          </a:stretch>
        </p:blipFill>
        <p:spPr>
          <a:xfrm>
            <a:off x="457200" y="3992455"/>
            <a:ext cx="4639322" cy="800212"/>
          </a:xfrm>
          <a:prstGeom prst="rect">
            <a:avLst/>
          </a:prstGeom>
        </p:spPr>
      </p:pic>
    </p:spTree>
    <p:extLst>
      <p:ext uri="{BB962C8B-B14F-4D97-AF65-F5344CB8AC3E}">
        <p14:creationId xmlns:p14="http://schemas.microsoft.com/office/powerpoint/2010/main" val="2260912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9417C-208A-DFAB-05B3-FCAB5414C9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7CDA18-8A2A-0CA4-18DF-3E9298CDDC3D}"/>
              </a:ext>
            </a:extLst>
          </p:cNvPr>
          <p:cNvSpPr>
            <a:spLocks noGrp="1"/>
          </p:cNvSpPr>
          <p:nvPr>
            <p:ph type="title"/>
          </p:nvPr>
        </p:nvSpPr>
        <p:spPr/>
        <p:txBody>
          <a:bodyPr>
            <a:normAutofit fontScale="90000"/>
          </a:bodyPr>
          <a:lstStyle/>
          <a:p>
            <a:r>
              <a:rPr lang="en-IN" b="1" dirty="0"/>
              <a:t>BANK LOAN REPORT | Overview</a:t>
            </a:r>
            <a:br>
              <a:rPr lang="en-IN" dirty="0"/>
            </a:br>
            <a:r>
              <a:rPr lang="en-IN" dirty="0"/>
              <a:t>Monthly Report</a:t>
            </a:r>
          </a:p>
        </p:txBody>
      </p:sp>
      <p:sp>
        <p:nvSpPr>
          <p:cNvPr id="4" name="Content Placeholder 3">
            <a:extLst>
              <a:ext uri="{FF2B5EF4-FFF2-40B4-BE49-F238E27FC236}">
                <a16:creationId xmlns:a16="http://schemas.microsoft.com/office/drawing/2014/main" id="{D83964DD-D142-B6FF-A5DF-03173D35FB08}"/>
              </a:ext>
            </a:extLst>
          </p:cNvPr>
          <p:cNvSpPr>
            <a:spLocks noGrp="1"/>
          </p:cNvSpPr>
          <p:nvPr>
            <p:ph idx="1"/>
          </p:nvPr>
        </p:nvSpPr>
        <p:spPr>
          <a:xfrm>
            <a:off x="457200" y="1759975"/>
            <a:ext cx="8229600" cy="2123768"/>
          </a:xfrm>
        </p:spPr>
        <p:txBody>
          <a:bodyPr>
            <a:normAutofit fontScale="47500" lnSpcReduction="20000"/>
          </a:bodyPr>
          <a:lstStyle/>
          <a:p>
            <a:pPr marL="0" indent="0">
              <a:buNone/>
            </a:pPr>
            <a:r>
              <a:rPr lang="en-IN" sz="3200" dirty="0">
                <a:solidFill>
                  <a:srgbClr val="0000FF"/>
                </a:solidFill>
                <a:highlight>
                  <a:srgbClr val="FFFFFF"/>
                </a:highlight>
                <a:latin typeface="Cascadia Mono" panose="020B0609020000020004" pitchFamily="49" charset="0"/>
              </a:rPr>
              <a:t>SELECT</a:t>
            </a:r>
            <a:r>
              <a:rPr lang="en-IN" sz="3200" dirty="0">
                <a:solidFill>
                  <a:srgbClr val="000000"/>
                </a:solidFill>
                <a:highlight>
                  <a:srgbClr val="FFFFFF"/>
                </a:highlight>
                <a:latin typeface="Cascadia Mono" panose="020B0609020000020004" pitchFamily="49" charset="0"/>
              </a:rPr>
              <a:t> </a:t>
            </a:r>
          </a:p>
          <a:p>
            <a:pPr marL="0" indent="0">
              <a:buNone/>
            </a:pPr>
            <a:r>
              <a:rPr lang="en-US" sz="3200" dirty="0">
                <a:solidFill>
                  <a:srgbClr val="FF00FF"/>
                </a:solidFill>
                <a:highlight>
                  <a:srgbClr val="FFFFFF"/>
                </a:highlight>
                <a:latin typeface="Cascadia Mono" panose="020B0609020000020004" pitchFamily="49" charset="0"/>
              </a:rPr>
              <a:t>MONTH</a:t>
            </a:r>
            <a:r>
              <a:rPr lang="en-US" sz="3200" dirty="0">
                <a:solidFill>
                  <a:srgbClr val="808080"/>
                </a:solidFill>
                <a:highlight>
                  <a:srgbClr val="FFFFFF"/>
                </a:highlight>
                <a:latin typeface="Cascadia Mono" panose="020B0609020000020004" pitchFamily="49" charset="0"/>
              </a:rPr>
              <a:t>(</a:t>
            </a:r>
            <a:r>
              <a:rPr lang="en-US" sz="3200" dirty="0" err="1">
                <a:solidFill>
                  <a:srgbClr val="000000"/>
                </a:solidFill>
                <a:highlight>
                  <a:srgbClr val="FFFFFF"/>
                </a:highlight>
                <a:latin typeface="Cascadia Mono" panose="020B0609020000020004" pitchFamily="49" charset="0"/>
              </a:rPr>
              <a:t>issue_date</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Month_Number</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p>
          <a:p>
            <a:pPr marL="0" indent="0">
              <a:buNone/>
            </a:pPr>
            <a:r>
              <a:rPr lang="en-US" sz="3200" dirty="0">
                <a:solidFill>
                  <a:srgbClr val="FF00FF"/>
                </a:solidFill>
                <a:highlight>
                  <a:srgbClr val="FFFFFF"/>
                </a:highlight>
                <a:latin typeface="Cascadia Mono" panose="020B0609020000020004" pitchFamily="49" charset="0"/>
              </a:rPr>
              <a:t>DATENAME</a:t>
            </a:r>
            <a:r>
              <a:rPr lang="en-US" sz="3200" dirty="0">
                <a:solidFill>
                  <a:srgbClr val="808080"/>
                </a:solidFill>
                <a:highlight>
                  <a:srgbClr val="FFFFFF"/>
                </a:highlight>
                <a:latin typeface="Cascadia Mono" panose="020B0609020000020004" pitchFamily="49" charset="0"/>
              </a:rPr>
              <a:t>(</a:t>
            </a:r>
            <a:r>
              <a:rPr lang="en-US" sz="3200" dirty="0">
                <a:solidFill>
                  <a:srgbClr val="FF00FF"/>
                </a:solidFill>
                <a:highlight>
                  <a:srgbClr val="FFFFFF"/>
                </a:highlight>
                <a:latin typeface="Cascadia Mono" panose="020B0609020000020004" pitchFamily="49" charset="0"/>
              </a:rPr>
              <a:t>MONTH</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issue_date</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Month_name</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p>
          <a:p>
            <a:pPr marL="0" indent="0">
              <a:buNone/>
            </a:pPr>
            <a:r>
              <a:rPr lang="en-US" sz="3200" dirty="0">
                <a:solidFill>
                  <a:srgbClr val="FF00FF"/>
                </a:solidFill>
                <a:highlight>
                  <a:srgbClr val="FFFFFF"/>
                </a:highlight>
                <a:latin typeface="Cascadia Mono" panose="020B0609020000020004" pitchFamily="49" charset="0"/>
              </a:rPr>
              <a:t>COUNT</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id</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Total_Loan_Applications</a:t>
            </a:r>
            <a:r>
              <a:rPr lang="en-US" sz="3200" dirty="0">
                <a:solidFill>
                  <a:srgbClr val="808080"/>
                </a:solidFill>
                <a:highlight>
                  <a:srgbClr val="FFFFFF"/>
                </a:highlight>
                <a:latin typeface="Cascadia Mono" panose="020B0609020000020004" pitchFamily="49" charset="0"/>
              </a:rPr>
              <a:t>,</a:t>
            </a:r>
            <a:endParaRPr lang="en-US" sz="3200" dirty="0">
              <a:solidFill>
                <a:srgbClr val="000000"/>
              </a:solidFill>
              <a:highlight>
                <a:srgbClr val="FFFFFF"/>
              </a:highlight>
              <a:latin typeface="Cascadia Mono" panose="020B0609020000020004" pitchFamily="49" charset="0"/>
            </a:endParaRPr>
          </a:p>
          <a:p>
            <a:pPr marL="0" indent="0">
              <a:buNone/>
            </a:pPr>
            <a:r>
              <a:rPr lang="en-US" sz="3200" dirty="0">
                <a:solidFill>
                  <a:srgbClr val="FF00FF"/>
                </a:solidFill>
                <a:highlight>
                  <a:srgbClr val="FFFFFF"/>
                </a:highlight>
                <a:latin typeface="Cascadia Mono" panose="020B0609020000020004" pitchFamily="49" charset="0"/>
              </a:rPr>
              <a:t>SUM</a:t>
            </a:r>
            <a:r>
              <a:rPr lang="en-US" sz="3200" dirty="0">
                <a:solidFill>
                  <a:srgbClr val="808080"/>
                </a:solidFill>
                <a:highlight>
                  <a:srgbClr val="FFFFFF"/>
                </a:highlight>
                <a:latin typeface="Cascadia Mono" panose="020B0609020000020004" pitchFamily="49" charset="0"/>
              </a:rPr>
              <a:t>(</a:t>
            </a:r>
            <a:r>
              <a:rPr lang="en-US" sz="3200" dirty="0" err="1">
                <a:solidFill>
                  <a:srgbClr val="000000"/>
                </a:solidFill>
                <a:highlight>
                  <a:srgbClr val="FFFFFF"/>
                </a:highlight>
                <a:latin typeface="Cascadia Mono" panose="020B0609020000020004" pitchFamily="49" charset="0"/>
              </a:rPr>
              <a:t>loan_amount</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Total_Funded_Amount</a:t>
            </a:r>
            <a:r>
              <a:rPr lang="en-US" sz="3200" dirty="0">
                <a:solidFill>
                  <a:srgbClr val="808080"/>
                </a:solidFill>
                <a:highlight>
                  <a:srgbClr val="FFFFFF"/>
                </a:highlight>
                <a:latin typeface="Cascadia Mono" panose="020B0609020000020004" pitchFamily="49" charset="0"/>
              </a:rPr>
              <a:t>,</a:t>
            </a:r>
            <a:endParaRPr lang="en-US" sz="3200" dirty="0">
              <a:solidFill>
                <a:srgbClr val="000000"/>
              </a:solidFill>
              <a:highlight>
                <a:srgbClr val="FFFFFF"/>
              </a:highlight>
              <a:latin typeface="Cascadia Mono" panose="020B0609020000020004" pitchFamily="49" charset="0"/>
            </a:endParaRPr>
          </a:p>
          <a:p>
            <a:pPr marL="0" indent="0">
              <a:buNone/>
            </a:pPr>
            <a:r>
              <a:rPr lang="en-US" sz="3200" dirty="0">
                <a:solidFill>
                  <a:srgbClr val="FF00FF"/>
                </a:solidFill>
                <a:highlight>
                  <a:srgbClr val="FFFFFF"/>
                </a:highlight>
                <a:latin typeface="Cascadia Mono" panose="020B0609020000020004" pitchFamily="49" charset="0"/>
              </a:rPr>
              <a:t>SUM</a:t>
            </a:r>
            <a:r>
              <a:rPr lang="en-US" sz="3200" dirty="0">
                <a:solidFill>
                  <a:srgbClr val="808080"/>
                </a:solidFill>
                <a:highlight>
                  <a:srgbClr val="FFFFFF"/>
                </a:highlight>
                <a:latin typeface="Cascadia Mono" panose="020B0609020000020004" pitchFamily="49" charset="0"/>
              </a:rPr>
              <a:t>(</a:t>
            </a:r>
            <a:r>
              <a:rPr lang="en-US" sz="3200" dirty="0" err="1">
                <a:solidFill>
                  <a:srgbClr val="000000"/>
                </a:solidFill>
                <a:highlight>
                  <a:srgbClr val="FFFFFF"/>
                </a:highlight>
                <a:latin typeface="Cascadia Mono" panose="020B0609020000020004" pitchFamily="49" charset="0"/>
              </a:rPr>
              <a:t>total_payment</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Total_Amount_Received</a:t>
            </a:r>
            <a:endParaRPr lang="en-US" sz="3200" dirty="0">
              <a:solidFill>
                <a:srgbClr val="000000"/>
              </a:solidFill>
              <a:highlight>
                <a:srgbClr val="FFFFFF"/>
              </a:highlight>
              <a:latin typeface="Cascadia Mono" panose="020B0609020000020004" pitchFamily="49" charset="0"/>
            </a:endParaRPr>
          </a:p>
          <a:p>
            <a:pPr marL="0" indent="0">
              <a:buNone/>
            </a:pPr>
            <a:r>
              <a:rPr lang="en-IN" sz="3200" dirty="0">
                <a:solidFill>
                  <a:srgbClr val="0000FF"/>
                </a:solidFill>
                <a:highlight>
                  <a:srgbClr val="FFFFFF"/>
                </a:highlight>
                <a:latin typeface="Cascadia Mono" panose="020B0609020000020004" pitchFamily="49" charset="0"/>
              </a:rPr>
              <a:t>FROM</a:t>
            </a:r>
            <a:r>
              <a:rPr lang="en-IN" sz="3200" dirty="0">
                <a:solidFill>
                  <a:srgbClr val="000000"/>
                </a:solidFill>
                <a:highlight>
                  <a:srgbClr val="FFFFFF"/>
                </a:highlight>
                <a:latin typeface="Cascadia Mono" panose="020B0609020000020004" pitchFamily="49" charset="0"/>
              </a:rPr>
              <a:t> [Bank Loan Data]</a:t>
            </a:r>
          </a:p>
          <a:p>
            <a:pPr marL="0" indent="0">
              <a:buNone/>
            </a:pPr>
            <a:r>
              <a:rPr lang="en-US" sz="3200" dirty="0">
                <a:solidFill>
                  <a:srgbClr val="0000FF"/>
                </a:solidFill>
                <a:highlight>
                  <a:srgbClr val="FFFFFF"/>
                </a:highlight>
                <a:latin typeface="Cascadia Mono" panose="020B0609020000020004" pitchFamily="49" charset="0"/>
              </a:rPr>
              <a:t>GROUP</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BY</a:t>
            </a:r>
            <a:r>
              <a:rPr lang="en-US" sz="3200" dirty="0">
                <a:solidFill>
                  <a:srgbClr val="000000"/>
                </a:solidFill>
                <a:highlight>
                  <a:srgbClr val="FFFFFF"/>
                </a:highlight>
                <a:latin typeface="Cascadia Mono" panose="020B0609020000020004" pitchFamily="49" charset="0"/>
              </a:rPr>
              <a:t> </a:t>
            </a:r>
            <a:r>
              <a:rPr lang="en-US" sz="3200" dirty="0">
                <a:solidFill>
                  <a:srgbClr val="FF00FF"/>
                </a:solidFill>
                <a:highlight>
                  <a:srgbClr val="FFFFFF"/>
                </a:highlight>
                <a:latin typeface="Cascadia Mono" panose="020B0609020000020004" pitchFamily="49" charset="0"/>
              </a:rPr>
              <a:t>MONTH</a:t>
            </a:r>
            <a:r>
              <a:rPr lang="en-US" sz="3200" dirty="0">
                <a:solidFill>
                  <a:srgbClr val="808080"/>
                </a:solidFill>
                <a:highlight>
                  <a:srgbClr val="FFFFFF"/>
                </a:highlight>
                <a:latin typeface="Cascadia Mono" panose="020B0609020000020004" pitchFamily="49" charset="0"/>
              </a:rPr>
              <a:t>(</a:t>
            </a:r>
            <a:r>
              <a:rPr lang="en-US" sz="3200" dirty="0" err="1">
                <a:solidFill>
                  <a:srgbClr val="000000"/>
                </a:solidFill>
                <a:highlight>
                  <a:srgbClr val="FFFFFF"/>
                </a:highlight>
                <a:latin typeface="Cascadia Mono" panose="020B0609020000020004" pitchFamily="49" charset="0"/>
              </a:rPr>
              <a:t>issue_date</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FF00FF"/>
                </a:solidFill>
                <a:highlight>
                  <a:srgbClr val="FFFFFF"/>
                </a:highlight>
                <a:latin typeface="Cascadia Mono" panose="020B0609020000020004" pitchFamily="49" charset="0"/>
              </a:rPr>
              <a:t>DATENAME</a:t>
            </a:r>
            <a:r>
              <a:rPr lang="en-US" sz="3200" dirty="0">
                <a:solidFill>
                  <a:srgbClr val="808080"/>
                </a:solidFill>
                <a:highlight>
                  <a:srgbClr val="FFFFFF"/>
                </a:highlight>
                <a:latin typeface="Cascadia Mono" panose="020B0609020000020004" pitchFamily="49" charset="0"/>
              </a:rPr>
              <a:t>(</a:t>
            </a:r>
            <a:r>
              <a:rPr lang="en-US" sz="3200" dirty="0">
                <a:solidFill>
                  <a:srgbClr val="FF00FF"/>
                </a:solidFill>
                <a:highlight>
                  <a:srgbClr val="FFFFFF"/>
                </a:highlight>
                <a:latin typeface="Cascadia Mono" panose="020B0609020000020004" pitchFamily="49" charset="0"/>
              </a:rPr>
              <a:t>MONTH</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issue_date</a:t>
            </a:r>
            <a:r>
              <a:rPr lang="en-US" sz="3200" dirty="0">
                <a:solidFill>
                  <a:srgbClr val="808080"/>
                </a:solidFill>
                <a:highlight>
                  <a:srgbClr val="FFFFFF"/>
                </a:highlight>
                <a:latin typeface="Cascadia Mono" panose="020B0609020000020004" pitchFamily="49" charset="0"/>
              </a:rPr>
              <a:t>)</a:t>
            </a:r>
            <a:endParaRPr lang="en-US" sz="3200" dirty="0">
              <a:solidFill>
                <a:srgbClr val="000000"/>
              </a:solidFill>
              <a:highlight>
                <a:srgbClr val="FFFFFF"/>
              </a:highlight>
              <a:latin typeface="Cascadia Mono" panose="020B0609020000020004" pitchFamily="49" charset="0"/>
            </a:endParaRPr>
          </a:p>
          <a:p>
            <a:pPr marL="0" indent="0">
              <a:buNone/>
            </a:pPr>
            <a:r>
              <a:rPr lang="en-US" sz="3200" dirty="0">
                <a:solidFill>
                  <a:srgbClr val="0000FF"/>
                </a:solidFill>
                <a:highlight>
                  <a:srgbClr val="FFFFFF"/>
                </a:highlight>
                <a:latin typeface="Cascadia Mono" panose="020B0609020000020004" pitchFamily="49" charset="0"/>
              </a:rPr>
              <a:t>ORDER</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BY</a:t>
            </a:r>
            <a:r>
              <a:rPr lang="en-US" sz="3200" dirty="0">
                <a:solidFill>
                  <a:srgbClr val="000000"/>
                </a:solidFill>
                <a:highlight>
                  <a:srgbClr val="FFFFFF"/>
                </a:highlight>
                <a:latin typeface="Cascadia Mono" panose="020B0609020000020004" pitchFamily="49" charset="0"/>
              </a:rPr>
              <a:t> </a:t>
            </a:r>
            <a:r>
              <a:rPr lang="en-US" sz="3200" dirty="0">
                <a:solidFill>
                  <a:srgbClr val="FF00FF"/>
                </a:solidFill>
                <a:highlight>
                  <a:srgbClr val="FFFFFF"/>
                </a:highlight>
                <a:latin typeface="Cascadia Mono" panose="020B0609020000020004" pitchFamily="49" charset="0"/>
              </a:rPr>
              <a:t>MONTH</a:t>
            </a:r>
            <a:r>
              <a:rPr lang="en-US" sz="3200" dirty="0">
                <a:solidFill>
                  <a:srgbClr val="808080"/>
                </a:solidFill>
                <a:highlight>
                  <a:srgbClr val="FFFFFF"/>
                </a:highlight>
                <a:latin typeface="Cascadia Mono" panose="020B0609020000020004" pitchFamily="49" charset="0"/>
              </a:rPr>
              <a:t>(</a:t>
            </a:r>
            <a:r>
              <a:rPr lang="en-US" sz="3200" dirty="0" err="1">
                <a:solidFill>
                  <a:srgbClr val="000000"/>
                </a:solidFill>
                <a:highlight>
                  <a:srgbClr val="FFFFFF"/>
                </a:highlight>
                <a:latin typeface="Cascadia Mono" panose="020B0609020000020004" pitchFamily="49" charset="0"/>
              </a:rPr>
              <a:t>issue_date</a:t>
            </a:r>
            <a:r>
              <a:rPr lang="en-US" sz="3200" dirty="0">
                <a:solidFill>
                  <a:srgbClr val="808080"/>
                </a:solidFill>
                <a:highlight>
                  <a:srgbClr val="FFFFFF"/>
                </a:highlight>
                <a:latin typeface="Cascadia Mono" panose="020B0609020000020004" pitchFamily="49" charset="0"/>
              </a:rPr>
              <a:t>)</a:t>
            </a:r>
            <a:endParaRPr lang="en-IN" sz="3200" dirty="0">
              <a:solidFill>
                <a:srgbClr val="000000"/>
              </a:solidFill>
              <a:highlight>
                <a:srgbClr val="FFFFFF"/>
              </a:highlight>
              <a:latin typeface="Cascadia Mono" panose="020B0609020000020004" pitchFamily="49" charset="0"/>
            </a:endParaRPr>
          </a:p>
          <a:p>
            <a:pPr marL="0" indent="0">
              <a:buNone/>
            </a:pPr>
            <a:endParaRPr lang="en-US" sz="3200" dirty="0">
              <a:solidFill>
                <a:srgbClr val="000000"/>
              </a:solidFill>
              <a:highlight>
                <a:srgbClr val="FFFFFF"/>
              </a:highlight>
              <a:latin typeface="Cascadia Mono" panose="020B0609020000020004" pitchFamily="49" charset="0"/>
            </a:endParaRPr>
          </a:p>
          <a:p>
            <a:endParaRPr lang="en-IN" dirty="0"/>
          </a:p>
        </p:txBody>
      </p:sp>
      <p:pic>
        <p:nvPicPr>
          <p:cNvPr id="8" name="Picture 7">
            <a:extLst>
              <a:ext uri="{FF2B5EF4-FFF2-40B4-BE49-F238E27FC236}">
                <a16:creationId xmlns:a16="http://schemas.microsoft.com/office/drawing/2014/main" id="{A2750847-C6F9-4611-E8C9-9F0408AEB184}"/>
              </a:ext>
            </a:extLst>
          </p:cNvPr>
          <p:cNvPicPr>
            <a:picLocks noChangeAspect="1"/>
          </p:cNvPicPr>
          <p:nvPr/>
        </p:nvPicPr>
        <p:blipFill>
          <a:blip r:embed="rId2"/>
          <a:stretch>
            <a:fillRect/>
          </a:stretch>
        </p:blipFill>
        <p:spPr>
          <a:xfrm>
            <a:off x="790132" y="3955314"/>
            <a:ext cx="6344535" cy="2467319"/>
          </a:xfrm>
          <a:prstGeom prst="rect">
            <a:avLst/>
          </a:prstGeom>
        </p:spPr>
      </p:pic>
    </p:spTree>
    <p:extLst>
      <p:ext uri="{BB962C8B-B14F-4D97-AF65-F5344CB8AC3E}">
        <p14:creationId xmlns:p14="http://schemas.microsoft.com/office/powerpoint/2010/main" val="3387869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7986D-7BB2-D29B-6B02-5C714F28C0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8A9048-E500-90F9-153E-D1DD4BC51AC9}"/>
              </a:ext>
            </a:extLst>
          </p:cNvPr>
          <p:cNvSpPr>
            <a:spLocks noGrp="1"/>
          </p:cNvSpPr>
          <p:nvPr>
            <p:ph type="title"/>
          </p:nvPr>
        </p:nvSpPr>
        <p:spPr/>
        <p:txBody>
          <a:bodyPr>
            <a:normAutofit fontScale="90000"/>
          </a:bodyPr>
          <a:lstStyle/>
          <a:p>
            <a:r>
              <a:rPr lang="en-IN" b="1" dirty="0"/>
              <a:t>BANK LOAN REPORT | Overview</a:t>
            </a:r>
            <a:br>
              <a:rPr lang="en-IN" dirty="0"/>
            </a:br>
            <a:r>
              <a:rPr lang="en-IN" dirty="0"/>
              <a:t>State</a:t>
            </a:r>
          </a:p>
        </p:txBody>
      </p:sp>
      <p:sp>
        <p:nvSpPr>
          <p:cNvPr id="4" name="Content Placeholder 3">
            <a:extLst>
              <a:ext uri="{FF2B5EF4-FFF2-40B4-BE49-F238E27FC236}">
                <a16:creationId xmlns:a16="http://schemas.microsoft.com/office/drawing/2014/main" id="{C8D1D061-195E-49BA-A0C8-8E4C33F1E3CD}"/>
              </a:ext>
            </a:extLst>
          </p:cNvPr>
          <p:cNvSpPr>
            <a:spLocks noGrp="1"/>
          </p:cNvSpPr>
          <p:nvPr>
            <p:ph idx="1"/>
          </p:nvPr>
        </p:nvSpPr>
        <p:spPr>
          <a:xfrm>
            <a:off x="457200" y="1759975"/>
            <a:ext cx="8229600" cy="2625212"/>
          </a:xfrm>
        </p:spPr>
        <p:txBody>
          <a:bodyPr>
            <a:normAutofit fontScale="25000" lnSpcReduction="20000"/>
          </a:bodyPr>
          <a:lstStyle/>
          <a:p>
            <a:pPr marL="0" marR="0">
              <a:lnSpc>
                <a:spcPct val="107000"/>
              </a:lnSpc>
              <a:spcAft>
                <a:spcPts val="800"/>
              </a:spcAft>
              <a:buNone/>
            </a:pPr>
            <a:r>
              <a:rPr lang="en-IN" sz="4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IN" sz="4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IN" sz="4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address_state</a:t>
            </a:r>
            <a:r>
              <a:rPr lang="en-IN" sz="4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4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4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4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State</a:t>
            </a:r>
            <a:r>
              <a:rPr lang="en-IN" sz="4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4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IN" sz="48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COUNT</a:t>
            </a:r>
            <a:r>
              <a:rPr lang="en-IN" sz="4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4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id</a:t>
            </a:r>
            <a:r>
              <a:rPr lang="en-IN" sz="4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4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4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4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4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Total_Loan_Applications</a:t>
            </a:r>
            <a:r>
              <a:rPr lang="en-IN" sz="4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IN" sz="48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SUM</a:t>
            </a:r>
            <a:r>
              <a:rPr lang="en-IN" sz="4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4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loan_amount</a:t>
            </a:r>
            <a:r>
              <a:rPr lang="en-IN" sz="4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4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4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4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4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Total_Funded_Amount</a:t>
            </a:r>
            <a:r>
              <a:rPr lang="en-IN" sz="4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IN" sz="48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SUM</a:t>
            </a:r>
            <a:r>
              <a:rPr lang="en-IN" sz="4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4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total_payment</a:t>
            </a:r>
            <a:r>
              <a:rPr lang="en-IN" sz="4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4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4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4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4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Total_Amount_Received</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IN" sz="4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IN" sz="4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4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bank_loan_data</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IN" sz="4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GROUP</a:t>
            </a:r>
            <a:r>
              <a:rPr lang="en-IN" sz="4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4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IN" sz="4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4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address_state</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IN" sz="4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ORDER</a:t>
            </a:r>
            <a:r>
              <a:rPr lang="en-IN" sz="4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4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IN" sz="4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4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address_state</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23448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5BD507-F074-33D7-92A1-ADD1450EB993}"/>
              </a:ext>
            </a:extLst>
          </p:cNvPr>
          <p:cNvPicPr>
            <a:picLocks noChangeAspect="1"/>
          </p:cNvPicPr>
          <p:nvPr/>
        </p:nvPicPr>
        <p:blipFill>
          <a:blip r:embed="rId2"/>
          <a:stretch>
            <a:fillRect/>
          </a:stretch>
        </p:blipFill>
        <p:spPr>
          <a:xfrm>
            <a:off x="845461" y="274638"/>
            <a:ext cx="3941537" cy="5979570"/>
          </a:xfrm>
          <a:prstGeom prst="rect">
            <a:avLst/>
          </a:prstGeom>
        </p:spPr>
      </p:pic>
    </p:spTree>
    <p:extLst>
      <p:ext uri="{BB962C8B-B14F-4D97-AF65-F5344CB8AC3E}">
        <p14:creationId xmlns:p14="http://schemas.microsoft.com/office/powerpoint/2010/main" val="292201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60964-EF97-7522-DD80-8CBC90CFF2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2F29FF-F179-0C19-B8B8-6974BF6022A7}"/>
              </a:ext>
            </a:extLst>
          </p:cNvPr>
          <p:cNvSpPr>
            <a:spLocks noGrp="1"/>
          </p:cNvSpPr>
          <p:nvPr>
            <p:ph type="title"/>
          </p:nvPr>
        </p:nvSpPr>
        <p:spPr/>
        <p:txBody>
          <a:bodyPr>
            <a:normAutofit fontScale="90000"/>
          </a:bodyPr>
          <a:lstStyle/>
          <a:p>
            <a:r>
              <a:rPr lang="en-IN" b="1" dirty="0"/>
              <a:t>BANK LOAN REPORT | OVERVIEW</a:t>
            </a:r>
            <a:br>
              <a:rPr lang="en-IN" b="1" dirty="0"/>
            </a:br>
            <a:r>
              <a:rPr lang="en-IN" dirty="0"/>
              <a:t>Term</a:t>
            </a:r>
          </a:p>
        </p:txBody>
      </p:sp>
      <p:sp>
        <p:nvSpPr>
          <p:cNvPr id="4" name="Content Placeholder 3">
            <a:extLst>
              <a:ext uri="{FF2B5EF4-FFF2-40B4-BE49-F238E27FC236}">
                <a16:creationId xmlns:a16="http://schemas.microsoft.com/office/drawing/2014/main" id="{FDFB0727-98E4-BF27-4CBB-8C490742C6BD}"/>
              </a:ext>
            </a:extLst>
          </p:cNvPr>
          <p:cNvSpPr>
            <a:spLocks noGrp="1"/>
          </p:cNvSpPr>
          <p:nvPr>
            <p:ph idx="1"/>
          </p:nvPr>
        </p:nvSpPr>
        <p:spPr>
          <a:xfrm>
            <a:off x="457200" y="1759975"/>
            <a:ext cx="8229600" cy="2123768"/>
          </a:xfrm>
        </p:spPr>
        <p:txBody>
          <a:bodyPr>
            <a:normAutofit fontScale="47500" lnSpcReduction="20000"/>
          </a:bodyPr>
          <a:lstStyle/>
          <a:p>
            <a:pPr marL="0" indent="0">
              <a:buNone/>
            </a:pPr>
            <a:r>
              <a:rPr lang="en-IN" sz="3200" dirty="0">
                <a:solidFill>
                  <a:srgbClr val="0000FF"/>
                </a:solidFill>
                <a:highlight>
                  <a:srgbClr val="FFFFFF"/>
                </a:highlight>
                <a:latin typeface="Cascadia Mono" panose="020B0609020000020004" pitchFamily="49" charset="0"/>
              </a:rPr>
              <a:t>SELECT</a:t>
            </a:r>
            <a:endParaRPr lang="en-IN" sz="3200" dirty="0">
              <a:solidFill>
                <a:srgbClr val="000000"/>
              </a:solidFill>
              <a:highlight>
                <a:srgbClr val="FFFFFF"/>
              </a:highlight>
              <a:latin typeface="Cascadia Mono" panose="020B0609020000020004" pitchFamily="49" charset="0"/>
            </a:endParaRPr>
          </a:p>
          <a:p>
            <a:pPr marL="0" indent="0">
              <a:buNone/>
            </a:pPr>
            <a:r>
              <a:rPr lang="en-IN" sz="3200" dirty="0">
                <a:solidFill>
                  <a:srgbClr val="000000"/>
                </a:solidFill>
                <a:highlight>
                  <a:srgbClr val="FFFFFF"/>
                </a:highlight>
                <a:latin typeface="Cascadia Mono" panose="020B0609020000020004" pitchFamily="49" charset="0"/>
              </a:rPr>
              <a:t>term</a:t>
            </a:r>
            <a:r>
              <a:rPr lang="en-IN" sz="3200" dirty="0">
                <a:solidFill>
                  <a:srgbClr val="808080"/>
                </a:solidFill>
                <a:highlight>
                  <a:srgbClr val="FFFFFF"/>
                </a:highlight>
                <a:latin typeface="Cascadia Mono" panose="020B0609020000020004" pitchFamily="49" charset="0"/>
              </a:rPr>
              <a:t>,</a:t>
            </a:r>
            <a:r>
              <a:rPr lang="en-IN" sz="3200" dirty="0">
                <a:solidFill>
                  <a:srgbClr val="000000"/>
                </a:solidFill>
                <a:highlight>
                  <a:srgbClr val="FFFFFF"/>
                </a:highlight>
                <a:latin typeface="Cascadia Mono" panose="020B0609020000020004" pitchFamily="49" charset="0"/>
              </a:rPr>
              <a:t> </a:t>
            </a:r>
          </a:p>
          <a:p>
            <a:pPr marL="0" indent="0">
              <a:buNone/>
            </a:pPr>
            <a:r>
              <a:rPr lang="en-US" sz="3200" dirty="0">
                <a:solidFill>
                  <a:srgbClr val="FF00FF"/>
                </a:solidFill>
                <a:highlight>
                  <a:srgbClr val="FFFFFF"/>
                </a:highlight>
                <a:latin typeface="Cascadia Mono" panose="020B0609020000020004" pitchFamily="49" charset="0"/>
              </a:rPr>
              <a:t>COUNT</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id</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Total_Loan_Applications</a:t>
            </a:r>
            <a:r>
              <a:rPr lang="en-US" sz="3200" dirty="0">
                <a:solidFill>
                  <a:srgbClr val="808080"/>
                </a:solidFill>
                <a:highlight>
                  <a:srgbClr val="FFFFFF"/>
                </a:highlight>
                <a:latin typeface="Cascadia Mono" panose="020B0609020000020004" pitchFamily="49" charset="0"/>
              </a:rPr>
              <a:t>,</a:t>
            </a:r>
            <a:endParaRPr lang="en-US" sz="3200" dirty="0">
              <a:solidFill>
                <a:srgbClr val="000000"/>
              </a:solidFill>
              <a:highlight>
                <a:srgbClr val="FFFFFF"/>
              </a:highlight>
              <a:latin typeface="Cascadia Mono" panose="020B0609020000020004" pitchFamily="49" charset="0"/>
            </a:endParaRPr>
          </a:p>
          <a:p>
            <a:pPr marL="0" indent="0">
              <a:buNone/>
            </a:pPr>
            <a:r>
              <a:rPr lang="en-US" sz="3200" dirty="0">
                <a:solidFill>
                  <a:srgbClr val="FF00FF"/>
                </a:solidFill>
                <a:highlight>
                  <a:srgbClr val="FFFFFF"/>
                </a:highlight>
                <a:latin typeface="Cascadia Mono" panose="020B0609020000020004" pitchFamily="49" charset="0"/>
              </a:rPr>
              <a:t>SUM</a:t>
            </a:r>
            <a:r>
              <a:rPr lang="en-US" sz="3200" dirty="0">
                <a:solidFill>
                  <a:srgbClr val="808080"/>
                </a:solidFill>
                <a:highlight>
                  <a:srgbClr val="FFFFFF"/>
                </a:highlight>
                <a:latin typeface="Cascadia Mono" panose="020B0609020000020004" pitchFamily="49" charset="0"/>
              </a:rPr>
              <a:t>(</a:t>
            </a:r>
            <a:r>
              <a:rPr lang="en-US" sz="3200" dirty="0" err="1">
                <a:solidFill>
                  <a:srgbClr val="000000"/>
                </a:solidFill>
                <a:highlight>
                  <a:srgbClr val="FFFFFF"/>
                </a:highlight>
                <a:latin typeface="Cascadia Mono" panose="020B0609020000020004" pitchFamily="49" charset="0"/>
              </a:rPr>
              <a:t>loan_amount</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Total_Funded_Amount</a:t>
            </a:r>
            <a:r>
              <a:rPr lang="en-US" sz="3200" dirty="0">
                <a:solidFill>
                  <a:srgbClr val="808080"/>
                </a:solidFill>
                <a:highlight>
                  <a:srgbClr val="FFFFFF"/>
                </a:highlight>
                <a:latin typeface="Cascadia Mono" panose="020B0609020000020004" pitchFamily="49" charset="0"/>
              </a:rPr>
              <a:t>,</a:t>
            </a:r>
            <a:endParaRPr lang="en-US" sz="3200" dirty="0">
              <a:solidFill>
                <a:srgbClr val="000000"/>
              </a:solidFill>
              <a:highlight>
                <a:srgbClr val="FFFFFF"/>
              </a:highlight>
              <a:latin typeface="Cascadia Mono" panose="020B0609020000020004" pitchFamily="49" charset="0"/>
            </a:endParaRPr>
          </a:p>
          <a:p>
            <a:pPr marL="0" indent="0">
              <a:buNone/>
            </a:pPr>
            <a:r>
              <a:rPr lang="en-US" sz="3200" dirty="0">
                <a:solidFill>
                  <a:srgbClr val="FF00FF"/>
                </a:solidFill>
                <a:highlight>
                  <a:srgbClr val="FFFFFF"/>
                </a:highlight>
                <a:latin typeface="Cascadia Mono" panose="020B0609020000020004" pitchFamily="49" charset="0"/>
              </a:rPr>
              <a:t>SUM</a:t>
            </a:r>
            <a:r>
              <a:rPr lang="en-US" sz="3200" dirty="0">
                <a:solidFill>
                  <a:srgbClr val="808080"/>
                </a:solidFill>
                <a:highlight>
                  <a:srgbClr val="FFFFFF"/>
                </a:highlight>
                <a:latin typeface="Cascadia Mono" panose="020B0609020000020004" pitchFamily="49" charset="0"/>
              </a:rPr>
              <a:t>(</a:t>
            </a:r>
            <a:r>
              <a:rPr lang="en-US" sz="3200" dirty="0" err="1">
                <a:solidFill>
                  <a:srgbClr val="000000"/>
                </a:solidFill>
                <a:highlight>
                  <a:srgbClr val="FFFFFF"/>
                </a:highlight>
                <a:latin typeface="Cascadia Mono" panose="020B0609020000020004" pitchFamily="49" charset="0"/>
              </a:rPr>
              <a:t>total_payment</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Total_Amount_Received</a:t>
            </a:r>
            <a:endParaRPr lang="en-US" sz="3200" dirty="0">
              <a:solidFill>
                <a:srgbClr val="000000"/>
              </a:solidFill>
              <a:highlight>
                <a:srgbClr val="FFFFFF"/>
              </a:highlight>
              <a:latin typeface="Cascadia Mono" panose="020B0609020000020004" pitchFamily="49" charset="0"/>
            </a:endParaRPr>
          </a:p>
          <a:p>
            <a:pPr marL="0" indent="0">
              <a:buNone/>
            </a:pPr>
            <a:r>
              <a:rPr lang="en-IN" sz="3200" dirty="0">
                <a:solidFill>
                  <a:srgbClr val="0000FF"/>
                </a:solidFill>
                <a:highlight>
                  <a:srgbClr val="FFFFFF"/>
                </a:highlight>
                <a:latin typeface="Cascadia Mono" panose="020B0609020000020004" pitchFamily="49" charset="0"/>
              </a:rPr>
              <a:t>FROM</a:t>
            </a:r>
            <a:r>
              <a:rPr lang="en-IN" sz="3200" dirty="0">
                <a:solidFill>
                  <a:srgbClr val="000000"/>
                </a:solidFill>
                <a:highlight>
                  <a:srgbClr val="FFFFFF"/>
                </a:highlight>
                <a:latin typeface="Cascadia Mono" panose="020B0609020000020004" pitchFamily="49" charset="0"/>
              </a:rPr>
              <a:t> [Bank Loan Data]</a:t>
            </a:r>
          </a:p>
          <a:p>
            <a:pPr marL="0" indent="0">
              <a:buNone/>
            </a:pPr>
            <a:r>
              <a:rPr lang="en-IN" sz="3200" dirty="0">
                <a:solidFill>
                  <a:srgbClr val="0000FF"/>
                </a:solidFill>
                <a:highlight>
                  <a:srgbClr val="FFFFFF"/>
                </a:highlight>
                <a:latin typeface="Cascadia Mono" panose="020B0609020000020004" pitchFamily="49" charset="0"/>
              </a:rPr>
              <a:t>GROUP</a:t>
            </a:r>
            <a:r>
              <a:rPr lang="en-IN" sz="3200" dirty="0">
                <a:solidFill>
                  <a:srgbClr val="000000"/>
                </a:solidFill>
                <a:highlight>
                  <a:srgbClr val="FFFFFF"/>
                </a:highlight>
                <a:latin typeface="Cascadia Mono" panose="020B0609020000020004" pitchFamily="49" charset="0"/>
              </a:rPr>
              <a:t> </a:t>
            </a:r>
            <a:r>
              <a:rPr lang="en-IN" sz="3200" dirty="0">
                <a:solidFill>
                  <a:srgbClr val="0000FF"/>
                </a:solidFill>
                <a:highlight>
                  <a:srgbClr val="FFFFFF"/>
                </a:highlight>
                <a:latin typeface="Cascadia Mono" panose="020B0609020000020004" pitchFamily="49" charset="0"/>
              </a:rPr>
              <a:t>BY</a:t>
            </a:r>
            <a:r>
              <a:rPr lang="en-IN" sz="3200" dirty="0">
                <a:solidFill>
                  <a:srgbClr val="000000"/>
                </a:solidFill>
                <a:highlight>
                  <a:srgbClr val="FFFFFF"/>
                </a:highlight>
                <a:latin typeface="Cascadia Mono" panose="020B0609020000020004" pitchFamily="49" charset="0"/>
              </a:rPr>
              <a:t> term</a:t>
            </a:r>
          </a:p>
          <a:p>
            <a:pPr marL="0" indent="0">
              <a:buNone/>
            </a:pPr>
            <a:r>
              <a:rPr lang="en-IN" sz="3200" dirty="0">
                <a:solidFill>
                  <a:srgbClr val="0000FF"/>
                </a:solidFill>
                <a:highlight>
                  <a:srgbClr val="FFFFFF"/>
                </a:highlight>
                <a:latin typeface="Cascadia Mono" panose="020B0609020000020004" pitchFamily="49" charset="0"/>
              </a:rPr>
              <a:t>ORDER</a:t>
            </a:r>
            <a:r>
              <a:rPr lang="en-IN" sz="3200" dirty="0">
                <a:solidFill>
                  <a:srgbClr val="000000"/>
                </a:solidFill>
                <a:highlight>
                  <a:srgbClr val="FFFFFF"/>
                </a:highlight>
                <a:latin typeface="Cascadia Mono" panose="020B0609020000020004" pitchFamily="49" charset="0"/>
              </a:rPr>
              <a:t> </a:t>
            </a:r>
            <a:r>
              <a:rPr lang="en-IN" sz="3200" dirty="0">
                <a:solidFill>
                  <a:srgbClr val="0000FF"/>
                </a:solidFill>
                <a:highlight>
                  <a:srgbClr val="FFFFFF"/>
                </a:highlight>
                <a:latin typeface="Cascadia Mono" panose="020B0609020000020004" pitchFamily="49" charset="0"/>
              </a:rPr>
              <a:t>BY</a:t>
            </a:r>
            <a:r>
              <a:rPr lang="en-IN" sz="3200" dirty="0">
                <a:solidFill>
                  <a:srgbClr val="000000"/>
                </a:solidFill>
                <a:highlight>
                  <a:srgbClr val="FFFFFF"/>
                </a:highlight>
                <a:latin typeface="Cascadia Mono" panose="020B0609020000020004" pitchFamily="49" charset="0"/>
              </a:rPr>
              <a:t> term</a:t>
            </a:r>
            <a:endParaRPr lang="en-IN" dirty="0"/>
          </a:p>
        </p:txBody>
      </p:sp>
      <p:pic>
        <p:nvPicPr>
          <p:cNvPr id="5" name="Picture 4">
            <a:extLst>
              <a:ext uri="{FF2B5EF4-FFF2-40B4-BE49-F238E27FC236}">
                <a16:creationId xmlns:a16="http://schemas.microsoft.com/office/drawing/2014/main" id="{3BAE336C-3580-B070-7C0A-13BA965212DC}"/>
              </a:ext>
            </a:extLst>
          </p:cNvPr>
          <p:cNvPicPr>
            <a:picLocks noChangeAspect="1"/>
          </p:cNvPicPr>
          <p:nvPr/>
        </p:nvPicPr>
        <p:blipFill>
          <a:blip r:embed="rId2"/>
          <a:stretch>
            <a:fillRect/>
          </a:stretch>
        </p:blipFill>
        <p:spPr>
          <a:xfrm>
            <a:off x="587236" y="4033794"/>
            <a:ext cx="5649113" cy="619211"/>
          </a:xfrm>
          <a:prstGeom prst="rect">
            <a:avLst/>
          </a:prstGeom>
        </p:spPr>
      </p:pic>
    </p:spTree>
    <p:extLst>
      <p:ext uri="{BB962C8B-B14F-4D97-AF65-F5344CB8AC3E}">
        <p14:creationId xmlns:p14="http://schemas.microsoft.com/office/powerpoint/2010/main" val="2012061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7DD8-6D57-F185-95B6-9B95D0D44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E0FABB-E6E2-CA4E-83FF-696F93BA0FCF}"/>
              </a:ext>
            </a:extLst>
          </p:cNvPr>
          <p:cNvSpPr>
            <a:spLocks noGrp="1"/>
          </p:cNvSpPr>
          <p:nvPr>
            <p:ph type="title"/>
          </p:nvPr>
        </p:nvSpPr>
        <p:spPr/>
        <p:txBody>
          <a:bodyPr>
            <a:normAutofit fontScale="90000"/>
          </a:bodyPr>
          <a:lstStyle/>
          <a:p>
            <a:r>
              <a:rPr lang="en-IN" b="1" dirty="0"/>
              <a:t>BANK LOAN REPORT | OVERVIEW</a:t>
            </a:r>
            <a:br>
              <a:rPr lang="en-IN" b="1" dirty="0"/>
            </a:br>
            <a:r>
              <a:rPr lang="en-IN" dirty="0"/>
              <a:t>EMPLOYEE LENGTH</a:t>
            </a:r>
          </a:p>
        </p:txBody>
      </p:sp>
      <p:sp>
        <p:nvSpPr>
          <p:cNvPr id="4" name="Content Placeholder 3">
            <a:extLst>
              <a:ext uri="{FF2B5EF4-FFF2-40B4-BE49-F238E27FC236}">
                <a16:creationId xmlns:a16="http://schemas.microsoft.com/office/drawing/2014/main" id="{47897DFC-5657-74DC-8CDA-281AFD2B5919}"/>
              </a:ext>
            </a:extLst>
          </p:cNvPr>
          <p:cNvSpPr>
            <a:spLocks noGrp="1"/>
          </p:cNvSpPr>
          <p:nvPr>
            <p:ph idx="1"/>
          </p:nvPr>
        </p:nvSpPr>
        <p:spPr>
          <a:xfrm>
            <a:off x="457200" y="1759975"/>
            <a:ext cx="8229600" cy="2123768"/>
          </a:xfrm>
        </p:spPr>
        <p:txBody>
          <a:bodyPr>
            <a:normAutofit fontScale="47500" lnSpcReduction="20000"/>
          </a:bodyPr>
          <a:lstStyle/>
          <a:p>
            <a:pPr marL="0" indent="0">
              <a:buNone/>
            </a:pPr>
            <a:r>
              <a:rPr lang="en-IN" sz="3200" dirty="0">
                <a:solidFill>
                  <a:srgbClr val="0000FF"/>
                </a:solidFill>
                <a:highlight>
                  <a:srgbClr val="FFFFFF"/>
                </a:highlight>
                <a:latin typeface="Cascadia Mono" panose="020B0609020000020004" pitchFamily="49" charset="0"/>
              </a:rPr>
              <a:t>SELECT</a:t>
            </a:r>
            <a:r>
              <a:rPr lang="en-IN" sz="3200" dirty="0">
                <a:solidFill>
                  <a:srgbClr val="000000"/>
                </a:solidFill>
                <a:highlight>
                  <a:srgbClr val="FFFFFF"/>
                </a:highlight>
                <a:latin typeface="Cascadia Mono" panose="020B0609020000020004" pitchFamily="49" charset="0"/>
              </a:rPr>
              <a:t> </a:t>
            </a:r>
          </a:p>
          <a:p>
            <a:pPr marL="0" indent="0">
              <a:buNone/>
            </a:pPr>
            <a:r>
              <a:rPr lang="en-US" sz="3200" dirty="0" err="1">
                <a:solidFill>
                  <a:srgbClr val="000000"/>
                </a:solidFill>
                <a:highlight>
                  <a:srgbClr val="FFFFFF"/>
                </a:highlight>
                <a:latin typeface="Cascadia Mono" panose="020B0609020000020004" pitchFamily="49" charset="0"/>
              </a:rPr>
              <a:t>emp_length</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Employee_Length</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p>
          <a:p>
            <a:pPr marL="0" indent="0">
              <a:buNone/>
            </a:pPr>
            <a:r>
              <a:rPr lang="en-US" sz="3200" dirty="0">
                <a:solidFill>
                  <a:srgbClr val="FF00FF"/>
                </a:solidFill>
                <a:highlight>
                  <a:srgbClr val="FFFFFF"/>
                </a:highlight>
                <a:latin typeface="Cascadia Mono" panose="020B0609020000020004" pitchFamily="49" charset="0"/>
              </a:rPr>
              <a:t>COUNT</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id</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Total_Loan_Applications</a:t>
            </a:r>
            <a:r>
              <a:rPr lang="en-US" sz="3200" dirty="0">
                <a:solidFill>
                  <a:srgbClr val="808080"/>
                </a:solidFill>
                <a:highlight>
                  <a:srgbClr val="FFFFFF"/>
                </a:highlight>
                <a:latin typeface="Cascadia Mono" panose="020B0609020000020004" pitchFamily="49" charset="0"/>
              </a:rPr>
              <a:t>,</a:t>
            </a:r>
            <a:endParaRPr lang="en-US" sz="3200" dirty="0">
              <a:solidFill>
                <a:srgbClr val="000000"/>
              </a:solidFill>
              <a:highlight>
                <a:srgbClr val="FFFFFF"/>
              </a:highlight>
              <a:latin typeface="Cascadia Mono" panose="020B0609020000020004" pitchFamily="49" charset="0"/>
            </a:endParaRPr>
          </a:p>
          <a:p>
            <a:pPr marL="0" indent="0">
              <a:buNone/>
            </a:pPr>
            <a:r>
              <a:rPr lang="en-US" sz="3200" dirty="0">
                <a:solidFill>
                  <a:srgbClr val="FF00FF"/>
                </a:solidFill>
                <a:highlight>
                  <a:srgbClr val="FFFFFF"/>
                </a:highlight>
                <a:latin typeface="Cascadia Mono" panose="020B0609020000020004" pitchFamily="49" charset="0"/>
              </a:rPr>
              <a:t>SUM</a:t>
            </a:r>
            <a:r>
              <a:rPr lang="en-US" sz="3200" dirty="0">
                <a:solidFill>
                  <a:srgbClr val="808080"/>
                </a:solidFill>
                <a:highlight>
                  <a:srgbClr val="FFFFFF"/>
                </a:highlight>
                <a:latin typeface="Cascadia Mono" panose="020B0609020000020004" pitchFamily="49" charset="0"/>
              </a:rPr>
              <a:t>(</a:t>
            </a:r>
            <a:r>
              <a:rPr lang="en-US" sz="3200" dirty="0" err="1">
                <a:solidFill>
                  <a:srgbClr val="000000"/>
                </a:solidFill>
                <a:highlight>
                  <a:srgbClr val="FFFFFF"/>
                </a:highlight>
                <a:latin typeface="Cascadia Mono" panose="020B0609020000020004" pitchFamily="49" charset="0"/>
              </a:rPr>
              <a:t>loan_amount</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Total_Funded_Amount</a:t>
            </a:r>
            <a:r>
              <a:rPr lang="en-US" sz="3200" dirty="0">
                <a:solidFill>
                  <a:srgbClr val="808080"/>
                </a:solidFill>
                <a:highlight>
                  <a:srgbClr val="FFFFFF"/>
                </a:highlight>
                <a:latin typeface="Cascadia Mono" panose="020B0609020000020004" pitchFamily="49" charset="0"/>
              </a:rPr>
              <a:t>,</a:t>
            </a:r>
            <a:endParaRPr lang="en-US" sz="3200" dirty="0">
              <a:solidFill>
                <a:srgbClr val="000000"/>
              </a:solidFill>
              <a:highlight>
                <a:srgbClr val="FFFFFF"/>
              </a:highlight>
              <a:latin typeface="Cascadia Mono" panose="020B0609020000020004" pitchFamily="49" charset="0"/>
            </a:endParaRPr>
          </a:p>
          <a:p>
            <a:pPr marL="0" indent="0">
              <a:buNone/>
            </a:pPr>
            <a:r>
              <a:rPr lang="en-US" sz="3200" dirty="0">
                <a:solidFill>
                  <a:srgbClr val="FF00FF"/>
                </a:solidFill>
                <a:highlight>
                  <a:srgbClr val="FFFFFF"/>
                </a:highlight>
                <a:latin typeface="Cascadia Mono" panose="020B0609020000020004" pitchFamily="49" charset="0"/>
              </a:rPr>
              <a:t>SUM</a:t>
            </a:r>
            <a:r>
              <a:rPr lang="en-US" sz="3200" dirty="0">
                <a:solidFill>
                  <a:srgbClr val="808080"/>
                </a:solidFill>
                <a:highlight>
                  <a:srgbClr val="FFFFFF"/>
                </a:highlight>
                <a:latin typeface="Cascadia Mono" panose="020B0609020000020004" pitchFamily="49" charset="0"/>
              </a:rPr>
              <a:t>(</a:t>
            </a:r>
            <a:r>
              <a:rPr lang="en-US" sz="3200" dirty="0" err="1">
                <a:solidFill>
                  <a:srgbClr val="000000"/>
                </a:solidFill>
                <a:highlight>
                  <a:srgbClr val="FFFFFF"/>
                </a:highlight>
                <a:latin typeface="Cascadia Mono" panose="020B0609020000020004" pitchFamily="49" charset="0"/>
              </a:rPr>
              <a:t>total_payment</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Total_Amount_Received</a:t>
            </a:r>
            <a:endParaRPr lang="en-US" sz="3200" dirty="0">
              <a:solidFill>
                <a:srgbClr val="000000"/>
              </a:solidFill>
              <a:highlight>
                <a:srgbClr val="FFFFFF"/>
              </a:highlight>
              <a:latin typeface="Cascadia Mono" panose="020B0609020000020004" pitchFamily="49" charset="0"/>
            </a:endParaRPr>
          </a:p>
          <a:p>
            <a:pPr marL="0" indent="0">
              <a:buNone/>
            </a:pPr>
            <a:r>
              <a:rPr lang="en-IN" sz="3200" dirty="0">
                <a:solidFill>
                  <a:srgbClr val="0000FF"/>
                </a:solidFill>
                <a:highlight>
                  <a:srgbClr val="FFFFFF"/>
                </a:highlight>
                <a:latin typeface="Cascadia Mono" panose="020B0609020000020004" pitchFamily="49" charset="0"/>
              </a:rPr>
              <a:t>FROM</a:t>
            </a:r>
            <a:r>
              <a:rPr lang="en-IN" sz="3200" dirty="0">
                <a:solidFill>
                  <a:srgbClr val="000000"/>
                </a:solidFill>
                <a:highlight>
                  <a:srgbClr val="FFFFFF"/>
                </a:highlight>
                <a:latin typeface="Cascadia Mono" panose="020B0609020000020004" pitchFamily="49" charset="0"/>
              </a:rPr>
              <a:t> [Bank Loan Data]</a:t>
            </a:r>
          </a:p>
          <a:p>
            <a:pPr marL="0" indent="0">
              <a:buNone/>
            </a:pPr>
            <a:r>
              <a:rPr lang="en-IN" sz="3200" dirty="0">
                <a:solidFill>
                  <a:srgbClr val="0000FF"/>
                </a:solidFill>
                <a:highlight>
                  <a:srgbClr val="FFFFFF"/>
                </a:highlight>
                <a:latin typeface="Cascadia Mono" panose="020B0609020000020004" pitchFamily="49" charset="0"/>
              </a:rPr>
              <a:t>GROUP</a:t>
            </a:r>
            <a:r>
              <a:rPr lang="en-IN" sz="3200" dirty="0">
                <a:solidFill>
                  <a:srgbClr val="000000"/>
                </a:solidFill>
                <a:highlight>
                  <a:srgbClr val="FFFFFF"/>
                </a:highlight>
                <a:latin typeface="Cascadia Mono" panose="020B0609020000020004" pitchFamily="49" charset="0"/>
              </a:rPr>
              <a:t> </a:t>
            </a:r>
            <a:r>
              <a:rPr lang="en-IN" sz="3200" dirty="0">
                <a:solidFill>
                  <a:srgbClr val="0000FF"/>
                </a:solidFill>
                <a:highlight>
                  <a:srgbClr val="FFFFFF"/>
                </a:highlight>
                <a:latin typeface="Cascadia Mono" panose="020B0609020000020004" pitchFamily="49" charset="0"/>
              </a:rPr>
              <a:t>BY</a:t>
            </a:r>
            <a:r>
              <a:rPr lang="en-IN" sz="3200" dirty="0">
                <a:solidFill>
                  <a:srgbClr val="000000"/>
                </a:solidFill>
                <a:highlight>
                  <a:srgbClr val="FFFFFF"/>
                </a:highlight>
                <a:latin typeface="Cascadia Mono" panose="020B0609020000020004" pitchFamily="49" charset="0"/>
              </a:rPr>
              <a:t> </a:t>
            </a:r>
            <a:r>
              <a:rPr lang="en-IN" sz="3200" dirty="0" err="1">
                <a:solidFill>
                  <a:srgbClr val="000000"/>
                </a:solidFill>
                <a:highlight>
                  <a:srgbClr val="FFFFFF"/>
                </a:highlight>
                <a:latin typeface="Cascadia Mono" panose="020B0609020000020004" pitchFamily="49" charset="0"/>
              </a:rPr>
              <a:t>emp_length</a:t>
            </a:r>
            <a:endParaRPr lang="en-IN" sz="3200" dirty="0">
              <a:solidFill>
                <a:srgbClr val="000000"/>
              </a:solidFill>
              <a:highlight>
                <a:srgbClr val="FFFFFF"/>
              </a:highlight>
              <a:latin typeface="Cascadia Mono" panose="020B0609020000020004" pitchFamily="49" charset="0"/>
            </a:endParaRPr>
          </a:p>
          <a:p>
            <a:pPr marL="0" indent="0">
              <a:buNone/>
            </a:pPr>
            <a:r>
              <a:rPr lang="en-IN" sz="3200" dirty="0">
                <a:solidFill>
                  <a:srgbClr val="0000FF"/>
                </a:solidFill>
                <a:highlight>
                  <a:srgbClr val="FFFFFF"/>
                </a:highlight>
                <a:latin typeface="Cascadia Mono" panose="020B0609020000020004" pitchFamily="49" charset="0"/>
              </a:rPr>
              <a:t>ORDER</a:t>
            </a:r>
            <a:r>
              <a:rPr lang="en-IN" sz="3200" dirty="0">
                <a:solidFill>
                  <a:srgbClr val="000000"/>
                </a:solidFill>
                <a:highlight>
                  <a:srgbClr val="FFFFFF"/>
                </a:highlight>
                <a:latin typeface="Cascadia Mono" panose="020B0609020000020004" pitchFamily="49" charset="0"/>
              </a:rPr>
              <a:t> </a:t>
            </a:r>
            <a:r>
              <a:rPr lang="en-IN" sz="3200" dirty="0">
                <a:solidFill>
                  <a:srgbClr val="0000FF"/>
                </a:solidFill>
                <a:highlight>
                  <a:srgbClr val="FFFFFF"/>
                </a:highlight>
                <a:latin typeface="Cascadia Mono" panose="020B0609020000020004" pitchFamily="49" charset="0"/>
              </a:rPr>
              <a:t>BY</a:t>
            </a:r>
            <a:r>
              <a:rPr lang="en-IN" sz="3200" dirty="0">
                <a:solidFill>
                  <a:srgbClr val="000000"/>
                </a:solidFill>
                <a:highlight>
                  <a:srgbClr val="FFFFFF"/>
                </a:highlight>
                <a:latin typeface="Cascadia Mono" panose="020B0609020000020004" pitchFamily="49" charset="0"/>
              </a:rPr>
              <a:t> </a:t>
            </a:r>
            <a:r>
              <a:rPr lang="en-IN" sz="3200" dirty="0" err="1">
                <a:solidFill>
                  <a:srgbClr val="000000"/>
                </a:solidFill>
                <a:highlight>
                  <a:srgbClr val="FFFFFF"/>
                </a:highlight>
                <a:latin typeface="Cascadia Mono" panose="020B0609020000020004" pitchFamily="49" charset="0"/>
              </a:rPr>
              <a:t>emp_length</a:t>
            </a:r>
            <a:endParaRPr lang="en-IN" sz="3200" dirty="0">
              <a:solidFill>
                <a:srgbClr val="000000"/>
              </a:solidFill>
              <a:highlight>
                <a:srgbClr val="FFFFFF"/>
              </a:highlight>
              <a:latin typeface="Cascadia Mono" panose="020B0609020000020004" pitchFamily="49" charset="0"/>
            </a:endParaRPr>
          </a:p>
          <a:p>
            <a:endParaRPr lang="en-IN" sz="3200" dirty="0">
              <a:solidFill>
                <a:srgbClr val="000000"/>
              </a:solidFill>
              <a:highlight>
                <a:srgbClr val="FFFFFF"/>
              </a:highlight>
              <a:latin typeface="Cascadia Mono" panose="020B0609020000020004" pitchFamily="49" charset="0"/>
            </a:endParaRPr>
          </a:p>
        </p:txBody>
      </p:sp>
      <p:pic>
        <p:nvPicPr>
          <p:cNvPr id="6" name="Picture 5">
            <a:extLst>
              <a:ext uri="{FF2B5EF4-FFF2-40B4-BE49-F238E27FC236}">
                <a16:creationId xmlns:a16="http://schemas.microsoft.com/office/drawing/2014/main" id="{D580463B-ED87-2316-0E8C-BA018E7E2961}"/>
              </a:ext>
            </a:extLst>
          </p:cNvPr>
          <p:cNvPicPr>
            <a:picLocks noChangeAspect="1"/>
          </p:cNvPicPr>
          <p:nvPr/>
        </p:nvPicPr>
        <p:blipFill>
          <a:blip r:embed="rId2"/>
          <a:stretch>
            <a:fillRect/>
          </a:stretch>
        </p:blipFill>
        <p:spPr>
          <a:xfrm>
            <a:off x="556822" y="3883743"/>
            <a:ext cx="5591955" cy="2372056"/>
          </a:xfrm>
          <a:prstGeom prst="rect">
            <a:avLst/>
          </a:prstGeom>
        </p:spPr>
      </p:pic>
    </p:spTree>
    <p:extLst>
      <p:ext uri="{BB962C8B-B14F-4D97-AF65-F5344CB8AC3E}">
        <p14:creationId xmlns:p14="http://schemas.microsoft.com/office/powerpoint/2010/main" val="59748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6854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E3F3605E-1869-697D-8C1B-7644BB128FA4}"/>
              </a:ext>
            </a:extLst>
          </p:cNvPr>
          <p:cNvPicPr>
            <a:picLocks noChangeAspect="1"/>
          </p:cNvPicPr>
          <p:nvPr/>
        </p:nvPicPr>
        <p:blipFill>
          <a:blip r:embed="rId2"/>
          <a:srcRect l="38196" r="33973" b="-1"/>
          <a:stretch>
            <a:fillRect/>
          </a:stretch>
        </p:blipFill>
        <p:spPr>
          <a:xfrm>
            <a:off x="5976166" y="10"/>
            <a:ext cx="3167834"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p:cNvSpPr>
            <a:spLocks noGrp="1"/>
          </p:cNvSpPr>
          <p:nvPr>
            <p:ph type="title"/>
          </p:nvPr>
        </p:nvSpPr>
        <p:spPr>
          <a:xfrm>
            <a:off x="852775" y="609600"/>
            <a:ext cx="5123391" cy="1322887"/>
          </a:xfrm>
        </p:spPr>
        <p:txBody>
          <a:bodyPr>
            <a:normAutofit/>
          </a:bodyPr>
          <a:lstStyle/>
          <a:p>
            <a:r>
              <a:t>Problem Statement</a:t>
            </a:r>
          </a:p>
        </p:txBody>
      </p:sp>
      <p:sp>
        <p:nvSpPr>
          <p:cNvPr id="3" name="Content Placeholder 2"/>
          <p:cNvSpPr>
            <a:spLocks noGrp="1"/>
          </p:cNvSpPr>
          <p:nvPr>
            <p:ph idx="1"/>
          </p:nvPr>
        </p:nvSpPr>
        <p:spPr>
          <a:xfrm>
            <a:off x="852776" y="2194102"/>
            <a:ext cx="4887162" cy="3908585"/>
          </a:xfrm>
        </p:spPr>
        <p:txBody>
          <a:bodyPr>
            <a:normAutofit/>
          </a:bodyPr>
          <a:lstStyle/>
          <a:p>
            <a:pPr marL="0" indent="0">
              <a:lnSpc>
                <a:spcPct val="90000"/>
              </a:lnSpc>
              <a:buNone/>
              <a:defRPr sz="1800"/>
            </a:pPr>
            <a:r>
              <a:rPr lang="en-US" sz="1400"/>
              <a:t>Bank is facing challenges in:</a:t>
            </a:r>
          </a:p>
          <a:p>
            <a:pPr marL="0" indent="0">
              <a:lnSpc>
                <a:spcPct val="90000"/>
              </a:lnSpc>
              <a:buNone/>
              <a:defRPr sz="1800"/>
            </a:pPr>
            <a:r>
              <a:rPr lang="en-US" sz="1400"/>
              <a:t>- Tracking loan performance and repayment trends in real time.</a:t>
            </a:r>
          </a:p>
          <a:p>
            <a:pPr marL="0" indent="0">
              <a:lnSpc>
                <a:spcPct val="90000"/>
              </a:lnSpc>
              <a:buNone/>
              <a:defRPr sz="1800"/>
            </a:pPr>
            <a:r>
              <a:rPr lang="en-US" sz="1400"/>
              <a:t>- Identifying high-risk (bad) loans versus low-risk (good) loans.</a:t>
            </a:r>
          </a:p>
          <a:p>
            <a:pPr marL="0" indent="0">
              <a:lnSpc>
                <a:spcPct val="90000"/>
              </a:lnSpc>
              <a:buNone/>
              <a:defRPr sz="1800"/>
            </a:pPr>
            <a:r>
              <a:rPr lang="en-US" sz="1400"/>
              <a:t>- Understanding regional, demographic, and purpose-based lending patterns.</a:t>
            </a:r>
          </a:p>
          <a:p>
            <a:pPr marL="0" indent="0">
              <a:lnSpc>
                <a:spcPct val="90000"/>
              </a:lnSpc>
              <a:buNone/>
              <a:defRPr sz="1800"/>
            </a:pPr>
            <a:r>
              <a:rPr lang="en-US" sz="1400"/>
              <a:t>- Lacking a centralized reporting system to analyze Month-to-Date (MTD) and Month-over-Month (MoM) performance.</a:t>
            </a:r>
          </a:p>
          <a:p>
            <a:pPr>
              <a:lnSpc>
                <a:spcPct val="90000"/>
              </a:lnSpc>
              <a:defRPr sz="1800"/>
            </a:pPr>
            <a:endParaRPr lang="en-US" sz="1400"/>
          </a:p>
          <a:p>
            <a:pPr marL="0" indent="0">
              <a:lnSpc>
                <a:spcPct val="90000"/>
              </a:lnSpc>
              <a:buNone/>
              <a:defRPr sz="1800"/>
            </a:pPr>
            <a:r>
              <a:rPr lang="en-US" sz="1400"/>
              <a:t>Problem Statement:</a:t>
            </a:r>
          </a:p>
          <a:p>
            <a:pPr marL="0" indent="0">
              <a:lnSpc>
                <a:spcPct val="90000"/>
              </a:lnSpc>
              <a:buNone/>
              <a:defRPr sz="1800"/>
            </a:pPr>
            <a:r>
              <a:rPr lang="en-US" sz="1400"/>
              <a:t>The bank lacked an integrated system to analyze loan performance, repayment patterns, and borrower profiles, making it difficult to assess loan health and take proactive measures to reduce defaults and improve profitability.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506CE-1B05-AF3D-5CD5-1E0A649586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670E83-6066-5A68-6B11-B6094AA4ED67}"/>
              </a:ext>
            </a:extLst>
          </p:cNvPr>
          <p:cNvSpPr>
            <a:spLocks noGrp="1"/>
          </p:cNvSpPr>
          <p:nvPr>
            <p:ph type="title"/>
          </p:nvPr>
        </p:nvSpPr>
        <p:spPr/>
        <p:txBody>
          <a:bodyPr>
            <a:normAutofit fontScale="90000"/>
          </a:bodyPr>
          <a:lstStyle/>
          <a:p>
            <a:r>
              <a:rPr lang="en-IN" b="1" dirty="0"/>
              <a:t>BANK LOAN REPORT |OVERVIEW</a:t>
            </a:r>
            <a:br>
              <a:rPr lang="en-IN" dirty="0"/>
            </a:br>
            <a:r>
              <a:rPr lang="en-IN" dirty="0"/>
              <a:t>Purpose</a:t>
            </a:r>
          </a:p>
        </p:txBody>
      </p:sp>
      <p:sp>
        <p:nvSpPr>
          <p:cNvPr id="4" name="Content Placeholder 3">
            <a:extLst>
              <a:ext uri="{FF2B5EF4-FFF2-40B4-BE49-F238E27FC236}">
                <a16:creationId xmlns:a16="http://schemas.microsoft.com/office/drawing/2014/main" id="{3C87E57B-8827-5A89-22B5-1F18681EF2EF}"/>
              </a:ext>
            </a:extLst>
          </p:cNvPr>
          <p:cNvSpPr>
            <a:spLocks noGrp="1"/>
          </p:cNvSpPr>
          <p:nvPr>
            <p:ph idx="1"/>
          </p:nvPr>
        </p:nvSpPr>
        <p:spPr>
          <a:xfrm>
            <a:off x="457200" y="1759975"/>
            <a:ext cx="8229600" cy="2123768"/>
          </a:xfrm>
        </p:spPr>
        <p:txBody>
          <a:bodyPr>
            <a:normAutofit fontScale="47500" lnSpcReduction="20000"/>
          </a:bodyPr>
          <a:lstStyle/>
          <a:p>
            <a:pPr marL="0" indent="0">
              <a:buNone/>
            </a:pPr>
            <a:r>
              <a:rPr lang="en-IN" sz="3200" dirty="0">
                <a:solidFill>
                  <a:srgbClr val="0000FF"/>
                </a:solidFill>
                <a:highlight>
                  <a:srgbClr val="FFFFFF"/>
                </a:highlight>
                <a:latin typeface="Cascadia Mono" panose="020B0609020000020004" pitchFamily="49" charset="0"/>
              </a:rPr>
              <a:t>SELECT</a:t>
            </a:r>
            <a:r>
              <a:rPr lang="en-IN" sz="3200" dirty="0">
                <a:solidFill>
                  <a:srgbClr val="000000"/>
                </a:solidFill>
                <a:highlight>
                  <a:srgbClr val="FFFFFF"/>
                </a:highlight>
                <a:latin typeface="Cascadia Mono" panose="020B0609020000020004" pitchFamily="49" charset="0"/>
              </a:rPr>
              <a:t> </a:t>
            </a:r>
          </a:p>
          <a:p>
            <a:pPr marL="0" indent="0">
              <a:buNone/>
            </a:pPr>
            <a:r>
              <a:rPr lang="en-IN" sz="3200" dirty="0">
                <a:solidFill>
                  <a:srgbClr val="000000"/>
                </a:solidFill>
                <a:highlight>
                  <a:srgbClr val="FFFFFF"/>
                </a:highlight>
                <a:latin typeface="Cascadia Mono" panose="020B0609020000020004" pitchFamily="49" charset="0"/>
              </a:rPr>
              <a:t>purpose </a:t>
            </a:r>
            <a:r>
              <a:rPr lang="en-IN" sz="3200" dirty="0">
                <a:solidFill>
                  <a:srgbClr val="0000FF"/>
                </a:solidFill>
                <a:highlight>
                  <a:srgbClr val="FFFFFF"/>
                </a:highlight>
                <a:latin typeface="Cascadia Mono" panose="020B0609020000020004" pitchFamily="49" charset="0"/>
              </a:rPr>
              <a:t>AS</a:t>
            </a:r>
            <a:r>
              <a:rPr lang="en-IN" sz="3200" dirty="0">
                <a:solidFill>
                  <a:srgbClr val="000000"/>
                </a:solidFill>
                <a:highlight>
                  <a:srgbClr val="FFFFFF"/>
                </a:highlight>
                <a:latin typeface="Cascadia Mono" panose="020B0609020000020004" pitchFamily="49" charset="0"/>
              </a:rPr>
              <a:t> PURPOSE</a:t>
            </a:r>
            <a:r>
              <a:rPr lang="en-IN" sz="3200" dirty="0">
                <a:solidFill>
                  <a:srgbClr val="808080"/>
                </a:solidFill>
                <a:highlight>
                  <a:srgbClr val="FFFFFF"/>
                </a:highlight>
                <a:latin typeface="Cascadia Mono" panose="020B0609020000020004" pitchFamily="49" charset="0"/>
              </a:rPr>
              <a:t>,</a:t>
            </a:r>
            <a:r>
              <a:rPr lang="en-IN" sz="3200" dirty="0">
                <a:solidFill>
                  <a:srgbClr val="000000"/>
                </a:solidFill>
                <a:highlight>
                  <a:srgbClr val="FFFFFF"/>
                </a:highlight>
                <a:latin typeface="Cascadia Mono" panose="020B0609020000020004" pitchFamily="49" charset="0"/>
              </a:rPr>
              <a:t> </a:t>
            </a:r>
          </a:p>
          <a:p>
            <a:pPr marL="0" indent="0">
              <a:buNone/>
            </a:pPr>
            <a:r>
              <a:rPr lang="en-US" sz="3200" dirty="0">
                <a:solidFill>
                  <a:srgbClr val="FF00FF"/>
                </a:solidFill>
                <a:highlight>
                  <a:srgbClr val="FFFFFF"/>
                </a:highlight>
                <a:latin typeface="Cascadia Mono" panose="020B0609020000020004" pitchFamily="49" charset="0"/>
              </a:rPr>
              <a:t>COUNT</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id</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Total_Loan_Applications</a:t>
            </a:r>
            <a:r>
              <a:rPr lang="en-US" sz="3200" dirty="0">
                <a:solidFill>
                  <a:srgbClr val="808080"/>
                </a:solidFill>
                <a:highlight>
                  <a:srgbClr val="FFFFFF"/>
                </a:highlight>
                <a:latin typeface="Cascadia Mono" panose="020B0609020000020004" pitchFamily="49" charset="0"/>
              </a:rPr>
              <a:t>,</a:t>
            </a:r>
            <a:endParaRPr lang="en-US" sz="3200" dirty="0">
              <a:solidFill>
                <a:srgbClr val="000000"/>
              </a:solidFill>
              <a:highlight>
                <a:srgbClr val="FFFFFF"/>
              </a:highlight>
              <a:latin typeface="Cascadia Mono" panose="020B0609020000020004" pitchFamily="49" charset="0"/>
            </a:endParaRPr>
          </a:p>
          <a:p>
            <a:pPr marL="0" indent="0">
              <a:buNone/>
            </a:pPr>
            <a:r>
              <a:rPr lang="en-US" sz="3200" dirty="0">
                <a:solidFill>
                  <a:srgbClr val="FF00FF"/>
                </a:solidFill>
                <a:highlight>
                  <a:srgbClr val="FFFFFF"/>
                </a:highlight>
                <a:latin typeface="Cascadia Mono" panose="020B0609020000020004" pitchFamily="49" charset="0"/>
              </a:rPr>
              <a:t>SUM</a:t>
            </a:r>
            <a:r>
              <a:rPr lang="en-US" sz="3200" dirty="0">
                <a:solidFill>
                  <a:srgbClr val="808080"/>
                </a:solidFill>
                <a:highlight>
                  <a:srgbClr val="FFFFFF"/>
                </a:highlight>
                <a:latin typeface="Cascadia Mono" panose="020B0609020000020004" pitchFamily="49" charset="0"/>
              </a:rPr>
              <a:t>(</a:t>
            </a:r>
            <a:r>
              <a:rPr lang="en-US" sz="3200" dirty="0" err="1">
                <a:solidFill>
                  <a:srgbClr val="000000"/>
                </a:solidFill>
                <a:highlight>
                  <a:srgbClr val="FFFFFF"/>
                </a:highlight>
                <a:latin typeface="Cascadia Mono" panose="020B0609020000020004" pitchFamily="49" charset="0"/>
              </a:rPr>
              <a:t>loan_amount</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Total_Funded_Amount</a:t>
            </a:r>
            <a:r>
              <a:rPr lang="en-US" sz="3200" dirty="0">
                <a:solidFill>
                  <a:srgbClr val="808080"/>
                </a:solidFill>
                <a:highlight>
                  <a:srgbClr val="FFFFFF"/>
                </a:highlight>
                <a:latin typeface="Cascadia Mono" panose="020B0609020000020004" pitchFamily="49" charset="0"/>
              </a:rPr>
              <a:t>,</a:t>
            </a:r>
            <a:endParaRPr lang="en-US" sz="3200" dirty="0">
              <a:solidFill>
                <a:srgbClr val="000000"/>
              </a:solidFill>
              <a:highlight>
                <a:srgbClr val="FFFFFF"/>
              </a:highlight>
              <a:latin typeface="Cascadia Mono" panose="020B0609020000020004" pitchFamily="49" charset="0"/>
            </a:endParaRPr>
          </a:p>
          <a:p>
            <a:pPr marL="0" indent="0">
              <a:buNone/>
            </a:pPr>
            <a:r>
              <a:rPr lang="en-US" sz="3200" dirty="0">
                <a:solidFill>
                  <a:srgbClr val="FF00FF"/>
                </a:solidFill>
                <a:highlight>
                  <a:srgbClr val="FFFFFF"/>
                </a:highlight>
                <a:latin typeface="Cascadia Mono" panose="020B0609020000020004" pitchFamily="49" charset="0"/>
              </a:rPr>
              <a:t>SUM</a:t>
            </a:r>
            <a:r>
              <a:rPr lang="en-US" sz="3200" dirty="0">
                <a:solidFill>
                  <a:srgbClr val="808080"/>
                </a:solidFill>
                <a:highlight>
                  <a:srgbClr val="FFFFFF"/>
                </a:highlight>
                <a:latin typeface="Cascadia Mono" panose="020B0609020000020004" pitchFamily="49" charset="0"/>
              </a:rPr>
              <a:t>(</a:t>
            </a:r>
            <a:r>
              <a:rPr lang="en-US" sz="3200" dirty="0" err="1">
                <a:solidFill>
                  <a:srgbClr val="000000"/>
                </a:solidFill>
                <a:highlight>
                  <a:srgbClr val="FFFFFF"/>
                </a:highlight>
                <a:latin typeface="Cascadia Mono" panose="020B0609020000020004" pitchFamily="49" charset="0"/>
              </a:rPr>
              <a:t>total_payment</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Total_Amount_Received</a:t>
            </a:r>
            <a:endParaRPr lang="en-US" sz="3200" dirty="0">
              <a:solidFill>
                <a:srgbClr val="000000"/>
              </a:solidFill>
              <a:highlight>
                <a:srgbClr val="FFFFFF"/>
              </a:highlight>
              <a:latin typeface="Cascadia Mono" panose="020B0609020000020004" pitchFamily="49" charset="0"/>
            </a:endParaRPr>
          </a:p>
          <a:p>
            <a:pPr marL="0" indent="0">
              <a:buNone/>
            </a:pPr>
            <a:r>
              <a:rPr lang="en-IN" sz="3200" dirty="0">
                <a:solidFill>
                  <a:srgbClr val="0000FF"/>
                </a:solidFill>
                <a:highlight>
                  <a:srgbClr val="FFFFFF"/>
                </a:highlight>
                <a:latin typeface="Cascadia Mono" panose="020B0609020000020004" pitchFamily="49" charset="0"/>
              </a:rPr>
              <a:t>FROM</a:t>
            </a:r>
            <a:r>
              <a:rPr lang="en-IN" sz="3200" dirty="0">
                <a:solidFill>
                  <a:srgbClr val="000000"/>
                </a:solidFill>
                <a:highlight>
                  <a:srgbClr val="FFFFFF"/>
                </a:highlight>
                <a:latin typeface="Cascadia Mono" panose="020B0609020000020004" pitchFamily="49" charset="0"/>
              </a:rPr>
              <a:t> [Bank Loan Data]</a:t>
            </a:r>
          </a:p>
          <a:p>
            <a:pPr marL="0" indent="0">
              <a:buNone/>
            </a:pPr>
            <a:r>
              <a:rPr lang="en-IN" sz="3200" dirty="0">
                <a:solidFill>
                  <a:srgbClr val="0000FF"/>
                </a:solidFill>
                <a:highlight>
                  <a:srgbClr val="FFFFFF"/>
                </a:highlight>
                <a:latin typeface="Cascadia Mono" panose="020B0609020000020004" pitchFamily="49" charset="0"/>
              </a:rPr>
              <a:t>GROUP</a:t>
            </a:r>
            <a:r>
              <a:rPr lang="en-IN" sz="3200" dirty="0">
                <a:solidFill>
                  <a:srgbClr val="000000"/>
                </a:solidFill>
                <a:highlight>
                  <a:srgbClr val="FFFFFF"/>
                </a:highlight>
                <a:latin typeface="Cascadia Mono" panose="020B0609020000020004" pitchFamily="49" charset="0"/>
              </a:rPr>
              <a:t> </a:t>
            </a:r>
            <a:r>
              <a:rPr lang="en-IN" sz="3200" dirty="0">
                <a:solidFill>
                  <a:srgbClr val="0000FF"/>
                </a:solidFill>
                <a:highlight>
                  <a:srgbClr val="FFFFFF"/>
                </a:highlight>
                <a:latin typeface="Cascadia Mono" panose="020B0609020000020004" pitchFamily="49" charset="0"/>
              </a:rPr>
              <a:t>BY</a:t>
            </a:r>
            <a:r>
              <a:rPr lang="en-IN" sz="3200" dirty="0">
                <a:solidFill>
                  <a:srgbClr val="000000"/>
                </a:solidFill>
                <a:highlight>
                  <a:srgbClr val="FFFFFF"/>
                </a:highlight>
                <a:latin typeface="Cascadia Mono" panose="020B0609020000020004" pitchFamily="49" charset="0"/>
              </a:rPr>
              <a:t> purpose</a:t>
            </a:r>
          </a:p>
          <a:p>
            <a:pPr marL="0" indent="0">
              <a:buNone/>
            </a:pPr>
            <a:r>
              <a:rPr lang="en-IN" sz="3200" dirty="0">
                <a:solidFill>
                  <a:srgbClr val="0000FF"/>
                </a:solidFill>
                <a:highlight>
                  <a:srgbClr val="FFFFFF"/>
                </a:highlight>
                <a:latin typeface="Cascadia Mono" panose="020B0609020000020004" pitchFamily="49" charset="0"/>
              </a:rPr>
              <a:t>ORDER</a:t>
            </a:r>
            <a:r>
              <a:rPr lang="en-IN" sz="3200" dirty="0">
                <a:solidFill>
                  <a:srgbClr val="000000"/>
                </a:solidFill>
                <a:highlight>
                  <a:srgbClr val="FFFFFF"/>
                </a:highlight>
                <a:latin typeface="Cascadia Mono" panose="020B0609020000020004" pitchFamily="49" charset="0"/>
              </a:rPr>
              <a:t> </a:t>
            </a:r>
            <a:r>
              <a:rPr lang="en-IN" sz="3200" dirty="0">
                <a:solidFill>
                  <a:srgbClr val="0000FF"/>
                </a:solidFill>
                <a:highlight>
                  <a:srgbClr val="FFFFFF"/>
                </a:highlight>
                <a:latin typeface="Cascadia Mono" panose="020B0609020000020004" pitchFamily="49" charset="0"/>
              </a:rPr>
              <a:t>BY</a:t>
            </a:r>
            <a:r>
              <a:rPr lang="en-IN" sz="3200" dirty="0">
                <a:solidFill>
                  <a:srgbClr val="000000"/>
                </a:solidFill>
                <a:highlight>
                  <a:srgbClr val="FFFFFF"/>
                </a:highlight>
                <a:latin typeface="Cascadia Mono" panose="020B0609020000020004" pitchFamily="49" charset="0"/>
              </a:rPr>
              <a:t> purpose</a:t>
            </a:r>
          </a:p>
          <a:p>
            <a:endParaRPr lang="en-IN" sz="3200" dirty="0">
              <a:solidFill>
                <a:srgbClr val="000000"/>
              </a:solidFill>
              <a:highlight>
                <a:srgbClr val="FFFFFF"/>
              </a:highlight>
              <a:latin typeface="Cascadia Mono" panose="020B0609020000020004" pitchFamily="49" charset="0"/>
            </a:endParaRPr>
          </a:p>
        </p:txBody>
      </p:sp>
      <p:pic>
        <p:nvPicPr>
          <p:cNvPr id="8" name="Picture 7">
            <a:extLst>
              <a:ext uri="{FF2B5EF4-FFF2-40B4-BE49-F238E27FC236}">
                <a16:creationId xmlns:a16="http://schemas.microsoft.com/office/drawing/2014/main" id="{EE551A4D-B96D-1409-B6E6-9F2E5DBC854A}"/>
              </a:ext>
            </a:extLst>
          </p:cNvPr>
          <p:cNvPicPr>
            <a:picLocks noChangeAspect="1"/>
          </p:cNvPicPr>
          <p:nvPr/>
        </p:nvPicPr>
        <p:blipFill>
          <a:blip r:embed="rId2"/>
          <a:stretch>
            <a:fillRect/>
          </a:stretch>
        </p:blipFill>
        <p:spPr>
          <a:xfrm>
            <a:off x="671882" y="3696884"/>
            <a:ext cx="5715798" cy="2886478"/>
          </a:xfrm>
          <a:prstGeom prst="rect">
            <a:avLst/>
          </a:prstGeom>
        </p:spPr>
      </p:pic>
    </p:spTree>
    <p:extLst>
      <p:ext uri="{BB962C8B-B14F-4D97-AF65-F5344CB8AC3E}">
        <p14:creationId xmlns:p14="http://schemas.microsoft.com/office/powerpoint/2010/main" val="2168195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4157B-5A30-AA94-BA58-0AFFFB0248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82AF58-2934-524F-3E44-9AABCE9A576A}"/>
              </a:ext>
            </a:extLst>
          </p:cNvPr>
          <p:cNvSpPr>
            <a:spLocks noGrp="1"/>
          </p:cNvSpPr>
          <p:nvPr>
            <p:ph type="title"/>
          </p:nvPr>
        </p:nvSpPr>
        <p:spPr/>
        <p:txBody>
          <a:bodyPr>
            <a:normAutofit fontScale="90000"/>
          </a:bodyPr>
          <a:lstStyle/>
          <a:p>
            <a:r>
              <a:rPr lang="en-IN" b="1" dirty="0"/>
              <a:t>BANK LOAN REPORT | OVERVIEW</a:t>
            </a:r>
            <a:br>
              <a:rPr lang="en-IN" b="1" dirty="0"/>
            </a:br>
            <a:r>
              <a:rPr lang="en-IN" dirty="0"/>
              <a:t>Home Ownership</a:t>
            </a:r>
          </a:p>
        </p:txBody>
      </p:sp>
      <p:sp>
        <p:nvSpPr>
          <p:cNvPr id="4" name="Content Placeholder 3">
            <a:extLst>
              <a:ext uri="{FF2B5EF4-FFF2-40B4-BE49-F238E27FC236}">
                <a16:creationId xmlns:a16="http://schemas.microsoft.com/office/drawing/2014/main" id="{8553716C-2F18-052A-7CD7-245AEE65D8D8}"/>
              </a:ext>
            </a:extLst>
          </p:cNvPr>
          <p:cNvSpPr>
            <a:spLocks noGrp="1"/>
          </p:cNvSpPr>
          <p:nvPr>
            <p:ph idx="1"/>
          </p:nvPr>
        </p:nvSpPr>
        <p:spPr>
          <a:xfrm>
            <a:off x="457200" y="1759975"/>
            <a:ext cx="8229600" cy="2123768"/>
          </a:xfrm>
        </p:spPr>
        <p:txBody>
          <a:bodyPr>
            <a:normAutofit fontScale="47500" lnSpcReduction="20000"/>
          </a:bodyPr>
          <a:lstStyle/>
          <a:p>
            <a:pPr marL="0" indent="0">
              <a:buNone/>
            </a:pPr>
            <a:r>
              <a:rPr lang="en-IN" sz="3200" dirty="0">
                <a:solidFill>
                  <a:srgbClr val="0000FF"/>
                </a:solidFill>
                <a:highlight>
                  <a:srgbClr val="FFFFFF"/>
                </a:highlight>
                <a:latin typeface="Cascadia Mono" panose="020B0609020000020004" pitchFamily="49" charset="0"/>
              </a:rPr>
              <a:t>SELECT</a:t>
            </a:r>
            <a:r>
              <a:rPr lang="en-IN" sz="3200" dirty="0">
                <a:solidFill>
                  <a:srgbClr val="000000"/>
                </a:solidFill>
                <a:highlight>
                  <a:srgbClr val="FFFFFF"/>
                </a:highlight>
                <a:latin typeface="Cascadia Mono" panose="020B0609020000020004" pitchFamily="49" charset="0"/>
              </a:rPr>
              <a:t> </a:t>
            </a:r>
          </a:p>
          <a:p>
            <a:pPr marL="0" indent="0">
              <a:buNone/>
            </a:pPr>
            <a:r>
              <a:rPr lang="en-US" sz="3200" dirty="0" err="1">
                <a:solidFill>
                  <a:srgbClr val="000000"/>
                </a:solidFill>
                <a:highlight>
                  <a:srgbClr val="FFFFFF"/>
                </a:highlight>
                <a:latin typeface="Cascadia Mono" panose="020B0609020000020004" pitchFamily="49" charset="0"/>
              </a:rPr>
              <a:t>home_ownership</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Home_Ownership</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p>
          <a:p>
            <a:pPr marL="0" indent="0">
              <a:buNone/>
            </a:pPr>
            <a:r>
              <a:rPr lang="en-US" sz="3200" dirty="0">
                <a:solidFill>
                  <a:srgbClr val="FF00FF"/>
                </a:solidFill>
                <a:highlight>
                  <a:srgbClr val="FFFFFF"/>
                </a:highlight>
                <a:latin typeface="Cascadia Mono" panose="020B0609020000020004" pitchFamily="49" charset="0"/>
              </a:rPr>
              <a:t>COUNT</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id</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Total_Loan_Applications</a:t>
            </a:r>
            <a:r>
              <a:rPr lang="en-US" sz="3200" dirty="0">
                <a:solidFill>
                  <a:srgbClr val="808080"/>
                </a:solidFill>
                <a:highlight>
                  <a:srgbClr val="FFFFFF"/>
                </a:highlight>
                <a:latin typeface="Cascadia Mono" panose="020B0609020000020004" pitchFamily="49" charset="0"/>
              </a:rPr>
              <a:t>,</a:t>
            </a:r>
            <a:endParaRPr lang="en-US" sz="3200" dirty="0">
              <a:solidFill>
                <a:srgbClr val="000000"/>
              </a:solidFill>
              <a:highlight>
                <a:srgbClr val="FFFFFF"/>
              </a:highlight>
              <a:latin typeface="Cascadia Mono" panose="020B0609020000020004" pitchFamily="49" charset="0"/>
            </a:endParaRPr>
          </a:p>
          <a:p>
            <a:pPr marL="0" indent="0">
              <a:buNone/>
            </a:pPr>
            <a:r>
              <a:rPr lang="en-US" sz="3200" dirty="0">
                <a:solidFill>
                  <a:srgbClr val="FF00FF"/>
                </a:solidFill>
                <a:highlight>
                  <a:srgbClr val="FFFFFF"/>
                </a:highlight>
                <a:latin typeface="Cascadia Mono" panose="020B0609020000020004" pitchFamily="49" charset="0"/>
              </a:rPr>
              <a:t>SUM</a:t>
            </a:r>
            <a:r>
              <a:rPr lang="en-US" sz="3200" dirty="0">
                <a:solidFill>
                  <a:srgbClr val="808080"/>
                </a:solidFill>
                <a:highlight>
                  <a:srgbClr val="FFFFFF"/>
                </a:highlight>
                <a:latin typeface="Cascadia Mono" panose="020B0609020000020004" pitchFamily="49" charset="0"/>
              </a:rPr>
              <a:t>(</a:t>
            </a:r>
            <a:r>
              <a:rPr lang="en-US" sz="3200" dirty="0" err="1">
                <a:solidFill>
                  <a:srgbClr val="000000"/>
                </a:solidFill>
                <a:highlight>
                  <a:srgbClr val="FFFFFF"/>
                </a:highlight>
                <a:latin typeface="Cascadia Mono" panose="020B0609020000020004" pitchFamily="49" charset="0"/>
              </a:rPr>
              <a:t>loan_amount</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Total_Funded_Amount</a:t>
            </a:r>
            <a:r>
              <a:rPr lang="en-US" sz="3200" dirty="0">
                <a:solidFill>
                  <a:srgbClr val="808080"/>
                </a:solidFill>
                <a:highlight>
                  <a:srgbClr val="FFFFFF"/>
                </a:highlight>
                <a:latin typeface="Cascadia Mono" panose="020B0609020000020004" pitchFamily="49" charset="0"/>
              </a:rPr>
              <a:t>,</a:t>
            </a:r>
            <a:endParaRPr lang="en-US" sz="3200" dirty="0">
              <a:solidFill>
                <a:srgbClr val="000000"/>
              </a:solidFill>
              <a:highlight>
                <a:srgbClr val="FFFFFF"/>
              </a:highlight>
              <a:latin typeface="Cascadia Mono" panose="020B0609020000020004" pitchFamily="49" charset="0"/>
            </a:endParaRPr>
          </a:p>
          <a:p>
            <a:pPr marL="0" indent="0">
              <a:buNone/>
            </a:pPr>
            <a:r>
              <a:rPr lang="en-US" sz="3200" dirty="0">
                <a:solidFill>
                  <a:srgbClr val="FF00FF"/>
                </a:solidFill>
                <a:highlight>
                  <a:srgbClr val="FFFFFF"/>
                </a:highlight>
                <a:latin typeface="Cascadia Mono" panose="020B0609020000020004" pitchFamily="49" charset="0"/>
              </a:rPr>
              <a:t>SUM</a:t>
            </a:r>
            <a:r>
              <a:rPr lang="en-US" sz="3200" dirty="0">
                <a:solidFill>
                  <a:srgbClr val="808080"/>
                </a:solidFill>
                <a:highlight>
                  <a:srgbClr val="FFFFFF"/>
                </a:highlight>
                <a:latin typeface="Cascadia Mono" panose="020B0609020000020004" pitchFamily="49" charset="0"/>
              </a:rPr>
              <a:t>(</a:t>
            </a:r>
            <a:r>
              <a:rPr lang="en-US" sz="3200" dirty="0" err="1">
                <a:solidFill>
                  <a:srgbClr val="000000"/>
                </a:solidFill>
                <a:highlight>
                  <a:srgbClr val="FFFFFF"/>
                </a:highlight>
                <a:latin typeface="Cascadia Mono" panose="020B0609020000020004" pitchFamily="49" charset="0"/>
              </a:rPr>
              <a:t>total_payment</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AS</a:t>
            </a:r>
            <a:r>
              <a:rPr lang="en-US" sz="3200" dirty="0">
                <a:solidFill>
                  <a:srgbClr val="000000"/>
                </a:solidFill>
                <a:highlight>
                  <a:srgbClr val="FFFFFF"/>
                </a:highlight>
                <a:latin typeface="Cascadia Mono" panose="020B0609020000020004" pitchFamily="49" charset="0"/>
              </a:rPr>
              <a:t> </a:t>
            </a:r>
            <a:r>
              <a:rPr lang="en-US" sz="3200" dirty="0" err="1">
                <a:solidFill>
                  <a:srgbClr val="000000"/>
                </a:solidFill>
                <a:highlight>
                  <a:srgbClr val="FFFFFF"/>
                </a:highlight>
                <a:latin typeface="Cascadia Mono" panose="020B0609020000020004" pitchFamily="49" charset="0"/>
              </a:rPr>
              <a:t>Total_Amount_Received</a:t>
            </a:r>
            <a:endParaRPr lang="en-US" sz="3200" dirty="0">
              <a:solidFill>
                <a:srgbClr val="000000"/>
              </a:solidFill>
              <a:highlight>
                <a:srgbClr val="FFFFFF"/>
              </a:highlight>
              <a:latin typeface="Cascadia Mono" panose="020B0609020000020004" pitchFamily="49" charset="0"/>
            </a:endParaRPr>
          </a:p>
          <a:p>
            <a:pPr marL="0" indent="0">
              <a:buNone/>
            </a:pPr>
            <a:r>
              <a:rPr lang="en-IN" sz="3200" dirty="0">
                <a:solidFill>
                  <a:srgbClr val="0000FF"/>
                </a:solidFill>
                <a:highlight>
                  <a:srgbClr val="FFFFFF"/>
                </a:highlight>
                <a:latin typeface="Cascadia Mono" panose="020B0609020000020004" pitchFamily="49" charset="0"/>
              </a:rPr>
              <a:t>FROM</a:t>
            </a:r>
            <a:r>
              <a:rPr lang="en-IN" sz="3200" dirty="0">
                <a:solidFill>
                  <a:srgbClr val="000000"/>
                </a:solidFill>
                <a:highlight>
                  <a:srgbClr val="FFFFFF"/>
                </a:highlight>
                <a:latin typeface="Cascadia Mono" panose="020B0609020000020004" pitchFamily="49" charset="0"/>
              </a:rPr>
              <a:t> [Bank Loan Data]</a:t>
            </a:r>
          </a:p>
          <a:p>
            <a:pPr marL="0" indent="0">
              <a:buNone/>
            </a:pPr>
            <a:r>
              <a:rPr lang="en-IN" sz="3200" dirty="0">
                <a:solidFill>
                  <a:srgbClr val="0000FF"/>
                </a:solidFill>
                <a:highlight>
                  <a:srgbClr val="FFFFFF"/>
                </a:highlight>
                <a:latin typeface="Cascadia Mono" panose="020B0609020000020004" pitchFamily="49" charset="0"/>
              </a:rPr>
              <a:t>GROUP</a:t>
            </a:r>
            <a:r>
              <a:rPr lang="en-IN" sz="3200" dirty="0">
                <a:solidFill>
                  <a:srgbClr val="000000"/>
                </a:solidFill>
                <a:highlight>
                  <a:srgbClr val="FFFFFF"/>
                </a:highlight>
                <a:latin typeface="Cascadia Mono" panose="020B0609020000020004" pitchFamily="49" charset="0"/>
              </a:rPr>
              <a:t> </a:t>
            </a:r>
            <a:r>
              <a:rPr lang="en-IN" sz="3200" dirty="0">
                <a:solidFill>
                  <a:srgbClr val="0000FF"/>
                </a:solidFill>
                <a:highlight>
                  <a:srgbClr val="FFFFFF"/>
                </a:highlight>
                <a:latin typeface="Cascadia Mono" panose="020B0609020000020004" pitchFamily="49" charset="0"/>
              </a:rPr>
              <a:t>BY</a:t>
            </a:r>
            <a:r>
              <a:rPr lang="en-IN" sz="3200" dirty="0">
                <a:solidFill>
                  <a:srgbClr val="000000"/>
                </a:solidFill>
                <a:highlight>
                  <a:srgbClr val="FFFFFF"/>
                </a:highlight>
                <a:latin typeface="Cascadia Mono" panose="020B0609020000020004" pitchFamily="49" charset="0"/>
              </a:rPr>
              <a:t> </a:t>
            </a:r>
            <a:r>
              <a:rPr lang="en-IN" sz="3200" dirty="0" err="1">
                <a:solidFill>
                  <a:srgbClr val="000000"/>
                </a:solidFill>
                <a:highlight>
                  <a:srgbClr val="FFFFFF"/>
                </a:highlight>
                <a:latin typeface="Cascadia Mono" panose="020B0609020000020004" pitchFamily="49" charset="0"/>
              </a:rPr>
              <a:t>home_ownership</a:t>
            </a:r>
            <a:endParaRPr lang="en-IN" sz="3200" dirty="0">
              <a:solidFill>
                <a:srgbClr val="000000"/>
              </a:solidFill>
              <a:highlight>
                <a:srgbClr val="FFFFFF"/>
              </a:highlight>
              <a:latin typeface="Cascadia Mono" panose="020B0609020000020004" pitchFamily="49" charset="0"/>
            </a:endParaRPr>
          </a:p>
          <a:p>
            <a:pPr marL="0" indent="0">
              <a:buNone/>
            </a:pPr>
            <a:r>
              <a:rPr lang="en-US" sz="3200" dirty="0">
                <a:solidFill>
                  <a:srgbClr val="0000FF"/>
                </a:solidFill>
                <a:highlight>
                  <a:srgbClr val="FFFFFF"/>
                </a:highlight>
                <a:latin typeface="Cascadia Mono" panose="020B0609020000020004" pitchFamily="49" charset="0"/>
              </a:rPr>
              <a:t>ORDER</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BY</a:t>
            </a:r>
            <a:r>
              <a:rPr lang="en-US" sz="3200" dirty="0">
                <a:solidFill>
                  <a:srgbClr val="000000"/>
                </a:solidFill>
                <a:highlight>
                  <a:srgbClr val="FFFFFF"/>
                </a:highlight>
                <a:latin typeface="Cascadia Mono" panose="020B0609020000020004" pitchFamily="49" charset="0"/>
              </a:rPr>
              <a:t> </a:t>
            </a:r>
            <a:r>
              <a:rPr lang="en-US" sz="3200" dirty="0">
                <a:solidFill>
                  <a:srgbClr val="FF00FF"/>
                </a:solidFill>
                <a:highlight>
                  <a:srgbClr val="FFFFFF"/>
                </a:highlight>
                <a:latin typeface="Cascadia Mono" panose="020B0609020000020004" pitchFamily="49" charset="0"/>
              </a:rPr>
              <a:t>count</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id</a:t>
            </a:r>
            <a:r>
              <a:rPr lang="en-US" sz="3200" dirty="0">
                <a:solidFill>
                  <a:srgbClr val="808080"/>
                </a:solidFill>
                <a:highlight>
                  <a:srgbClr val="FFFFFF"/>
                </a:highlight>
                <a:latin typeface="Cascadia Mono" panose="020B0609020000020004" pitchFamily="49" charset="0"/>
              </a:rPr>
              <a:t>)</a:t>
            </a:r>
            <a:r>
              <a:rPr lang="en-US" sz="3200" dirty="0">
                <a:solidFill>
                  <a:srgbClr val="000000"/>
                </a:solidFill>
                <a:highlight>
                  <a:srgbClr val="FFFFFF"/>
                </a:highlight>
                <a:latin typeface="Cascadia Mono" panose="020B0609020000020004" pitchFamily="49" charset="0"/>
              </a:rPr>
              <a:t> </a:t>
            </a:r>
            <a:r>
              <a:rPr lang="en-US" sz="3200" dirty="0">
                <a:solidFill>
                  <a:srgbClr val="0000FF"/>
                </a:solidFill>
                <a:highlight>
                  <a:srgbClr val="FFFFFF"/>
                </a:highlight>
                <a:latin typeface="Cascadia Mono" panose="020B0609020000020004" pitchFamily="49" charset="0"/>
              </a:rPr>
              <a:t>desc</a:t>
            </a:r>
            <a:endParaRPr lang="en-US" sz="3200" dirty="0">
              <a:solidFill>
                <a:srgbClr val="000000"/>
              </a:solidFill>
              <a:highlight>
                <a:srgbClr val="FFFFFF"/>
              </a:highlight>
              <a:latin typeface="Cascadia Mono" panose="020B0609020000020004" pitchFamily="49" charset="0"/>
            </a:endParaRPr>
          </a:p>
          <a:p>
            <a:endParaRPr lang="en-IN" sz="3200" dirty="0">
              <a:solidFill>
                <a:srgbClr val="000000"/>
              </a:solidFill>
              <a:highlight>
                <a:srgbClr val="FFFFFF"/>
              </a:highlight>
              <a:latin typeface="Cascadia Mono" panose="020B0609020000020004" pitchFamily="49" charset="0"/>
            </a:endParaRPr>
          </a:p>
        </p:txBody>
      </p:sp>
      <p:pic>
        <p:nvPicPr>
          <p:cNvPr id="5" name="Picture 4">
            <a:extLst>
              <a:ext uri="{FF2B5EF4-FFF2-40B4-BE49-F238E27FC236}">
                <a16:creationId xmlns:a16="http://schemas.microsoft.com/office/drawing/2014/main" id="{9F08CDF0-25DC-549C-CF9D-AF04EEBC1F7C}"/>
              </a:ext>
            </a:extLst>
          </p:cNvPr>
          <p:cNvPicPr>
            <a:picLocks noChangeAspect="1"/>
          </p:cNvPicPr>
          <p:nvPr/>
        </p:nvPicPr>
        <p:blipFill>
          <a:blip r:embed="rId3"/>
          <a:stretch>
            <a:fillRect/>
          </a:stretch>
        </p:blipFill>
        <p:spPr>
          <a:xfrm>
            <a:off x="683342" y="4033922"/>
            <a:ext cx="5668166" cy="1209844"/>
          </a:xfrm>
          <a:prstGeom prst="rect">
            <a:avLst/>
          </a:prstGeom>
        </p:spPr>
      </p:pic>
    </p:spTree>
    <p:extLst>
      <p:ext uri="{BB962C8B-B14F-4D97-AF65-F5344CB8AC3E}">
        <p14:creationId xmlns:p14="http://schemas.microsoft.com/office/powerpoint/2010/main" val="4103869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2FEF97E-AB56-9A15-A90C-D3A565672040}"/>
              </a:ext>
            </a:extLst>
          </p:cNvPr>
          <p:cNvPicPr>
            <a:picLocks noChangeAspect="1"/>
          </p:cNvPicPr>
          <p:nvPr/>
        </p:nvPicPr>
        <p:blipFill>
          <a:blip r:embed="rId2"/>
          <a:stretch>
            <a:fillRect/>
          </a:stretch>
        </p:blipFill>
        <p:spPr>
          <a:xfrm>
            <a:off x="482600" y="1138936"/>
            <a:ext cx="8178799" cy="4580127"/>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228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223477" y="2358"/>
            <a:ext cx="1407490" cy="1766008"/>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72226" y="6114337"/>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77" y="5721108"/>
            <a:ext cx="1696473"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55FD55D-8098-DC27-3526-7580B3342782}"/>
              </a:ext>
            </a:extLst>
          </p:cNvPr>
          <p:cNvPicPr>
            <a:picLocks noChangeAspect="1"/>
          </p:cNvPicPr>
          <p:nvPr/>
        </p:nvPicPr>
        <p:blipFill>
          <a:blip r:embed="rId2"/>
          <a:stretch>
            <a:fillRect/>
          </a:stretch>
        </p:blipFill>
        <p:spPr>
          <a:xfrm>
            <a:off x="482600" y="1169606"/>
            <a:ext cx="8178799" cy="4518786"/>
          </a:xfrm>
          <a:prstGeom prst="rect">
            <a:avLst/>
          </a:prstGeom>
          <a:ln>
            <a:noFill/>
          </a:ln>
        </p:spPr>
      </p:pic>
    </p:spTree>
    <p:extLst>
      <p:ext uri="{BB962C8B-B14F-4D97-AF65-F5344CB8AC3E}">
        <p14:creationId xmlns:p14="http://schemas.microsoft.com/office/powerpoint/2010/main" val="3034316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223477" y="2358"/>
            <a:ext cx="1407490" cy="1766008"/>
            <a:chOff x="-648769" y="2358"/>
            <a:chExt cx="1876653" cy="1766008"/>
          </a:xfrm>
        </p:grpSpPr>
        <p:sp>
          <p:nvSpPr>
            <p:cNvPr id="24" name="Freeform: Shape 2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972226" y="6114337"/>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77" y="5721108"/>
            <a:ext cx="1696473"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354E7E2-D7A9-1964-EEE7-A5278E0083EF}"/>
              </a:ext>
            </a:extLst>
          </p:cNvPr>
          <p:cNvPicPr>
            <a:picLocks noChangeAspect="1"/>
          </p:cNvPicPr>
          <p:nvPr/>
        </p:nvPicPr>
        <p:blipFill>
          <a:blip r:embed="rId2"/>
          <a:stretch>
            <a:fillRect/>
          </a:stretch>
        </p:blipFill>
        <p:spPr>
          <a:xfrm>
            <a:off x="482600" y="1149160"/>
            <a:ext cx="8178799" cy="4559679"/>
          </a:xfrm>
          <a:prstGeom prst="rect">
            <a:avLst/>
          </a:prstGeom>
          <a:ln>
            <a:noFill/>
          </a:ln>
        </p:spPr>
      </p:pic>
    </p:spTree>
    <p:extLst>
      <p:ext uri="{BB962C8B-B14F-4D97-AF65-F5344CB8AC3E}">
        <p14:creationId xmlns:p14="http://schemas.microsoft.com/office/powerpoint/2010/main" val="9963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7" y="-1"/>
            <a:ext cx="9143999"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2774" y="670559"/>
            <a:ext cx="3512491" cy="2148841"/>
          </a:xfrm>
        </p:spPr>
        <p:txBody>
          <a:bodyPr anchor="t">
            <a:normAutofit/>
          </a:bodyPr>
          <a:lstStyle/>
          <a:p>
            <a:r>
              <a:rPr lang="en-IN"/>
              <a:t>Business Requirements</a:t>
            </a:r>
          </a:p>
        </p:txBody>
      </p:sp>
      <p:pic>
        <p:nvPicPr>
          <p:cNvPr id="5" name="Picture 4" descr="Magnifying glass showing decling performance">
            <a:extLst>
              <a:ext uri="{FF2B5EF4-FFF2-40B4-BE49-F238E27FC236}">
                <a16:creationId xmlns:a16="http://schemas.microsoft.com/office/drawing/2014/main" id="{455C27C9-4E6A-C3EE-E11B-C41AACC03CF5}"/>
              </a:ext>
            </a:extLst>
          </p:cNvPr>
          <p:cNvPicPr>
            <a:picLocks noChangeAspect="1"/>
          </p:cNvPicPr>
          <p:nvPr/>
        </p:nvPicPr>
        <p:blipFill>
          <a:blip r:embed="rId2"/>
          <a:srcRect r="13982" b="3"/>
          <a:stretch>
            <a:fillRect/>
          </a:stretch>
        </p:blipFill>
        <p:spPr>
          <a:xfrm>
            <a:off x="20" y="3105151"/>
            <a:ext cx="4836298"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3" name="Content Placeholder 2"/>
          <p:cNvSpPr>
            <a:spLocks noGrp="1"/>
          </p:cNvSpPr>
          <p:nvPr>
            <p:ph idx="1"/>
          </p:nvPr>
        </p:nvSpPr>
        <p:spPr>
          <a:xfrm>
            <a:off x="5097753" y="670559"/>
            <a:ext cx="3416836" cy="5445076"/>
          </a:xfrm>
        </p:spPr>
        <p:txBody>
          <a:bodyPr anchor="t">
            <a:normAutofit/>
          </a:bodyPr>
          <a:lstStyle/>
          <a:p>
            <a:pPr marL="0" indent="0">
              <a:lnSpc>
                <a:spcPct val="90000"/>
              </a:lnSpc>
              <a:buNone/>
              <a:defRPr sz="1800"/>
            </a:pPr>
            <a:r>
              <a:rPr lang="en-US" sz="1300" b="1"/>
              <a:t>Dashboard 1: Summary Dashboard (KPI View)</a:t>
            </a:r>
          </a:p>
          <a:p>
            <a:pPr marL="0" indent="0">
              <a:lnSpc>
                <a:spcPct val="90000"/>
              </a:lnSpc>
              <a:buNone/>
              <a:defRPr sz="1800"/>
            </a:pPr>
            <a:r>
              <a:rPr lang="en-US" sz="1300"/>
              <a:t>- Total Loan Applications, Funded Amount, and Amount Received (with MTD &amp; MoM trends)</a:t>
            </a:r>
          </a:p>
          <a:p>
            <a:pPr marL="0" indent="0">
              <a:lnSpc>
                <a:spcPct val="90000"/>
              </a:lnSpc>
              <a:buNone/>
              <a:defRPr sz="1800"/>
            </a:pPr>
            <a:r>
              <a:rPr lang="en-US" sz="1300"/>
              <a:t>- Average Interest Rate and Average Debt-to-Income (DTI) Ratio</a:t>
            </a:r>
          </a:p>
          <a:p>
            <a:pPr marL="0" indent="0">
              <a:lnSpc>
                <a:spcPct val="90000"/>
              </a:lnSpc>
              <a:buNone/>
              <a:defRPr sz="1800"/>
            </a:pPr>
            <a:r>
              <a:rPr lang="en-US" sz="1300"/>
              <a:t>- Good vs Bad Loan KPIs (Applications, Funded Amount, Received Amount)</a:t>
            </a:r>
          </a:p>
          <a:p>
            <a:pPr marL="0" indent="0">
              <a:lnSpc>
                <a:spcPct val="90000"/>
              </a:lnSpc>
              <a:buNone/>
              <a:defRPr sz="1800"/>
            </a:pPr>
            <a:r>
              <a:rPr lang="en-US" sz="1300"/>
              <a:t>- Loan Status Grid View for detailed category-level insights</a:t>
            </a:r>
          </a:p>
          <a:p>
            <a:pPr>
              <a:lnSpc>
                <a:spcPct val="90000"/>
              </a:lnSpc>
              <a:defRPr sz="1800"/>
            </a:pPr>
            <a:endParaRPr lang="en-US" sz="1300"/>
          </a:p>
          <a:p>
            <a:pPr marL="0" indent="0">
              <a:lnSpc>
                <a:spcPct val="90000"/>
              </a:lnSpc>
              <a:buNone/>
              <a:defRPr sz="1800"/>
            </a:pPr>
            <a:r>
              <a:rPr lang="en-US" sz="1300" b="1"/>
              <a:t>Dashboard 2: Overview Dashboard (Visual Insights)</a:t>
            </a:r>
          </a:p>
          <a:p>
            <a:pPr marL="0" indent="0">
              <a:lnSpc>
                <a:spcPct val="90000"/>
              </a:lnSpc>
              <a:buNone/>
              <a:defRPr sz="1800"/>
            </a:pPr>
            <a:r>
              <a:rPr lang="en-US" sz="1300"/>
              <a:t>- Monthly Loan Trends (Line Chart)</a:t>
            </a:r>
          </a:p>
          <a:p>
            <a:pPr marL="0" indent="0">
              <a:lnSpc>
                <a:spcPct val="90000"/>
              </a:lnSpc>
              <a:buNone/>
              <a:defRPr sz="1800"/>
            </a:pPr>
            <a:r>
              <a:rPr lang="en-US" sz="1300"/>
              <a:t>- Regional Lending by State (Filled Map)</a:t>
            </a:r>
          </a:p>
          <a:p>
            <a:pPr marL="0" indent="0">
              <a:lnSpc>
                <a:spcPct val="90000"/>
              </a:lnSpc>
              <a:buNone/>
              <a:defRPr sz="1800"/>
            </a:pPr>
            <a:r>
              <a:rPr lang="en-US" sz="1300"/>
              <a:t>- Loan Term Distribution (Donut Chart)</a:t>
            </a:r>
          </a:p>
          <a:p>
            <a:pPr marL="0" indent="0">
              <a:lnSpc>
                <a:spcPct val="90000"/>
              </a:lnSpc>
              <a:buNone/>
              <a:defRPr sz="1800"/>
            </a:pPr>
            <a:r>
              <a:rPr lang="en-US" sz="1300"/>
              <a:t>- Employment Length vs Loan Metrics (Bar Chart)</a:t>
            </a:r>
          </a:p>
          <a:p>
            <a:pPr marL="0" indent="0">
              <a:lnSpc>
                <a:spcPct val="90000"/>
              </a:lnSpc>
              <a:buNone/>
              <a:defRPr sz="1800"/>
            </a:pPr>
            <a:r>
              <a:rPr lang="en-US" sz="1300"/>
              <a:t>- Loan Purpose Breakdown (Bar Chart)</a:t>
            </a:r>
          </a:p>
          <a:p>
            <a:pPr marL="0" indent="0">
              <a:lnSpc>
                <a:spcPct val="90000"/>
              </a:lnSpc>
              <a:buNone/>
              <a:defRPr sz="1800"/>
            </a:pPr>
            <a:r>
              <a:rPr lang="en-US" sz="1300"/>
              <a:t>- Home Ownership Impact (Tree Map)</a:t>
            </a:r>
          </a:p>
          <a:p>
            <a:pPr>
              <a:lnSpc>
                <a:spcPct val="90000"/>
              </a:lnSpc>
              <a:defRPr sz="1800"/>
            </a:pPr>
            <a:endParaRPr lang="en-US" sz="1300"/>
          </a:p>
          <a:p>
            <a:pPr marL="0" indent="0">
              <a:lnSpc>
                <a:spcPct val="90000"/>
              </a:lnSpc>
              <a:buNone/>
              <a:defRPr sz="1800"/>
            </a:pPr>
            <a:r>
              <a:rPr lang="en-US" sz="1300" b="1"/>
              <a:t>Dashboard 3: Details Dashboard</a:t>
            </a:r>
          </a:p>
          <a:p>
            <a:pPr marL="0" indent="0">
              <a:lnSpc>
                <a:spcPct val="90000"/>
              </a:lnSpc>
              <a:buNone/>
              <a:defRPr sz="1800"/>
            </a:pPr>
            <a:r>
              <a:rPr lang="en-US" sz="1300"/>
              <a:t>- Consolidated grid of all loan-level details</a:t>
            </a:r>
          </a:p>
          <a:p>
            <a:pPr marL="0" indent="0">
              <a:lnSpc>
                <a:spcPct val="90000"/>
              </a:lnSpc>
              <a:buNone/>
              <a:defRPr sz="1800"/>
            </a:pPr>
            <a:r>
              <a:rPr lang="en-US" sz="1300"/>
              <a:t>- Comprehensive view of borrower profiles, loan attributes, and repayment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39A1F5A-E57E-4178-8F57-A18DC747E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18713" cy="5097980"/>
          </a:xfrm>
          <a:custGeom>
            <a:avLst/>
            <a:gdLst>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516105 w 6530408"/>
              <a:gd name="connsiteY8" fmla="*/ 476071 h 5753325"/>
              <a:gd name="connsiteX9" fmla="*/ 6488360 w 6530408"/>
              <a:gd name="connsiteY9" fmla="*/ 535865 h 5753325"/>
              <a:gd name="connsiteX10" fmla="*/ 6492864 w 6530408"/>
              <a:gd name="connsiteY10" fmla="*/ 615799 h 5753325"/>
              <a:gd name="connsiteX11" fmla="*/ 6459988 w 6530408"/>
              <a:gd name="connsiteY11" fmla="*/ 707628 h 5753325"/>
              <a:gd name="connsiteX12" fmla="*/ 6453989 w 6530408"/>
              <a:gd name="connsiteY12" fmla="*/ 711876 h 5753325"/>
              <a:gd name="connsiteX13" fmla="*/ 6453209 w 6530408"/>
              <a:gd name="connsiteY13" fmla="*/ 719127 h 5753325"/>
              <a:gd name="connsiteX14" fmla="*/ 6457662 w 6530408"/>
              <a:gd name="connsiteY14" fmla="*/ 723331 h 5753325"/>
              <a:gd name="connsiteX15" fmla="*/ 6447445 w 6530408"/>
              <a:gd name="connsiteY15" fmla="*/ 780003 h 5753325"/>
              <a:gd name="connsiteX16" fmla="*/ 6426552 w 6530408"/>
              <a:gd name="connsiteY16" fmla="*/ 845805 h 5753325"/>
              <a:gd name="connsiteX17" fmla="*/ 6434072 w 6530408"/>
              <a:gd name="connsiteY17" fmla="*/ 910733 h 5753325"/>
              <a:gd name="connsiteX18" fmla="*/ 6432570 w 6530408"/>
              <a:gd name="connsiteY18" fmla="*/ 983394 h 5753325"/>
              <a:gd name="connsiteX19" fmla="*/ 6431878 w 6530408"/>
              <a:gd name="connsiteY19" fmla="*/ 1026728 h 5753325"/>
              <a:gd name="connsiteX20" fmla="*/ 6414269 w 6530408"/>
              <a:gd name="connsiteY20" fmla="*/ 1151111 h 5753325"/>
              <a:gd name="connsiteX21" fmla="*/ 6371722 w 6530408"/>
              <a:gd name="connsiteY21" fmla="*/ 1318080 h 5753325"/>
              <a:gd name="connsiteX22" fmla="*/ 6356023 w 6530408"/>
              <a:gd name="connsiteY22" fmla="*/ 1356227 h 5753325"/>
              <a:gd name="connsiteX23" fmla="*/ 6356157 w 6530408"/>
              <a:gd name="connsiteY23" fmla="*/ 1361967 h 5753325"/>
              <a:gd name="connsiteX24" fmla="*/ 6350613 w 6530408"/>
              <a:gd name="connsiteY24" fmla="*/ 1393569 h 5753325"/>
              <a:gd name="connsiteX25" fmla="*/ 6357062 w 6530408"/>
              <a:gd name="connsiteY25" fmla="*/ 1444071 h 5753325"/>
              <a:gd name="connsiteX26" fmla="*/ 6364832 w 6530408"/>
              <a:gd name="connsiteY26" fmla="*/ 1478763 h 5753325"/>
              <a:gd name="connsiteX27" fmla="*/ 6369745 w 6530408"/>
              <a:gd name="connsiteY27" fmla="*/ 1495680 h 5753325"/>
              <a:gd name="connsiteX28" fmla="*/ 6370898 w 6530408"/>
              <a:gd name="connsiteY28" fmla="*/ 1513331 h 5753325"/>
              <a:gd name="connsiteX29" fmla="*/ 6368801 w 6530408"/>
              <a:gd name="connsiteY29" fmla="*/ 1527414 h 5753325"/>
              <a:gd name="connsiteX30" fmla="*/ 6359177 w 6530408"/>
              <a:gd name="connsiteY30" fmla="*/ 1639513 h 5753325"/>
              <a:gd name="connsiteX31" fmla="*/ 6299489 w 6530408"/>
              <a:gd name="connsiteY31" fmla="*/ 1784860 h 5753325"/>
              <a:gd name="connsiteX32" fmla="*/ 6267878 w 6530408"/>
              <a:gd name="connsiteY32" fmla="*/ 1858572 h 5753325"/>
              <a:gd name="connsiteX33" fmla="*/ 6251146 w 6530408"/>
              <a:gd name="connsiteY33" fmla="*/ 1926167 h 5753325"/>
              <a:gd name="connsiteX34" fmla="*/ 6210686 w 6530408"/>
              <a:gd name="connsiteY34" fmla="*/ 2014834 h 5753325"/>
              <a:gd name="connsiteX35" fmla="*/ 6106652 w 6530408"/>
              <a:gd name="connsiteY35" fmla="*/ 2150572 h 5753325"/>
              <a:gd name="connsiteX36" fmla="*/ 6097813 w 6530408"/>
              <a:gd name="connsiteY36" fmla="*/ 2172208 h 5753325"/>
              <a:gd name="connsiteX37" fmla="*/ 6095990 w 6530408"/>
              <a:gd name="connsiteY37" fmla="*/ 2181185 h 5753325"/>
              <a:gd name="connsiteX38" fmla="*/ 6090126 w 6530408"/>
              <a:gd name="connsiteY38" fmla="*/ 2192533 h 5753325"/>
              <a:gd name="connsiteX39" fmla="*/ 6089503 w 6530408"/>
              <a:gd name="connsiteY39" fmla="*/ 2192543 h 5753325"/>
              <a:gd name="connsiteX40" fmla="*/ 6084946 w 6530408"/>
              <a:gd name="connsiteY40" fmla="*/ 2203694 h 5753325"/>
              <a:gd name="connsiteX41" fmla="*/ 5987861 w 6530408"/>
              <a:gd name="connsiteY41" fmla="*/ 2304868 h 5753325"/>
              <a:gd name="connsiteX42" fmla="*/ 5973439 w 6530408"/>
              <a:gd name="connsiteY42" fmla="*/ 2385635 h 5753325"/>
              <a:gd name="connsiteX43" fmla="*/ 5916727 w 6530408"/>
              <a:gd name="connsiteY43" fmla="*/ 2458777 h 5753325"/>
              <a:gd name="connsiteX44" fmla="*/ 5856524 w 6530408"/>
              <a:gd name="connsiteY44" fmla="*/ 2583281 h 5753325"/>
              <a:gd name="connsiteX45" fmla="*/ 5838091 w 6530408"/>
              <a:gd name="connsiteY45" fmla="*/ 2753474 h 5753325"/>
              <a:gd name="connsiteX46" fmla="*/ 5777471 w 6530408"/>
              <a:gd name="connsiteY46" fmla="*/ 2901570 h 5753325"/>
              <a:gd name="connsiteX47" fmla="*/ 5723992 w 6530408"/>
              <a:gd name="connsiteY47" fmla="*/ 2998752 h 5753325"/>
              <a:gd name="connsiteX48" fmla="*/ 5557886 w 6530408"/>
              <a:gd name="connsiteY48" fmla="*/ 3329735 h 5753325"/>
              <a:gd name="connsiteX49" fmla="*/ 5471501 w 6530408"/>
              <a:gd name="connsiteY49" fmla="*/ 3462221 h 5753325"/>
              <a:gd name="connsiteX50" fmla="*/ 5465154 w 6530408"/>
              <a:gd name="connsiteY50" fmla="*/ 3541065 h 5753325"/>
              <a:gd name="connsiteX51" fmla="*/ 5437889 w 6530408"/>
              <a:gd name="connsiteY51" fmla="*/ 3559927 h 5753325"/>
              <a:gd name="connsiteX52" fmla="*/ 5432770 w 6530408"/>
              <a:gd name="connsiteY52" fmla="*/ 3562948 h 5753325"/>
              <a:gd name="connsiteX53" fmla="*/ 5406795 w 6530408"/>
              <a:gd name="connsiteY53" fmla="*/ 3578594 h 5753325"/>
              <a:gd name="connsiteX54" fmla="*/ 5381495 w 6530408"/>
              <a:gd name="connsiteY54" fmla="*/ 3599883 h 5753325"/>
              <a:gd name="connsiteX55" fmla="*/ 5363689 w 6530408"/>
              <a:gd name="connsiteY55" fmla="*/ 3633299 h 5753325"/>
              <a:gd name="connsiteX56" fmla="*/ 5291870 w 6530408"/>
              <a:gd name="connsiteY56" fmla="*/ 3799039 h 5753325"/>
              <a:gd name="connsiteX57" fmla="*/ 5241600 w 6530408"/>
              <a:gd name="connsiteY57" fmla="*/ 3894238 h 5753325"/>
              <a:gd name="connsiteX58" fmla="*/ 5211041 w 6530408"/>
              <a:gd name="connsiteY58" fmla="*/ 3924184 h 5753325"/>
              <a:gd name="connsiteX59" fmla="*/ 5176073 w 6530408"/>
              <a:gd name="connsiteY59" fmla="*/ 3970179 h 5753325"/>
              <a:gd name="connsiteX60" fmla="*/ 5172826 w 6530408"/>
              <a:gd name="connsiteY60" fmla="*/ 3991773 h 5753325"/>
              <a:gd name="connsiteX61" fmla="*/ 5157053 w 6530408"/>
              <a:gd name="connsiteY61" fmla="*/ 3997708 h 5753325"/>
              <a:gd name="connsiteX62" fmla="*/ 5127922 w 6530408"/>
              <a:gd name="connsiteY62" fmla="*/ 4022660 h 5753325"/>
              <a:gd name="connsiteX63" fmla="*/ 5020872 w 6530408"/>
              <a:gd name="connsiteY63" fmla="*/ 4075951 h 5753325"/>
              <a:gd name="connsiteX64" fmla="*/ 4991410 w 6530408"/>
              <a:gd name="connsiteY64" fmla="*/ 4087598 h 5753325"/>
              <a:gd name="connsiteX65" fmla="*/ 4930112 w 6530408"/>
              <a:gd name="connsiteY65" fmla="*/ 4138459 h 5753325"/>
              <a:gd name="connsiteX66" fmla="*/ 4834224 w 6530408"/>
              <a:gd name="connsiteY66" fmla="*/ 4231643 h 5753325"/>
              <a:gd name="connsiteX67" fmla="*/ 4812599 w 6530408"/>
              <a:gd name="connsiteY67" fmla="*/ 4249449 h 5753325"/>
              <a:gd name="connsiteX68" fmla="*/ 4789188 w 6530408"/>
              <a:gd name="connsiteY68" fmla="*/ 4256678 h 5753325"/>
              <a:gd name="connsiteX69" fmla="*/ 4779554 w 6530408"/>
              <a:gd name="connsiteY69" fmla="*/ 4251313 h 5753325"/>
              <a:gd name="connsiteX70" fmla="*/ 4766885 w 6530408"/>
              <a:gd name="connsiteY70" fmla="*/ 4259812 h 5753325"/>
              <a:gd name="connsiteX71" fmla="*/ 4762510 w 6530408"/>
              <a:gd name="connsiteY71" fmla="*/ 4260383 h 5753325"/>
              <a:gd name="connsiteX72" fmla="*/ 4738416 w 6530408"/>
              <a:gd name="connsiteY72" fmla="*/ 4265355 h 5753325"/>
              <a:gd name="connsiteX73" fmla="*/ 4712007 w 6530408"/>
              <a:gd name="connsiteY73" fmla="*/ 4317892 h 5753325"/>
              <a:gd name="connsiteX74" fmla="*/ 4658930 w 6530408"/>
              <a:gd name="connsiteY74" fmla="*/ 4348041 h 5753325"/>
              <a:gd name="connsiteX75" fmla="*/ 4443526 w 6530408"/>
              <a:gd name="connsiteY75" fmla="*/ 4507851 h 5753325"/>
              <a:gd name="connsiteX76" fmla="*/ 4289766 w 6530408"/>
              <a:gd name="connsiteY76" fmla="*/ 4711450 h 5753325"/>
              <a:gd name="connsiteX77" fmla="*/ 4150870 w 6530408"/>
              <a:gd name="connsiteY77" fmla="*/ 4818480 h 5753325"/>
              <a:gd name="connsiteX78" fmla="*/ 4006639 w 6530408"/>
              <a:gd name="connsiteY78" fmla="*/ 4933815 h 5753325"/>
              <a:gd name="connsiteX79" fmla="*/ 3298210 w 6530408"/>
              <a:gd name="connsiteY79" fmla="*/ 5070790 h 5753325"/>
              <a:gd name="connsiteX80" fmla="*/ 2947678 w 6530408"/>
              <a:gd name="connsiteY80" fmla="*/ 5117869 h 5753325"/>
              <a:gd name="connsiteX81" fmla="*/ 2822169 w 6530408"/>
              <a:gd name="connsiteY81" fmla="*/ 5129396 h 5753325"/>
              <a:gd name="connsiteX82" fmla="*/ 2538773 w 6530408"/>
              <a:gd name="connsiteY82" fmla="*/ 5313397 h 5753325"/>
              <a:gd name="connsiteX83" fmla="*/ 2014500 w 6530408"/>
              <a:gd name="connsiteY83" fmla="*/ 5519744 h 5753325"/>
              <a:gd name="connsiteX84" fmla="*/ 1934391 w 6530408"/>
              <a:gd name="connsiteY84" fmla="*/ 5591335 h 5753325"/>
              <a:gd name="connsiteX85" fmla="*/ 1892550 w 6530408"/>
              <a:gd name="connsiteY85" fmla="*/ 5649708 h 5753325"/>
              <a:gd name="connsiteX86" fmla="*/ 1854769 w 6530408"/>
              <a:gd name="connsiteY86" fmla="*/ 5647691 h 5753325"/>
              <a:gd name="connsiteX87" fmla="*/ 1809461 w 6530408"/>
              <a:gd name="connsiteY87" fmla="*/ 5648628 h 5753325"/>
              <a:gd name="connsiteX88" fmla="*/ 1745150 w 6530408"/>
              <a:gd name="connsiteY88" fmla="*/ 5693879 h 5753325"/>
              <a:gd name="connsiteX89" fmla="*/ 1713375 w 6530408"/>
              <a:gd name="connsiteY89" fmla="*/ 5684672 h 5753325"/>
              <a:gd name="connsiteX90" fmla="*/ 1707808 w 6530408"/>
              <a:gd name="connsiteY90" fmla="*/ 5682611 h 5753325"/>
              <a:gd name="connsiteX91" fmla="*/ 1679313 w 6530408"/>
              <a:gd name="connsiteY91" fmla="*/ 5672360 h 5753325"/>
              <a:gd name="connsiteX92" fmla="*/ 1646933 w 6530408"/>
              <a:gd name="connsiteY92" fmla="*/ 5666227 h 5753325"/>
              <a:gd name="connsiteX93" fmla="*/ 1610055 w 6530408"/>
              <a:gd name="connsiteY93" fmla="*/ 5673643 h 5753325"/>
              <a:gd name="connsiteX94" fmla="*/ 1437641 w 6530408"/>
              <a:gd name="connsiteY94" fmla="*/ 5723266 h 5753325"/>
              <a:gd name="connsiteX95" fmla="*/ 1332869 w 6530408"/>
              <a:gd name="connsiteY95" fmla="*/ 5744752 h 5753325"/>
              <a:gd name="connsiteX96" fmla="*/ 1290525 w 6530408"/>
              <a:gd name="connsiteY96" fmla="*/ 5740036 h 5753325"/>
              <a:gd name="connsiteX97" fmla="*/ 1233107 w 6530408"/>
              <a:gd name="connsiteY97" fmla="*/ 5742106 h 5753325"/>
              <a:gd name="connsiteX98" fmla="*/ 1214532 w 6530408"/>
              <a:gd name="connsiteY98" fmla="*/ 5753325 h 5753325"/>
              <a:gd name="connsiteX99" fmla="*/ 1199955 w 6530408"/>
              <a:gd name="connsiteY99" fmla="*/ 5744831 h 5753325"/>
              <a:gd name="connsiteX100" fmla="*/ 1162337 w 6530408"/>
              <a:gd name="connsiteY100" fmla="*/ 5738048 h 5753325"/>
              <a:gd name="connsiteX101" fmla="*/ 1053457 w 6530408"/>
              <a:gd name="connsiteY101" fmla="*/ 5688676 h 5753325"/>
              <a:gd name="connsiteX102" fmla="*/ 1025798 w 6530408"/>
              <a:gd name="connsiteY102" fmla="*/ 5673166 h 5753325"/>
              <a:gd name="connsiteX103" fmla="*/ 947900 w 6530408"/>
              <a:gd name="connsiteY103" fmla="*/ 5657848 h 5753325"/>
              <a:gd name="connsiteX104" fmla="*/ 815627 w 6530408"/>
              <a:gd name="connsiteY104" fmla="*/ 5642557 h 5753325"/>
              <a:gd name="connsiteX105" fmla="*/ 788251 w 6530408"/>
              <a:gd name="connsiteY105" fmla="*/ 5637065 h 5753325"/>
              <a:gd name="connsiteX106" fmla="*/ 767822 w 6530408"/>
              <a:gd name="connsiteY106" fmla="*/ 5623450 h 5753325"/>
              <a:gd name="connsiteX107" fmla="*/ 765791 w 6530408"/>
              <a:gd name="connsiteY107" fmla="*/ 5612539 h 5753325"/>
              <a:gd name="connsiteX108" fmla="*/ 751230 w 6530408"/>
              <a:gd name="connsiteY108" fmla="*/ 5608092 h 5753325"/>
              <a:gd name="connsiteX109" fmla="*/ 748008 w 6530408"/>
              <a:gd name="connsiteY109" fmla="*/ 5605052 h 5753325"/>
              <a:gd name="connsiteX110" fmla="*/ 728871 w 6530408"/>
              <a:gd name="connsiteY110" fmla="*/ 5589469 h 5753325"/>
              <a:gd name="connsiteX111" fmla="*/ 671898 w 6530408"/>
              <a:gd name="connsiteY111" fmla="*/ 5602363 h 5753325"/>
              <a:gd name="connsiteX112" fmla="*/ 615065 w 6530408"/>
              <a:gd name="connsiteY112" fmla="*/ 5580257 h 5753325"/>
              <a:gd name="connsiteX113" fmla="*/ 355785 w 6530408"/>
              <a:gd name="connsiteY113" fmla="*/ 5514383 h 5753325"/>
              <a:gd name="connsiteX114" fmla="*/ 102269 w 6530408"/>
              <a:gd name="connsiteY114" fmla="*/ 5524347 h 5753325"/>
              <a:gd name="connsiteX115" fmla="*/ 13160 w 6530408"/>
              <a:gd name="connsiteY115" fmla="*/ 5514159 h 5753325"/>
              <a:gd name="connsiteX116" fmla="*/ 0 w 6530408"/>
              <a:gd name="connsiteY116" fmla="*/ 5511735 h 5753325"/>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488360 w 6530408"/>
              <a:gd name="connsiteY8" fmla="*/ 535865 h 5753325"/>
              <a:gd name="connsiteX9" fmla="*/ 6492864 w 6530408"/>
              <a:gd name="connsiteY9" fmla="*/ 615799 h 5753325"/>
              <a:gd name="connsiteX10" fmla="*/ 6459988 w 6530408"/>
              <a:gd name="connsiteY10" fmla="*/ 707628 h 5753325"/>
              <a:gd name="connsiteX11" fmla="*/ 6453989 w 6530408"/>
              <a:gd name="connsiteY11" fmla="*/ 711876 h 5753325"/>
              <a:gd name="connsiteX12" fmla="*/ 6453209 w 6530408"/>
              <a:gd name="connsiteY12" fmla="*/ 719127 h 5753325"/>
              <a:gd name="connsiteX13" fmla="*/ 6457662 w 6530408"/>
              <a:gd name="connsiteY13" fmla="*/ 723331 h 5753325"/>
              <a:gd name="connsiteX14" fmla="*/ 6447445 w 6530408"/>
              <a:gd name="connsiteY14" fmla="*/ 780003 h 5753325"/>
              <a:gd name="connsiteX15" fmla="*/ 6426552 w 6530408"/>
              <a:gd name="connsiteY15" fmla="*/ 845805 h 5753325"/>
              <a:gd name="connsiteX16" fmla="*/ 6434072 w 6530408"/>
              <a:gd name="connsiteY16" fmla="*/ 910733 h 5753325"/>
              <a:gd name="connsiteX17" fmla="*/ 6432570 w 6530408"/>
              <a:gd name="connsiteY17" fmla="*/ 983394 h 5753325"/>
              <a:gd name="connsiteX18" fmla="*/ 6431878 w 6530408"/>
              <a:gd name="connsiteY18" fmla="*/ 1026728 h 5753325"/>
              <a:gd name="connsiteX19" fmla="*/ 6414269 w 6530408"/>
              <a:gd name="connsiteY19" fmla="*/ 1151111 h 5753325"/>
              <a:gd name="connsiteX20" fmla="*/ 6371722 w 6530408"/>
              <a:gd name="connsiteY20" fmla="*/ 1318080 h 5753325"/>
              <a:gd name="connsiteX21" fmla="*/ 6356023 w 6530408"/>
              <a:gd name="connsiteY21" fmla="*/ 1356227 h 5753325"/>
              <a:gd name="connsiteX22" fmla="*/ 6356157 w 6530408"/>
              <a:gd name="connsiteY22" fmla="*/ 1361967 h 5753325"/>
              <a:gd name="connsiteX23" fmla="*/ 6350613 w 6530408"/>
              <a:gd name="connsiteY23" fmla="*/ 1393569 h 5753325"/>
              <a:gd name="connsiteX24" fmla="*/ 6357062 w 6530408"/>
              <a:gd name="connsiteY24" fmla="*/ 1444071 h 5753325"/>
              <a:gd name="connsiteX25" fmla="*/ 6364832 w 6530408"/>
              <a:gd name="connsiteY25" fmla="*/ 1478763 h 5753325"/>
              <a:gd name="connsiteX26" fmla="*/ 6369745 w 6530408"/>
              <a:gd name="connsiteY26" fmla="*/ 1495680 h 5753325"/>
              <a:gd name="connsiteX27" fmla="*/ 6370898 w 6530408"/>
              <a:gd name="connsiteY27" fmla="*/ 1513331 h 5753325"/>
              <a:gd name="connsiteX28" fmla="*/ 6368801 w 6530408"/>
              <a:gd name="connsiteY28" fmla="*/ 1527414 h 5753325"/>
              <a:gd name="connsiteX29" fmla="*/ 6359177 w 6530408"/>
              <a:gd name="connsiteY29" fmla="*/ 1639513 h 5753325"/>
              <a:gd name="connsiteX30" fmla="*/ 6299489 w 6530408"/>
              <a:gd name="connsiteY30" fmla="*/ 1784860 h 5753325"/>
              <a:gd name="connsiteX31" fmla="*/ 6267878 w 6530408"/>
              <a:gd name="connsiteY31" fmla="*/ 1858572 h 5753325"/>
              <a:gd name="connsiteX32" fmla="*/ 6251146 w 6530408"/>
              <a:gd name="connsiteY32" fmla="*/ 1926167 h 5753325"/>
              <a:gd name="connsiteX33" fmla="*/ 6210686 w 6530408"/>
              <a:gd name="connsiteY33" fmla="*/ 2014834 h 5753325"/>
              <a:gd name="connsiteX34" fmla="*/ 6106652 w 6530408"/>
              <a:gd name="connsiteY34" fmla="*/ 2150572 h 5753325"/>
              <a:gd name="connsiteX35" fmla="*/ 6097813 w 6530408"/>
              <a:gd name="connsiteY35" fmla="*/ 2172208 h 5753325"/>
              <a:gd name="connsiteX36" fmla="*/ 6095990 w 6530408"/>
              <a:gd name="connsiteY36" fmla="*/ 2181185 h 5753325"/>
              <a:gd name="connsiteX37" fmla="*/ 6090126 w 6530408"/>
              <a:gd name="connsiteY37" fmla="*/ 2192533 h 5753325"/>
              <a:gd name="connsiteX38" fmla="*/ 6089503 w 6530408"/>
              <a:gd name="connsiteY38" fmla="*/ 2192543 h 5753325"/>
              <a:gd name="connsiteX39" fmla="*/ 6084946 w 6530408"/>
              <a:gd name="connsiteY39" fmla="*/ 2203694 h 5753325"/>
              <a:gd name="connsiteX40" fmla="*/ 5987861 w 6530408"/>
              <a:gd name="connsiteY40" fmla="*/ 2304868 h 5753325"/>
              <a:gd name="connsiteX41" fmla="*/ 5973439 w 6530408"/>
              <a:gd name="connsiteY41" fmla="*/ 2385635 h 5753325"/>
              <a:gd name="connsiteX42" fmla="*/ 5916727 w 6530408"/>
              <a:gd name="connsiteY42" fmla="*/ 2458777 h 5753325"/>
              <a:gd name="connsiteX43" fmla="*/ 5856524 w 6530408"/>
              <a:gd name="connsiteY43" fmla="*/ 2583281 h 5753325"/>
              <a:gd name="connsiteX44" fmla="*/ 5838091 w 6530408"/>
              <a:gd name="connsiteY44" fmla="*/ 2753474 h 5753325"/>
              <a:gd name="connsiteX45" fmla="*/ 5777471 w 6530408"/>
              <a:gd name="connsiteY45" fmla="*/ 2901570 h 5753325"/>
              <a:gd name="connsiteX46" fmla="*/ 5723992 w 6530408"/>
              <a:gd name="connsiteY46" fmla="*/ 2998752 h 5753325"/>
              <a:gd name="connsiteX47" fmla="*/ 5557886 w 6530408"/>
              <a:gd name="connsiteY47" fmla="*/ 3329735 h 5753325"/>
              <a:gd name="connsiteX48" fmla="*/ 5471501 w 6530408"/>
              <a:gd name="connsiteY48" fmla="*/ 3462221 h 5753325"/>
              <a:gd name="connsiteX49" fmla="*/ 5465154 w 6530408"/>
              <a:gd name="connsiteY49" fmla="*/ 3541065 h 5753325"/>
              <a:gd name="connsiteX50" fmla="*/ 5437889 w 6530408"/>
              <a:gd name="connsiteY50" fmla="*/ 3559927 h 5753325"/>
              <a:gd name="connsiteX51" fmla="*/ 5432770 w 6530408"/>
              <a:gd name="connsiteY51" fmla="*/ 3562948 h 5753325"/>
              <a:gd name="connsiteX52" fmla="*/ 5406795 w 6530408"/>
              <a:gd name="connsiteY52" fmla="*/ 3578594 h 5753325"/>
              <a:gd name="connsiteX53" fmla="*/ 5381495 w 6530408"/>
              <a:gd name="connsiteY53" fmla="*/ 3599883 h 5753325"/>
              <a:gd name="connsiteX54" fmla="*/ 5363689 w 6530408"/>
              <a:gd name="connsiteY54" fmla="*/ 3633299 h 5753325"/>
              <a:gd name="connsiteX55" fmla="*/ 5291870 w 6530408"/>
              <a:gd name="connsiteY55" fmla="*/ 3799039 h 5753325"/>
              <a:gd name="connsiteX56" fmla="*/ 5241600 w 6530408"/>
              <a:gd name="connsiteY56" fmla="*/ 3894238 h 5753325"/>
              <a:gd name="connsiteX57" fmla="*/ 5211041 w 6530408"/>
              <a:gd name="connsiteY57" fmla="*/ 3924184 h 5753325"/>
              <a:gd name="connsiteX58" fmla="*/ 5176073 w 6530408"/>
              <a:gd name="connsiteY58" fmla="*/ 3970179 h 5753325"/>
              <a:gd name="connsiteX59" fmla="*/ 5172826 w 6530408"/>
              <a:gd name="connsiteY59" fmla="*/ 3991773 h 5753325"/>
              <a:gd name="connsiteX60" fmla="*/ 5157053 w 6530408"/>
              <a:gd name="connsiteY60" fmla="*/ 3997708 h 5753325"/>
              <a:gd name="connsiteX61" fmla="*/ 5127922 w 6530408"/>
              <a:gd name="connsiteY61" fmla="*/ 4022660 h 5753325"/>
              <a:gd name="connsiteX62" fmla="*/ 5020872 w 6530408"/>
              <a:gd name="connsiteY62" fmla="*/ 4075951 h 5753325"/>
              <a:gd name="connsiteX63" fmla="*/ 4991410 w 6530408"/>
              <a:gd name="connsiteY63" fmla="*/ 4087598 h 5753325"/>
              <a:gd name="connsiteX64" fmla="*/ 4930112 w 6530408"/>
              <a:gd name="connsiteY64" fmla="*/ 4138459 h 5753325"/>
              <a:gd name="connsiteX65" fmla="*/ 4834224 w 6530408"/>
              <a:gd name="connsiteY65" fmla="*/ 4231643 h 5753325"/>
              <a:gd name="connsiteX66" fmla="*/ 4812599 w 6530408"/>
              <a:gd name="connsiteY66" fmla="*/ 4249449 h 5753325"/>
              <a:gd name="connsiteX67" fmla="*/ 4789188 w 6530408"/>
              <a:gd name="connsiteY67" fmla="*/ 4256678 h 5753325"/>
              <a:gd name="connsiteX68" fmla="*/ 4779554 w 6530408"/>
              <a:gd name="connsiteY68" fmla="*/ 4251313 h 5753325"/>
              <a:gd name="connsiteX69" fmla="*/ 4766885 w 6530408"/>
              <a:gd name="connsiteY69" fmla="*/ 4259812 h 5753325"/>
              <a:gd name="connsiteX70" fmla="*/ 4762510 w 6530408"/>
              <a:gd name="connsiteY70" fmla="*/ 4260383 h 5753325"/>
              <a:gd name="connsiteX71" fmla="*/ 4738416 w 6530408"/>
              <a:gd name="connsiteY71" fmla="*/ 4265355 h 5753325"/>
              <a:gd name="connsiteX72" fmla="*/ 4712007 w 6530408"/>
              <a:gd name="connsiteY72" fmla="*/ 4317892 h 5753325"/>
              <a:gd name="connsiteX73" fmla="*/ 4658930 w 6530408"/>
              <a:gd name="connsiteY73" fmla="*/ 4348041 h 5753325"/>
              <a:gd name="connsiteX74" fmla="*/ 4443526 w 6530408"/>
              <a:gd name="connsiteY74" fmla="*/ 4507851 h 5753325"/>
              <a:gd name="connsiteX75" fmla="*/ 4289766 w 6530408"/>
              <a:gd name="connsiteY75" fmla="*/ 4711450 h 5753325"/>
              <a:gd name="connsiteX76" fmla="*/ 4150870 w 6530408"/>
              <a:gd name="connsiteY76" fmla="*/ 4818480 h 5753325"/>
              <a:gd name="connsiteX77" fmla="*/ 4006639 w 6530408"/>
              <a:gd name="connsiteY77" fmla="*/ 4933815 h 5753325"/>
              <a:gd name="connsiteX78" fmla="*/ 3298210 w 6530408"/>
              <a:gd name="connsiteY78" fmla="*/ 5070790 h 5753325"/>
              <a:gd name="connsiteX79" fmla="*/ 2947678 w 6530408"/>
              <a:gd name="connsiteY79" fmla="*/ 5117869 h 5753325"/>
              <a:gd name="connsiteX80" fmla="*/ 2822169 w 6530408"/>
              <a:gd name="connsiteY80" fmla="*/ 5129396 h 5753325"/>
              <a:gd name="connsiteX81" fmla="*/ 2538773 w 6530408"/>
              <a:gd name="connsiteY81" fmla="*/ 5313397 h 5753325"/>
              <a:gd name="connsiteX82" fmla="*/ 2014500 w 6530408"/>
              <a:gd name="connsiteY82" fmla="*/ 5519744 h 5753325"/>
              <a:gd name="connsiteX83" fmla="*/ 1934391 w 6530408"/>
              <a:gd name="connsiteY83" fmla="*/ 5591335 h 5753325"/>
              <a:gd name="connsiteX84" fmla="*/ 1892550 w 6530408"/>
              <a:gd name="connsiteY84" fmla="*/ 5649708 h 5753325"/>
              <a:gd name="connsiteX85" fmla="*/ 1854769 w 6530408"/>
              <a:gd name="connsiteY85" fmla="*/ 5647691 h 5753325"/>
              <a:gd name="connsiteX86" fmla="*/ 1809461 w 6530408"/>
              <a:gd name="connsiteY86" fmla="*/ 5648628 h 5753325"/>
              <a:gd name="connsiteX87" fmla="*/ 1745150 w 6530408"/>
              <a:gd name="connsiteY87" fmla="*/ 5693879 h 5753325"/>
              <a:gd name="connsiteX88" fmla="*/ 1713375 w 6530408"/>
              <a:gd name="connsiteY88" fmla="*/ 5684672 h 5753325"/>
              <a:gd name="connsiteX89" fmla="*/ 1707808 w 6530408"/>
              <a:gd name="connsiteY89" fmla="*/ 5682611 h 5753325"/>
              <a:gd name="connsiteX90" fmla="*/ 1679313 w 6530408"/>
              <a:gd name="connsiteY90" fmla="*/ 5672360 h 5753325"/>
              <a:gd name="connsiteX91" fmla="*/ 1646933 w 6530408"/>
              <a:gd name="connsiteY91" fmla="*/ 5666227 h 5753325"/>
              <a:gd name="connsiteX92" fmla="*/ 1610055 w 6530408"/>
              <a:gd name="connsiteY92" fmla="*/ 5673643 h 5753325"/>
              <a:gd name="connsiteX93" fmla="*/ 1437641 w 6530408"/>
              <a:gd name="connsiteY93" fmla="*/ 5723266 h 5753325"/>
              <a:gd name="connsiteX94" fmla="*/ 1332869 w 6530408"/>
              <a:gd name="connsiteY94" fmla="*/ 5744752 h 5753325"/>
              <a:gd name="connsiteX95" fmla="*/ 1290525 w 6530408"/>
              <a:gd name="connsiteY95" fmla="*/ 5740036 h 5753325"/>
              <a:gd name="connsiteX96" fmla="*/ 1233107 w 6530408"/>
              <a:gd name="connsiteY96" fmla="*/ 5742106 h 5753325"/>
              <a:gd name="connsiteX97" fmla="*/ 1214532 w 6530408"/>
              <a:gd name="connsiteY97" fmla="*/ 5753325 h 5753325"/>
              <a:gd name="connsiteX98" fmla="*/ 1199955 w 6530408"/>
              <a:gd name="connsiteY98" fmla="*/ 5744831 h 5753325"/>
              <a:gd name="connsiteX99" fmla="*/ 1162337 w 6530408"/>
              <a:gd name="connsiteY99" fmla="*/ 5738048 h 5753325"/>
              <a:gd name="connsiteX100" fmla="*/ 1053457 w 6530408"/>
              <a:gd name="connsiteY100" fmla="*/ 5688676 h 5753325"/>
              <a:gd name="connsiteX101" fmla="*/ 1025798 w 6530408"/>
              <a:gd name="connsiteY101" fmla="*/ 5673166 h 5753325"/>
              <a:gd name="connsiteX102" fmla="*/ 947900 w 6530408"/>
              <a:gd name="connsiteY102" fmla="*/ 5657848 h 5753325"/>
              <a:gd name="connsiteX103" fmla="*/ 815627 w 6530408"/>
              <a:gd name="connsiteY103" fmla="*/ 5642557 h 5753325"/>
              <a:gd name="connsiteX104" fmla="*/ 788251 w 6530408"/>
              <a:gd name="connsiteY104" fmla="*/ 5637065 h 5753325"/>
              <a:gd name="connsiteX105" fmla="*/ 767822 w 6530408"/>
              <a:gd name="connsiteY105" fmla="*/ 5623450 h 5753325"/>
              <a:gd name="connsiteX106" fmla="*/ 765791 w 6530408"/>
              <a:gd name="connsiteY106" fmla="*/ 5612539 h 5753325"/>
              <a:gd name="connsiteX107" fmla="*/ 751230 w 6530408"/>
              <a:gd name="connsiteY107" fmla="*/ 5608092 h 5753325"/>
              <a:gd name="connsiteX108" fmla="*/ 748008 w 6530408"/>
              <a:gd name="connsiteY108" fmla="*/ 5605052 h 5753325"/>
              <a:gd name="connsiteX109" fmla="*/ 728871 w 6530408"/>
              <a:gd name="connsiteY109" fmla="*/ 5589469 h 5753325"/>
              <a:gd name="connsiteX110" fmla="*/ 671898 w 6530408"/>
              <a:gd name="connsiteY110" fmla="*/ 5602363 h 5753325"/>
              <a:gd name="connsiteX111" fmla="*/ 615065 w 6530408"/>
              <a:gd name="connsiteY111" fmla="*/ 5580257 h 5753325"/>
              <a:gd name="connsiteX112" fmla="*/ 355785 w 6530408"/>
              <a:gd name="connsiteY112" fmla="*/ 5514383 h 5753325"/>
              <a:gd name="connsiteX113" fmla="*/ 102269 w 6530408"/>
              <a:gd name="connsiteY113" fmla="*/ 5524347 h 5753325"/>
              <a:gd name="connsiteX114" fmla="*/ 13160 w 6530408"/>
              <a:gd name="connsiteY114" fmla="*/ 5514159 h 5753325"/>
              <a:gd name="connsiteX115" fmla="*/ 0 w 6530408"/>
              <a:gd name="connsiteY115" fmla="*/ 5511735 h 5753325"/>
              <a:gd name="connsiteX116" fmla="*/ 0 w 6530408"/>
              <a:gd name="connsiteY116" fmla="*/ 0 h 5753325"/>
              <a:gd name="connsiteX0" fmla="*/ 0 w 6506836"/>
              <a:gd name="connsiteY0" fmla="*/ 0 h 5753325"/>
              <a:gd name="connsiteX1" fmla="*/ 6438980 w 6506836"/>
              <a:gd name="connsiteY1" fmla="*/ 0 h 5753325"/>
              <a:gd name="connsiteX2" fmla="*/ 6439047 w 6506836"/>
              <a:gd name="connsiteY2" fmla="*/ 147 h 5753325"/>
              <a:gd name="connsiteX3" fmla="*/ 6443456 w 6506836"/>
              <a:gd name="connsiteY3" fmla="*/ 130105 h 5753325"/>
              <a:gd name="connsiteX4" fmla="*/ 6447632 w 6506836"/>
              <a:gd name="connsiteY4" fmla="*/ 170016 h 5753325"/>
              <a:gd name="connsiteX5" fmla="*/ 6465936 w 6506836"/>
              <a:gd name="connsiteY5" fmla="*/ 274847 h 5753325"/>
              <a:gd name="connsiteX6" fmla="*/ 6506836 w 6506836"/>
              <a:gd name="connsiteY6" fmla="*/ 331778 h 5753325"/>
              <a:gd name="connsiteX7" fmla="*/ 6488360 w 6506836"/>
              <a:gd name="connsiteY7" fmla="*/ 535865 h 5753325"/>
              <a:gd name="connsiteX8" fmla="*/ 6492864 w 6506836"/>
              <a:gd name="connsiteY8" fmla="*/ 615799 h 5753325"/>
              <a:gd name="connsiteX9" fmla="*/ 6459988 w 6506836"/>
              <a:gd name="connsiteY9" fmla="*/ 707628 h 5753325"/>
              <a:gd name="connsiteX10" fmla="*/ 6453989 w 6506836"/>
              <a:gd name="connsiteY10" fmla="*/ 711876 h 5753325"/>
              <a:gd name="connsiteX11" fmla="*/ 6453209 w 6506836"/>
              <a:gd name="connsiteY11" fmla="*/ 719127 h 5753325"/>
              <a:gd name="connsiteX12" fmla="*/ 6457662 w 6506836"/>
              <a:gd name="connsiteY12" fmla="*/ 723331 h 5753325"/>
              <a:gd name="connsiteX13" fmla="*/ 6447445 w 6506836"/>
              <a:gd name="connsiteY13" fmla="*/ 780003 h 5753325"/>
              <a:gd name="connsiteX14" fmla="*/ 6426552 w 6506836"/>
              <a:gd name="connsiteY14" fmla="*/ 845805 h 5753325"/>
              <a:gd name="connsiteX15" fmla="*/ 6434072 w 6506836"/>
              <a:gd name="connsiteY15" fmla="*/ 910733 h 5753325"/>
              <a:gd name="connsiteX16" fmla="*/ 6432570 w 6506836"/>
              <a:gd name="connsiteY16" fmla="*/ 983394 h 5753325"/>
              <a:gd name="connsiteX17" fmla="*/ 6431878 w 6506836"/>
              <a:gd name="connsiteY17" fmla="*/ 1026728 h 5753325"/>
              <a:gd name="connsiteX18" fmla="*/ 6414269 w 6506836"/>
              <a:gd name="connsiteY18" fmla="*/ 1151111 h 5753325"/>
              <a:gd name="connsiteX19" fmla="*/ 6371722 w 6506836"/>
              <a:gd name="connsiteY19" fmla="*/ 1318080 h 5753325"/>
              <a:gd name="connsiteX20" fmla="*/ 6356023 w 6506836"/>
              <a:gd name="connsiteY20" fmla="*/ 1356227 h 5753325"/>
              <a:gd name="connsiteX21" fmla="*/ 6356157 w 6506836"/>
              <a:gd name="connsiteY21" fmla="*/ 1361967 h 5753325"/>
              <a:gd name="connsiteX22" fmla="*/ 6350613 w 6506836"/>
              <a:gd name="connsiteY22" fmla="*/ 1393569 h 5753325"/>
              <a:gd name="connsiteX23" fmla="*/ 6357062 w 6506836"/>
              <a:gd name="connsiteY23" fmla="*/ 1444071 h 5753325"/>
              <a:gd name="connsiteX24" fmla="*/ 6364832 w 6506836"/>
              <a:gd name="connsiteY24" fmla="*/ 1478763 h 5753325"/>
              <a:gd name="connsiteX25" fmla="*/ 6369745 w 6506836"/>
              <a:gd name="connsiteY25" fmla="*/ 1495680 h 5753325"/>
              <a:gd name="connsiteX26" fmla="*/ 6370898 w 6506836"/>
              <a:gd name="connsiteY26" fmla="*/ 1513331 h 5753325"/>
              <a:gd name="connsiteX27" fmla="*/ 6368801 w 6506836"/>
              <a:gd name="connsiteY27" fmla="*/ 1527414 h 5753325"/>
              <a:gd name="connsiteX28" fmla="*/ 6359177 w 6506836"/>
              <a:gd name="connsiteY28" fmla="*/ 1639513 h 5753325"/>
              <a:gd name="connsiteX29" fmla="*/ 6299489 w 6506836"/>
              <a:gd name="connsiteY29" fmla="*/ 1784860 h 5753325"/>
              <a:gd name="connsiteX30" fmla="*/ 6267878 w 6506836"/>
              <a:gd name="connsiteY30" fmla="*/ 1858572 h 5753325"/>
              <a:gd name="connsiteX31" fmla="*/ 6251146 w 6506836"/>
              <a:gd name="connsiteY31" fmla="*/ 1926167 h 5753325"/>
              <a:gd name="connsiteX32" fmla="*/ 6210686 w 6506836"/>
              <a:gd name="connsiteY32" fmla="*/ 2014834 h 5753325"/>
              <a:gd name="connsiteX33" fmla="*/ 6106652 w 6506836"/>
              <a:gd name="connsiteY33" fmla="*/ 2150572 h 5753325"/>
              <a:gd name="connsiteX34" fmla="*/ 6097813 w 6506836"/>
              <a:gd name="connsiteY34" fmla="*/ 2172208 h 5753325"/>
              <a:gd name="connsiteX35" fmla="*/ 6095990 w 6506836"/>
              <a:gd name="connsiteY35" fmla="*/ 2181185 h 5753325"/>
              <a:gd name="connsiteX36" fmla="*/ 6090126 w 6506836"/>
              <a:gd name="connsiteY36" fmla="*/ 2192533 h 5753325"/>
              <a:gd name="connsiteX37" fmla="*/ 6089503 w 6506836"/>
              <a:gd name="connsiteY37" fmla="*/ 2192543 h 5753325"/>
              <a:gd name="connsiteX38" fmla="*/ 6084946 w 6506836"/>
              <a:gd name="connsiteY38" fmla="*/ 2203694 h 5753325"/>
              <a:gd name="connsiteX39" fmla="*/ 5987861 w 6506836"/>
              <a:gd name="connsiteY39" fmla="*/ 2304868 h 5753325"/>
              <a:gd name="connsiteX40" fmla="*/ 5973439 w 6506836"/>
              <a:gd name="connsiteY40" fmla="*/ 2385635 h 5753325"/>
              <a:gd name="connsiteX41" fmla="*/ 5916727 w 6506836"/>
              <a:gd name="connsiteY41" fmla="*/ 2458777 h 5753325"/>
              <a:gd name="connsiteX42" fmla="*/ 5856524 w 6506836"/>
              <a:gd name="connsiteY42" fmla="*/ 2583281 h 5753325"/>
              <a:gd name="connsiteX43" fmla="*/ 5838091 w 6506836"/>
              <a:gd name="connsiteY43" fmla="*/ 2753474 h 5753325"/>
              <a:gd name="connsiteX44" fmla="*/ 5777471 w 6506836"/>
              <a:gd name="connsiteY44" fmla="*/ 2901570 h 5753325"/>
              <a:gd name="connsiteX45" fmla="*/ 5723992 w 6506836"/>
              <a:gd name="connsiteY45" fmla="*/ 2998752 h 5753325"/>
              <a:gd name="connsiteX46" fmla="*/ 5557886 w 6506836"/>
              <a:gd name="connsiteY46" fmla="*/ 3329735 h 5753325"/>
              <a:gd name="connsiteX47" fmla="*/ 5471501 w 6506836"/>
              <a:gd name="connsiteY47" fmla="*/ 3462221 h 5753325"/>
              <a:gd name="connsiteX48" fmla="*/ 5465154 w 6506836"/>
              <a:gd name="connsiteY48" fmla="*/ 3541065 h 5753325"/>
              <a:gd name="connsiteX49" fmla="*/ 5437889 w 6506836"/>
              <a:gd name="connsiteY49" fmla="*/ 3559927 h 5753325"/>
              <a:gd name="connsiteX50" fmla="*/ 5432770 w 6506836"/>
              <a:gd name="connsiteY50" fmla="*/ 3562948 h 5753325"/>
              <a:gd name="connsiteX51" fmla="*/ 5406795 w 6506836"/>
              <a:gd name="connsiteY51" fmla="*/ 3578594 h 5753325"/>
              <a:gd name="connsiteX52" fmla="*/ 5381495 w 6506836"/>
              <a:gd name="connsiteY52" fmla="*/ 3599883 h 5753325"/>
              <a:gd name="connsiteX53" fmla="*/ 5363689 w 6506836"/>
              <a:gd name="connsiteY53" fmla="*/ 3633299 h 5753325"/>
              <a:gd name="connsiteX54" fmla="*/ 5291870 w 6506836"/>
              <a:gd name="connsiteY54" fmla="*/ 3799039 h 5753325"/>
              <a:gd name="connsiteX55" fmla="*/ 5241600 w 6506836"/>
              <a:gd name="connsiteY55" fmla="*/ 3894238 h 5753325"/>
              <a:gd name="connsiteX56" fmla="*/ 5211041 w 6506836"/>
              <a:gd name="connsiteY56" fmla="*/ 3924184 h 5753325"/>
              <a:gd name="connsiteX57" fmla="*/ 5176073 w 6506836"/>
              <a:gd name="connsiteY57" fmla="*/ 3970179 h 5753325"/>
              <a:gd name="connsiteX58" fmla="*/ 5172826 w 6506836"/>
              <a:gd name="connsiteY58" fmla="*/ 3991773 h 5753325"/>
              <a:gd name="connsiteX59" fmla="*/ 5157053 w 6506836"/>
              <a:gd name="connsiteY59" fmla="*/ 3997708 h 5753325"/>
              <a:gd name="connsiteX60" fmla="*/ 5127922 w 6506836"/>
              <a:gd name="connsiteY60" fmla="*/ 4022660 h 5753325"/>
              <a:gd name="connsiteX61" fmla="*/ 5020872 w 6506836"/>
              <a:gd name="connsiteY61" fmla="*/ 4075951 h 5753325"/>
              <a:gd name="connsiteX62" fmla="*/ 4991410 w 6506836"/>
              <a:gd name="connsiteY62" fmla="*/ 4087598 h 5753325"/>
              <a:gd name="connsiteX63" fmla="*/ 4930112 w 6506836"/>
              <a:gd name="connsiteY63" fmla="*/ 4138459 h 5753325"/>
              <a:gd name="connsiteX64" fmla="*/ 4834224 w 6506836"/>
              <a:gd name="connsiteY64" fmla="*/ 4231643 h 5753325"/>
              <a:gd name="connsiteX65" fmla="*/ 4812599 w 6506836"/>
              <a:gd name="connsiteY65" fmla="*/ 4249449 h 5753325"/>
              <a:gd name="connsiteX66" fmla="*/ 4789188 w 6506836"/>
              <a:gd name="connsiteY66" fmla="*/ 4256678 h 5753325"/>
              <a:gd name="connsiteX67" fmla="*/ 4779554 w 6506836"/>
              <a:gd name="connsiteY67" fmla="*/ 4251313 h 5753325"/>
              <a:gd name="connsiteX68" fmla="*/ 4766885 w 6506836"/>
              <a:gd name="connsiteY68" fmla="*/ 4259812 h 5753325"/>
              <a:gd name="connsiteX69" fmla="*/ 4762510 w 6506836"/>
              <a:gd name="connsiteY69" fmla="*/ 4260383 h 5753325"/>
              <a:gd name="connsiteX70" fmla="*/ 4738416 w 6506836"/>
              <a:gd name="connsiteY70" fmla="*/ 4265355 h 5753325"/>
              <a:gd name="connsiteX71" fmla="*/ 4712007 w 6506836"/>
              <a:gd name="connsiteY71" fmla="*/ 4317892 h 5753325"/>
              <a:gd name="connsiteX72" fmla="*/ 4658930 w 6506836"/>
              <a:gd name="connsiteY72" fmla="*/ 4348041 h 5753325"/>
              <a:gd name="connsiteX73" fmla="*/ 4443526 w 6506836"/>
              <a:gd name="connsiteY73" fmla="*/ 4507851 h 5753325"/>
              <a:gd name="connsiteX74" fmla="*/ 4289766 w 6506836"/>
              <a:gd name="connsiteY74" fmla="*/ 4711450 h 5753325"/>
              <a:gd name="connsiteX75" fmla="*/ 4150870 w 6506836"/>
              <a:gd name="connsiteY75" fmla="*/ 4818480 h 5753325"/>
              <a:gd name="connsiteX76" fmla="*/ 4006639 w 6506836"/>
              <a:gd name="connsiteY76" fmla="*/ 4933815 h 5753325"/>
              <a:gd name="connsiteX77" fmla="*/ 3298210 w 6506836"/>
              <a:gd name="connsiteY77" fmla="*/ 5070790 h 5753325"/>
              <a:gd name="connsiteX78" fmla="*/ 2947678 w 6506836"/>
              <a:gd name="connsiteY78" fmla="*/ 5117869 h 5753325"/>
              <a:gd name="connsiteX79" fmla="*/ 2822169 w 6506836"/>
              <a:gd name="connsiteY79" fmla="*/ 5129396 h 5753325"/>
              <a:gd name="connsiteX80" fmla="*/ 2538773 w 6506836"/>
              <a:gd name="connsiteY80" fmla="*/ 5313397 h 5753325"/>
              <a:gd name="connsiteX81" fmla="*/ 2014500 w 6506836"/>
              <a:gd name="connsiteY81" fmla="*/ 5519744 h 5753325"/>
              <a:gd name="connsiteX82" fmla="*/ 1934391 w 6506836"/>
              <a:gd name="connsiteY82" fmla="*/ 5591335 h 5753325"/>
              <a:gd name="connsiteX83" fmla="*/ 1892550 w 6506836"/>
              <a:gd name="connsiteY83" fmla="*/ 5649708 h 5753325"/>
              <a:gd name="connsiteX84" fmla="*/ 1854769 w 6506836"/>
              <a:gd name="connsiteY84" fmla="*/ 5647691 h 5753325"/>
              <a:gd name="connsiteX85" fmla="*/ 1809461 w 6506836"/>
              <a:gd name="connsiteY85" fmla="*/ 5648628 h 5753325"/>
              <a:gd name="connsiteX86" fmla="*/ 1745150 w 6506836"/>
              <a:gd name="connsiteY86" fmla="*/ 5693879 h 5753325"/>
              <a:gd name="connsiteX87" fmla="*/ 1713375 w 6506836"/>
              <a:gd name="connsiteY87" fmla="*/ 5684672 h 5753325"/>
              <a:gd name="connsiteX88" fmla="*/ 1707808 w 6506836"/>
              <a:gd name="connsiteY88" fmla="*/ 5682611 h 5753325"/>
              <a:gd name="connsiteX89" fmla="*/ 1679313 w 6506836"/>
              <a:gd name="connsiteY89" fmla="*/ 5672360 h 5753325"/>
              <a:gd name="connsiteX90" fmla="*/ 1646933 w 6506836"/>
              <a:gd name="connsiteY90" fmla="*/ 5666227 h 5753325"/>
              <a:gd name="connsiteX91" fmla="*/ 1610055 w 6506836"/>
              <a:gd name="connsiteY91" fmla="*/ 5673643 h 5753325"/>
              <a:gd name="connsiteX92" fmla="*/ 1437641 w 6506836"/>
              <a:gd name="connsiteY92" fmla="*/ 5723266 h 5753325"/>
              <a:gd name="connsiteX93" fmla="*/ 1332869 w 6506836"/>
              <a:gd name="connsiteY93" fmla="*/ 5744752 h 5753325"/>
              <a:gd name="connsiteX94" fmla="*/ 1290525 w 6506836"/>
              <a:gd name="connsiteY94" fmla="*/ 5740036 h 5753325"/>
              <a:gd name="connsiteX95" fmla="*/ 1233107 w 6506836"/>
              <a:gd name="connsiteY95" fmla="*/ 5742106 h 5753325"/>
              <a:gd name="connsiteX96" fmla="*/ 1214532 w 6506836"/>
              <a:gd name="connsiteY96" fmla="*/ 5753325 h 5753325"/>
              <a:gd name="connsiteX97" fmla="*/ 1199955 w 6506836"/>
              <a:gd name="connsiteY97" fmla="*/ 5744831 h 5753325"/>
              <a:gd name="connsiteX98" fmla="*/ 1162337 w 6506836"/>
              <a:gd name="connsiteY98" fmla="*/ 5738048 h 5753325"/>
              <a:gd name="connsiteX99" fmla="*/ 1053457 w 6506836"/>
              <a:gd name="connsiteY99" fmla="*/ 5688676 h 5753325"/>
              <a:gd name="connsiteX100" fmla="*/ 1025798 w 6506836"/>
              <a:gd name="connsiteY100" fmla="*/ 5673166 h 5753325"/>
              <a:gd name="connsiteX101" fmla="*/ 947900 w 6506836"/>
              <a:gd name="connsiteY101" fmla="*/ 5657848 h 5753325"/>
              <a:gd name="connsiteX102" fmla="*/ 815627 w 6506836"/>
              <a:gd name="connsiteY102" fmla="*/ 5642557 h 5753325"/>
              <a:gd name="connsiteX103" fmla="*/ 788251 w 6506836"/>
              <a:gd name="connsiteY103" fmla="*/ 5637065 h 5753325"/>
              <a:gd name="connsiteX104" fmla="*/ 767822 w 6506836"/>
              <a:gd name="connsiteY104" fmla="*/ 5623450 h 5753325"/>
              <a:gd name="connsiteX105" fmla="*/ 765791 w 6506836"/>
              <a:gd name="connsiteY105" fmla="*/ 5612539 h 5753325"/>
              <a:gd name="connsiteX106" fmla="*/ 751230 w 6506836"/>
              <a:gd name="connsiteY106" fmla="*/ 5608092 h 5753325"/>
              <a:gd name="connsiteX107" fmla="*/ 748008 w 6506836"/>
              <a:gd name="connsiteY107" fmla="*/ 5605052 h 5753325"/>
              <a:gd name="connsiteX108" fmla="*/ 728871 w 6506836"/>
              <a:gd name="connsiteY108" fmla="*/ 5589469 h 5753325"/>
              <a:gd name="connsiteX109" fmla="*/ 671898 w 6506836"/>
              <a:gd name="connsiteY109" fmla="*/ 5602363 h 5753325"/>
              <a:gd name="connsiteX110" fmla="*/ 615065 w 6506836"/>
              <a:gd name="connsiteY110" fmla="*/ 5580257 h 5753325"/>
              <a:gd name="connsiteX111" fmla="*/ 355785 w 6506836"/>
              <a:gd name="connsiteY111" fmla="*/ 5514383 h 5753325"/>
              <a:gd name="connsiteX112" fmla="*/ 102269 w 6506836"/>
              <a:gd name="connsiteY112" fmla="*/ 5524347 h 5753325"/>
              <a:gd name="connsiteX113" fmla="*/ 13160 w 6506836"/>
              <a:gd name="connsiteY113" fmla="*/ 5514159 h 5753325"/>
              <a:gd name="connsiteX114" fmla="*/ 0 w 6506836"/>
              <a:gd name="connsiteY114" fmla="*/ 5511735 h 5753325"/>
              <a:gd name="connsiteX115" fmla="*/ 0 w 6506836"/>
              <a:gd name="connsiteY115"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465936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375685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62955"/>
              <a:gd name="connsiteY0" fmla="*/ 0 h 5753325"/>
              <a:gd name="connsiteX1" fmla="*/ 6438980 w 6462955"/>
              <a:gd name="connsiteY1" fmla="*/ 0 h 5753325"/>
              <a:gd name="connsiteX2" fmla="*/ 6439047 w 6462955"/>
              <a:gd name="connsiteY2" fmla="*/ 147 h 5753325"/>
              <a:gd name="connsiteX3" fmla="*/ 6443456 w 6462955"/>
              <a:gd name="connsiteY3" fmla="*/ 130105 h 5753325"/>
              <a:gd name="connsiteX4" fmla="*/ 6447632 w 6462955"/>
              <a:gd name="connsiteY4" fmla="*/ 170016 h 5753325"/>
              <a:gd name="connsiteX5" fmla="*/ 6396598 w 6462955"/>
              <a:gd name="connsiteY5" fmla="*/ 274847 h 5753325"/>
              <a:gd name="connsiteX6" fmla="*/ 6375685 w 6462955"/>
              <a:gd name="connsiteY6" fmla="*/ 535865 h 5753325"/>
              <a:gd name="connsiteX7" fmla="*/ 6354187 w 6462955"/>
              <a:gd name="connsiteY7" fmla="*/ 615799 h 5753325"/>
              <a:gd name="connsiteX8" fmla="*/ 6459988 w 6462955"/>
              <a:gd name="connsiteY8" fmla="*/ 707628 h 5753325"/>
              <a:gd name="connsiteX9" fmla="*/ 6453989 w 6462955"/>
              <a:gd name="connsiteY9" fmla="*/ 711876 h 5753325"/>
              <a:gd name="connsiteX10" fmla="*/ 6453209 w 6462955"/>
              <a:gd name="connsiteY10" fmla="*/ 719127 h 5753325"/>
              <a:gd name="connsiteX11" fmla="*/ 6457662 w 6462955"/>
              <a:gd name="connsiteY11" fmla="*/ 723331 h 5753325"/>
              <a:gd name="connsiteX12" fmla="*/ 6447445 w 6462955"/>
              <a:gd name="connsiteY12" fmla="*/ 780003 h 5753325"/>
              <a:gd name="connsiteX13" fmla="*/ 6426552 w 6462955"/>
              <a:gd name="connsiteY13" fmla="*/ 845805 h 5753325"/>
              <a:gd name="connsiteX14" fmla="*/ 6434072 w 6462955"/>
              <a:gd name="connsiteY14" fmla="*/ 910733 h 5753325"/>
              <a:gd name="connsiteX15" fmla="*/ 6432570 w 6462955"/>
              <a:gd name="connsiteY15" fmla="*/ 983394 h 5753325"/>
              <a:gd name="connsiteX16" fmla="*/ 6431878 w 6462955"/>
              <a:gd name="connsiteY16" fmla="*/ 1026728 h 5753325"/>
              <a:gd name="connsiteX17" fmla="*/ 6414269 w 6462955"/>
              <a:gd name="connsiteY17" fmla="*/ 1151111 h 5753325"/>
              <a:gd name="connsiteX18" fmla="*/ 6371722 w 6462955"/>
              <a:gd name="connsiteY18" fmla="*/ 1318080 h 5753325"/>
              <a:gd name="connsiteX19" fmla="*/ 6356023 w 6462955"/>
              <a:gd name="connsiteY19" fmla="*/ 1356227 h 5753325"/>
              <a:gd name="connsiteX20" fmla="*/ 6356157 w 6462955"/>
              <a:gd name="connsiteY20" fmla="*/ 1361967 h 5753325"/>
              <a:gd name="connsiteX21" fmla="*/ 6350613 w 6462955"/>
              <a:gd name="connsiteY21" fmla="*/ 1393569 h 5753325"/>
              <a:gd name="connsiteX22" fmla="*/ 6357062 w 6462955"/>
              <a:gd name="connsiteY22" fmla="*/ 1444071 h 5753325"/>
              <a:gd name="connsiteX23" fmla="*/ 6364832 w 6462955"/>
              <a:gd name="connsiteY23" fmla="*/ 1478763 h 5753325"/>
              <a:gd name="connsiteX24" fmla="*/ 6369745 w 6462955"/>
              <a:gd name="connsiteY24" fmla="*/ 1495680 h 5753325"/>
              <a:gd name="connsiteX25" fmla="*/ 6370898 w 6462955"/>
              <a:gd name="connsiteY25" fmla="*/ 1513331 h 5753325"/>
              <a:gd name="connsiteX26" fmla="*/ 6368801 w 6462955"/>
              <a:gd name="connsiteY26" fmla="*/ 1527414 h 5753325"/>
              <a:gd name="connsiteX27" fmla="*/ 6359177 w 6462955"/>
              <a:gd name="connsiteY27" fmla="*/ 1639513 h 5753325"/>
              <a:gd name="connsiteX28" fmla="*/ 6299489 w 6462955"/>
              <a:gd name="connsiteY28" fmla="*/ 1784860 h 5753325"/>
              <a:gd name="connsiteX29" fmla="*/ 6267878 w 6462955"/>
              <a:gd name="connsiteY29" fmla="*/ 1858572 h 5753325"/>
              <a:gd name="connsiteX30" fmla="*/ 6251146 w 6462955"/>
              <a:gd name="connsiteY30" fmla="*/ 1926167 h 5753325"/>
              <a:gd name="connsiteX31" fmla="*/ 6210686 w 6462955"/>
              <a:gd name="connsiteY31" fmla="*/ 2014834 h 5753325"/>
              <a:gd name="connsiteX32" fmla="*/ 6106652 w 6462955"/>
              <a:gd name="connsiteY32" fmla="*/ 2150572 h 5753325"/>
              <a:gd name="connsiteX33" fmla="*/ 6097813 w 6462955"/>
              <a:gd name="connsiteY33" fmla="*/ 2172208 h 5753325"/>
              <a:gd name="connsiteX34" fmla="*/ 6095990 w 6462955"/>
              <a:gd name="connsiteY34" fmla="*/ 2181185 h 5753325"/>
              <a:gd name="connsiteX35" fmla="*/ 6090126 w 6462955"/>
              <a:gd name="connsiteY35" fmla="*/ 2192533 h 5753325"/>
              <a:gd name="connsiteX36" fmla="*/ 6089503 w 6462955"/>
              <a:gd name="connsiteY36" fmla="*/ 2192543 h 5753325"/>
              <a:gd name="connsiteX37" fmla="*/ 6084946 w 6462955"/>
              <a:gd name="connsiteY37" fmla="*/ 2203694 h 5753325"/>
              <a:gd name="connsiteX38" fmla="*/ 5987861 w 6462955"/>
              <a:gd name="connsiteY38" fmla="*/ 2304868 h 5753325"/>
              <a:gd name="connsiteX39" fmla="*/ 5973439 w 6462955"/>
              <a:gd name="connsiteY39" fmla="*/ 2385635 h 5753325"/>
              <a:gd name="connsiteX40" fmla="*/ 5916727 w 6462955"/>
              <a:gd name="connsiteY40" fmla="*/ 2458777 h 5753325"/>
              <a:gd name="connsiteX41" fmla="*/ 5856524 w 6462955"/>
              <a:gd name="connsiteY41" fmla="*/ 2583281 h 5753325"/>
              <a:gd name="connsiteX42" fmla="*/ 5838091 w 6462955"/>
              <a:gd name="connsiteY42" fmla="*/ 2753474 h 5753325"/>
              <a:gd name="connsiteX43" fmla="*/ 5777471 w 6462955"/>
              <a:gd name="connsiteY43" fmla="*/ 2901570 h 5753325"/>
              <a:gd name="connsiteX44" fmla="*/ 5723992 w 6462955"/>
              <a:gd name="connsiteY44" fmla="*/ 2998752 h 5753325"/>
              <a:gd name="connsiteX45" fmla="*/ 5557886 w 6462955"/>
              <a:gd name="connsiteY45" fmla="*/ 3329735 h 5753325"/>
              <a:gd name="connsiteX46" fmla="*/ 5471501 w 6462955"/>
              <a:gd name="connsiteY46" fmla="*/ 3462221 h 5753325"/>
              <a:gd name="connsiteX47" fmla="*/ 5465154 w 6462955"/>
              <a:gd name="connsiteY47" fmla="*/ 3541065 h 5753325"/>
              <a:gd name="connsiteX48" fmla="*/ 5437889 w 6462955"/>
              <a:gd name="connsiteY48" fmla="*/ 3559927 h 5753325"/>
              <a:gd name="connsiteX49" fmla="*/ 5432770 w 6462955"/>
              <a:gd name="connsiteY49" fmla="*/ 3562948 h 5753325"/>
              <a:gd name="connsiteX50" fmla="*/ 5406795 w 6462955"/>
              <a:gd name="connsiteY50" fmla="*/ 3578594 h 5753325"/>
              <a:gd name="connsiteX51" fmla="*/ 5381495 w 6462955"/>
              <a:gd name="connsiteY51" fmla="*/ 3599883 h 5753325"/>
              <a:gd name="connsiteX52" fmla="*/ 5363689 w 6462955"/>
              <a:gd name="connsiteY52" fmla="*/ 3633299 h 5753325"/>
              <a:gd name="connsiteX53" fmla="*/ 5291870 w 6462955"/>
              <a:gd name="connsiteY53" fmla="*/ 3799039 h 5753325"/>
              <a:gd name="connsiteX54" fmla="*/ 5241600 w 6462955"/>
              <a:gd name="connsiteY54" fmla="*/ 3894238 h 5753325"/>
              <a:gd name="connsiteX55" fmla="*/ 5211041 w 6462955"/>
              <a:gd name="connsiteY55" fmla="*/ 3924184 h 5753325"/>
              <a:gd name="connsiteX56" fmla="*/ 5176073 w 6462955"/>
              <a:gd name="connsiteY56" fmla="*/ 3970179 h 5753325"/>
              <a:gd name="connsiteX57" fmla="*/ 5172826 w 6462955"/>
              <a:gd name="connsiteY57" fmla="*/ 3991773 h 5753325"/>
              <a:gd name="connsiteX58" fmla="*/ 5157053 w 6462955"/>
              <a:gd name="connsiteY58" fmla="*/ 3997708 h 5753325"/>
              <a:gd name="connsiteX59" fmla="*/ 5127922 w 6462955"/>
              <a:gd name="connsiteY59" fmla="*/ 4022660 h 5753325"/>
              <a:gd name="connsiteX60" fmla="*/ 5020872 w 6462955"/>
              <a:gd name="connsiteY60" fmla="*/ 4075951 h 5753325"/>
              <a:gd name="connsiteX61" fmla="*/ 4991410 w 6462955"/>
              <a:gd name="connsiteY61" fmla="*/ 4087598 h 5753325"/>
              <a:gd name="connsiteX62" fmla="*/ 4930112 w 6462955"/>
              <a:gd name="connsiteY62" fmla="*/ 4138459 h 5753325"/>
              <a:gd name="connsiteX63" fmla="*/ 4834224 w 6462955"/>
              <a:gd name="connsiteY63" fmla="*/ 4231643 h 5753325"/>
              <a:gd name="connsiteX64" fmla="*/ 4812599 w 6462955"/>
              <a:gd name="connsiteY64" fmla="*/ 4249449 h 5753325"/>
              <a:gd name="connsiteX65" fmla="*/ 4789188 w 6462955"/>
              <a:gd name="connsiteY65" fmla="*/ 4256678 h 5753325"/>
              <a:gd name="connsiteX66" fmla="*/ 4779554 w 6462955"/>
              <a:gd name="connsiteY66" fmla="*/ 4251313 h 5753325"/>
              <a:gd name="connsiteX67" fmla="*/ 4766885 w 6462955"/>
              <a:gd name="connsiteY67" fmla="*/ 4259812 h 5753325"/>
              <a:gd name="connsiteX68" fmla="*/ 4762510 w 6462955"/>
              <a:gd name="connsiteY68" fmla="*/ 4260383 h 5753325"/>
              <a:gd name="connsiteX69" fmla="*/ 4738416 w 6462955"/>
              <a:gd name="connsiteY69" fmla="*/ 4265355 h 5753325"/>
              <a:gd name="connsiteX70" fmla="*/ 4712007 w 6462955"/>
              <a:gd name="connsiteY70" fmla="*/ 4317892 h 5753325"/>
              <a:gd name="connsiteX71" fmla="*/ 4658930 w 6462955"/>
              <a:gd name="connsiteY71" fmla="*/ 4348041 h 5753325"/>
              <a:gd name="connsiteX72" fmla="*/ 4443526 w 6462955"/>
              <a:gd name="connsiteY72" fmla="*/ 4507851 h 5753325"/>
              <a:gd name="connsiteX73" fmla="*/ 4289766 w 6462955"/>
              <a:gd name="connsiteY73" fmla="*/ 4711450 h 5753325"/>
              <a:gd name="connsiteX74" fmla="*/ 4150870 w 6462955"/>
              <a:gd name="connsiteY74" fmla="*/ 4818480 h 5753325"/>
              <a:gd name="connsiteX75" fmla="*/ 4006639 w 6462955"/>
              <a:gd name="connsiteY75" fmla="*/ 4933815 h 5753325"/>
              <a:gd name="connsiteX76" fmla="*/ 3298210 w 6462955"/>
              <a:gd name="connsiteY76" fmla="*/ 5070790 h 5753325"/>
              <a:gd name="connsiteX77" fmla="*/ 2947678 w 6462955"/>
              <a:gd name="connsiteY77" fmla="*/ 5117869 h 5753325"/>
              <a:gd name="connsiteX78" fmla="*/ 2822169 w 6462955"/>
              <a:gd name="connsiteY78" fmla="*/ 5129396 h 5753325"/>
              <a:gd name="connsiteX79" fmla="*/ 2538773 w 6462955"/>
              <a:gd name="connsiteY79" fmla="*/ 5313397 h 5753325"/>
              <a:gd name="connsiteX80" fmla="*/ 2014500 w 6462955"/>
              <a:gd name="connsiteY80" fmla="*/ 5519744 h 5753325"/>
              <a:gd name="connsiteX81" fmla="*/ 1934391 w 6462955"/>
              <a:gd name="connsiteY81" fmla="*/ 5591335 h 5753325"/>
              <a:gd name="connsiteX82" fmla="*/ 1892550 w 6462955"/>
              <a:gd name="connsiteY82" fmla="*/ 5649708 h 5753325"/>
              <a:gd name="connsiteX83" fmla="*/ 1854769 w 6462955"/>
              <a:gd name="connsiteY83" fmla="*/ 5647691 h 5753325"/>
              <a:gd name="connsiteX84" fmla="*/ 1809461 w 6462955"/>
              <a:gd name="connsiteY84" fmla="*/ 5648628 h 5753325"/>
              <a:gd name="connsiteX85" fmla="*/ 1745150 w 6462955"/>
              <a:gd name="connsiteY85" fmla="*/ 5693879 h 5753325"/>
              <a:gd name="connsiteX86" fmla="*/ 1713375 w 6462955"/>
              <a:gd name="connsiteY86" fmla="*/ 5684672 h 5753325"/>
              <a:gd name="connsiteX87" fmla="*/ 1707808 w 6462955"/>
              <a:gd name="connsiteY87" fmla="*/ 5682611 h 5753325"/>
              <a:gd name="connsiteX88" fmla="*/ 1679313 w 6462955"/>
              <a:gd name="connsiteY88" fmla="*/ 5672360 h 5753325"/>
              <a:gd name="connsiteX89" fmla="*/ 1646933 w 6462955"/>
              <a:gd name="connsiteY89" fmla="*/ 5666227 h 5753325"/>
              <a:gd name="connsiteX90" fmla="*/ 1610055 w 6462955"/>
              <a:gd name="connsiteY90" fmla="*/ 5673643 h 5753325"/>
              <a:gd name="connsiteX91" fmla="*/ 1437641 w 6462955"/>
              <a:gd name="connsiteY91" fmla="*/ 5723266 h 5753325"/>
              <a:gd name="connsiteX92" fmla="*/ 1332869 w 6462955"/>
              <a:gd name="connsiteY92" fmla="*/ 5744752 h 5753325"/>
              <a:gd name="connsiteX93" fmla="*/ 1290525 w 6462955"/>
              <a:gd name="connsiteY93" fmla="*/ 5740036 h 5753325"/>
              <a:gd name="connsiteX94" fmla="*/ 1233107 w 6462955"/>
              <a:gd name="connsiteY94" fmla="*/ 5742106 h 5753325"/>
              <a:gd name="connsiteX95" fmla="*/ 1214532 w 6462955"/>
              <a:gd name="connsiteY95" fmla="*/ 5753325 h 5753325"/>
              <a:gd name="connsiteX96" fmla="*/ 1199955 w 6462955"/>
              <a:gd name="connsiteY96" fmla="*/ 5744831 h 5753325"/>
              <a:gd name="connsiteX97" fmla="*/ 1162337 w 6462955"/>
              <a:gd name="connsiteY97" fmla="*/ 5738048 h 5753325"/>
              <a:gd name="connsiteX98" fmla="*/ 1053457 w 6462955"/>
              <a:gd name="connsiteY98" fmla="*/ 5688676 h 5753325"/>
              <a:gd name="connsiteX99" fmla="*/ 1025798 w 6462955"/>
              <a:gd name="connsiteY99" fmla="*/ 5673166 h 5753325"/>
              <a:gd name="connsiteX100" fmla="*/ 947900 w 6462955"/>
              <a:gd name="connsiteY100" fmla="*/ 5657848 h 5753325"/>
              <a:gd name="connsiteX101" fmla="*/ 815627 w 6462955"/>
              <a:gd name="connsiteY101" fmla="*/ 5642557 h 5753325"/>
              <a:gd name="connsiteX102" fmla="*/ 788251 w 6462955"/>
              <a:gd name="connsiteY102" fmla="*/ 5637065 h 5753325"/>
              <a:gd name="connsiteX103" fmla="*/ 767822 w 6462955"/>
              <a:gd name="connsiteY103" fmla="*/ 5623450 h 5753325"/>
              <a:gd name="connsiteX104" fmla="*/ 765791 w 6462955"/>
              <a:gd name="connsiteY104" fmla="*/ 5612539 h 5753325"/>
              <a:gd name="connsiteX105" fmla="*/ 751230 w 6462955"/>
              <a:gd name="connsiteY105" fmla="*/ 5608092 h 5753325"/>
              <a:gd name="connsiteX106" fmla="*/ 748008 w 6462955"/>
              <a:gd name="connsiteY106" fmla="*/ 5605052 h 5753325"/>
              <a:gd name="connsiteX107" fmla="*/ 728871 w 6462955"/>
              <a:gd name="connsiteY107" fmla="*/ 5589469 h 5753325"/>
              <a:gd name="connsiteX108" fmla="*/ 671898 w 6462955"/>
              <a:gd name="connsiteY108" fmla="*/ 5602363 h 5753325"/>
              <a:gd name="connsiteX109" fmla="*/ 615065 w 6462955"/>
              <a:gd name="connsiteY109" fmla="*/ 5580257 h 5753325"/>
              <a:gd name="connsiteX110" fmla="*/ 355785 w 6462955"/>
              <a:gd name="connsiteY110" fmla="*/ 5514383 h 5753325"/>
              <a:gd name="connsiteX111" fmla="*/ 102269 w 6462955"/>
              <a:gd name="connsiteY111" fmla="*/ 5524347 h 5753325"/>
              <a:gd name="connsiteX112" fmla="*/ 13160 w 6462955"/>
              <a:gd name="connsiteY112" fmla="*/ 5514159 h 5753325"/>
              <a:gd name="connsiteX113" fmla="*/ 0 w 6462955"/>
              <a:gd name="connsiteY113" fmla="*/ 5511735 h 5753325"/>
              <a:gd name="connsiteX114" fmla="*/ 0 w 6462955"/>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453209 w 6459988"/>
              <a:gd name="connsiteY10" fmla="*/ 719127 h 5753325"/>
              <a:gd name="connsiteX11" fmla="*/ 6344988 w 6459988"/>
              <a:gd name="connsiteY11" fmla="*/ 697330 h 5753325"/>
              <a:gd name="connsiteX12" fmla="*/ 6447445 w 6459988"/>
              <a:gd name="connsiteY12" fmla="*/ 780003 h 5753325"/>
              <a:gd name="connsiteX13" fmla="*/ 6426552 w 6459988"/>
              <a:gd name="connsiteY13" fmla="*/ 845805 h 5753325"/>
              <a:gd name="connsiteX14" fmla="*/ 6434072 w 6459988"/>
              <a:gd name="connsiteY14" fmla="*/ 910733 h 5753325"/>
              <a:gd name="connsiteX15" fmla="*/ 6432570 w 6459988"/>
              <a:gd name="connsiteY15" fmla="*/ 983394 h 5753325"/>
              <a:gd name="connsiteX16" fmla="*/ 6431878 w 6459988"/>
              <a:gd name="connsiteY16" fmla="*/ 1026728 h 5753325"/>
              <a:gd name="connsiteX17" fmla="*/ 6414269 w 6459988"/>
              <a:gd name="connsiteY17" fmla="*/ 1151111 h 5753325"/>
              <a:gd name="connsiteX18" fmla="*/ 6371722 w 6459988"/>
              <a:gd name="connsiteY18" fmla="*/ 1318080 h 5753325"/>
              <a:gd name="connsiteX19" fmla="*/ 6356023 w 6459988"/>
              <a:gd name="connsiteY19" fmla="*/ 1356227 h 5753325"/>
              <a:gd name="connsiteX20" fmla="*/ 6356157 w 6459988"/>
              <a:gd name="connsiteY20" fmla="*/ 1361967 h 5753325"/>
              <a:gd name="connsiteX21" fmla="*/ 6350613 w 6459988"/>
              <a:gd name="connsiteY21" fmla="*/ 1393569 h 5753325"/>
              <a:gd name="connsiteX22" fmla="*/ 6357062 w 6459988"/>
              <a:gd name="connsiteY22" fmla="*/ 1444071 h 5753325"/>
              <a:gd name="connsiteX23" fmla="*/ 6364832 w 6459988"/>
              <a:gd name="connsiteY23" fmla="*/ 1478763 h 5753325"/>
              <a:gd name="connsiteX24" fmla="*/ 6369745 w 6459988"/>
              <a:gd name="connsiteY24" fmla="*/ 1495680 h 5753325"/>
              <a:gd name="connsiteX25" fmla="*/ 6370898 w 6459988"/>
              <a:gd name="connsiteY25" fmla="*/ 1513331 h 5753325"/>
              <a:gd name="connsiteX26" fmla="*/ 6368801 w 6459988"/>
              <a:gd name="connsiteY26" fmla="*/ 1527414 h 5753325"/>
              <a:gd name="connsiteX27" fmla="*/ 6359177 w 6459988"/>
              <a:gd name="connsiteY27" fmla="*/ 1639513 h 5753325"/>
              <a:gd name="connsiteX28" fmla="*/ 6299489 w 6459988"/>
              <a:gd name="connsiteY28" fmla="*/ 1784860 h 5753325"/>
              <a:gd name="connsiteX29" fmla="*/ 6267878 w 6459988"/>
              <a:gd name="connsiteY29" fmla="*/ 1858572 h 5753325"/>
              <a:gd name="connsiteX30" fmla="*/ 6251146 w 6459988"/>
              <a:gd name="connsiteY30" fmla="*/ 1926167 h 5753325"/>
              <a:gd name="connsiteX31" fmla="*/ 6210686 w 6459988"/>
              <a:gd name="connsiteY31" fmla="*/ 2014834 h 5753325"/>
              <a:gd name="connsiteX32" fmla="*/ 6106652 w 6459988"/>
              <a:gd name="connsiteY32" fmla="*/ 2150572 h 5753325"/>
              <a:gd name="connsiteX33" fmla="*/ 6097813 w 6459988"/>
              <a:gd name="connsiteY33" fmla="*/ 2172208 h 5753325"/>
              <a:gd name="connsiteX34" fmla="*/ 6095990 w 6459988"/>
              <a:gd name="connsiteY34" fmla="*/ 2181185 h 5753325"/>
              <a:gd name="connsiteX35" fmla="*/ 6090126 w 6459988"/>
              <a:gd name="connsiteY35" fmla="*/ 2192533 h 5753325"/>
              <a:gd name="connsiteX36" fmla="*/ 6089503 w 6459988"/>
              <a:gd name="connsiteY36" fmla="*/ 2192543 h 5753325"/>
              <a:gd name="connsiteX37" fmla="*/ 6084946 w 6459988"/>
              <a:gd name="connsiteY37" fmla="*/ 2203694 h 5753325"/>
              <a:gd name="connsiteX38" fmla="*/ 5987861 w 6459988"/>
              <a:gd name="connsiteY38" fmla="*/ 2304868 h 5753325"/>
              <a:gd name="connsiteX39" fmla="*/ 5973439 w 6459988"/>
              <a:gd name="connsiteY39" fmla="*/ 2385635 h 5753325"/>
              <a:gd name="connsiteX40" fmla="*/ 5916727 w 6459988"/>
              <a:gd name="connsiteY40" fmla="*/ 2458777 h 5753325"/>
              <a:gd name="connsiteX41" fmla="*/ 5856524 w 6459988"/>
              <a:gd name="connsiteY41" fmla="*/ 2583281 h 5753325"/>
              <a:gd name="connsiteX42" fmla="*/ 5838091 w 6459988"/>
              <a:gd name="connsiteY42" fmla="*/ 2753474 h 5753325"/>
              <a:gd name="connsiteX43" fmla="*/ 5777471 w 6459988"/>
              <a:gd name="connsiteY43" fmla="*/ 2901570 h 5753325"/>
              <a:gd name="connsiteX44" fmla="*/ 5723992 w 6459988"/>
              <a:gd name="connsiteY44" fmla="*/ 2998752 h 5753325"/>
              <a:gd name="connsiteX45" fmla="*/ 5557886 w 6459988"/>
              <a:gd name="connsiteY45" fmla="*/ 3329735 h 5753325"/>
              <a:gd name="connsiteX46" fmla="*/ 5471501 w 6459988"/>
              <a:gd name="connsiteY46" fmla="*/ 3462221 h 5753325"/>
              <a:gd name="connsiteX47" fmla="*/ 5465154 w 6459988"/>
              <a:gd name="connsiteY47" fmla="*/ 3541065 h 5753325"/>
              <a:gd name="connsiteX48" fmla="*/ 5437889 w 6459988"/>
              <a:gd name="connsiteY48" fmla="*/ 3559927 h 5753325"/>
              <a:gd name="connsiteX49" fmla="*/ 5432770 w 6459988"/>
              <a:gd name="connsiteY49" fmla="*/ 3562948 h 5753325"/>
              <a:gd name="connsiteX50" fmla="*/ 5406795 w 6459988"/>
              <a:gd name="connsiteY50" fmla="*/ 3578594 h 5753325"/>
              <a:gd name="connsiteX51" fmla="*/ 5381495 w 6459988"/>
              <a:gd name="connsiteY51" fmla="*/ 3599883 h 5753325"/>
              <a:gd name="connsiteX52" fmla="*/ 5363689 w 6459988"/>
              <a:gd name="connsiteY52" fmla="*/ 3633299 h 5753325"/>
              <a:gd name="connsiteX53" fmla="*/ 5291870 w 6459988"/>
              <a:gd name="connsiteY53" fmla="*/ 3799039 h 5753325"/>
              <a:gd name="connsiteX54" fmla="*/ 5241600 w 6459988"/>
              <a:gd name="connsiteY54" fmla="*/ 3894238 h 5753325"/>
              <a:gd name="connsiteX55" fmla="*/ 5211041 w 6459988"/>
              <a:gd name="connsiteY55" fmla="*/ 3924184 h 5753325"/>
              <a:gd name="connsiteX56" fmla="*/ 5176073 w 6459988"/>
              <a:gd name="connsiteY56" fmla="*/ 3970179 h 5753325"/>
              <a:gd name="connsiteX57" fmla="*/ 5172826 w 6459988"/>
              <a:gd name="connsiteY57" fmla="*/ 3991773 h 5753325"/>
              <a:gd name="connsiteX58" fmla="*/ 5157053 w 6459988"/>
              <a:gd name="connsiteY58" fmla="*/ 3997708 h 5753325"/>
              <a:gd name="connsiteX59" fmla="*/ 5127922 w 6459988"/>
              <a:gd name="connsiteY59" fmla="*/ 4022660 h 5753325"/>
              <a:gd name="connsiteX60" fmla="*/ 5020872 w 6459988"/>
              <a:gd name="connsiteY60" fmla="*/ 4075951 h 5753325"/>
              <a:gd name="connsiteX61" fmla="*/ 4991410 w 6459988"/>
              <a:gd name="connsiteY61" fmla="*/ 4087598 h 5753325"/>
              <a:gd name="connsiteX62" fmla="*/ 4930112 w 6459988"/>
              <a:gd name="connsiteY62" fmla="*/ 4138459 h 5753325"/>
              <a:gd name="connsiteX63" fmla="*/ 4834224 w 6459988"/>
              <a:gd name="connsiteY63" fmla="*/ 4231643 h 5753325"/>
              <a:gd name="connsiteX64" fmla="*/ 4812599 w 6459988"/>
              <a:gd name="connsiteY64" fmla="*/ 4249449 h 5753325"/>
              <a:gd name="connsiteX65" fmla="*/ 4789188 w 6459988"/>
              <a:gd name="connsiteY65" fmla="*/ 4256678 h 5753325"/>
              <a:gd name="connsiteX66" fmla="*/ 4779554 w 6459988"/>
              <a:gd name="connsiteY66" fmla="*/ 4251313 h 5753325"/>
              <a:gd name="connsiteX67" fmla="*/ 4766885 w 6459988"/>
              <a:gd name="connsiteY67" fmla="*/ 4259812 h 5753325"/>
              <a:gd name="connsiteX68" fmla="*/ 4762510 w 6459988"/>
              <a:gd name="connsiteY68" fmla="*/ 4260383 h 5753325"/>
              <a:gd name="connsiteX69" fmla="*/ 4738416 w 6459988"/>
              <a:gd name="connsiteY69" fmla="*/ 4265355 h 5753325"/>
              <a:gd name="connsiteX70" fmla="*/ 4712007 w 6459988"/>
              <a:gd name="connsiteY70" fmla="*/ 4317892 h 5753325"/>
              <a:gd name="connsiteX71" fmla="*/ 4658930 w 6459988"/>
              <a:gd name="connsiteY71" fmla="*/ 4348041 h 5753325"/>
              <a:gd name="connsiteX72" fmla="*/ 4443526 w 6459988"/>
              <a:gd name="connsiteY72" fmla="*/ 4507851 h 5753325"/>
              <a:gd name="connsiteX73" fmla="*/ 4289766 w 6459988"/>
              <a:gd name="connsiteY73" fmla="*/ 4711450 h 5753325"/>
              <a:gd name="connsiteX74" fmla="*/ 4150870 w 6459988"/>
              <a:gd name="connsiteY74" fmla="*/ 4818480 h 5753325"/>
              <a:gd name="connsiteX75" fmla="*/ 4006639 w 6459988"/>
              <a:gd name="connsiteY75" fmla="*/ 4933815 h 5753325"/>
              <a:gd name="connsiteX76" fmla="*/ 3298210 w 6459988"/>
              <a:gd name="connsiteY76" fmla="*/ 5070790 h 5753325"/>
              <a:gd name="connsiteX77" fmla="*/ 2947678 w 6459988"/>
              <a:gd name="connsiteY77" fmla="*/ 5117869 h 5753325"/>
              <a:gd name="connsiteX78" fmla="*/ 2822169 w 6459988"/>
              <a:gd name="connsiteY78" fmla="*/ 5129396 h 5753325"/>
              <a:gd name="connsiteX79" fmla="*/ 2538773 w 6459988"/>
              <a:gd name="connsiteY79" fmla="*/ 5313397 h 5753325"/>
              <a:gd name="connsiteX80" fmla="*/ 2014500 w 6459988"/>
              <a:gd name="connsiteY80" fmla="*/ 5519744 h 5753325"/>
              <a:gd name="connsiteX81" fmla="*/ 1934391 w 6459988"/>
              <a:gd name="connsiteY81" fmla="*/ 5591335 h 5753325"/>
              <a:gd name="connsiteX82" fmla="*/ 1892550 w 6459988"/>
              <a:gd name="connsiteY82" fmla="*/ 5649708 h 5753325"/>
              <a:gd name="connsiteX83" fmla="*/ 1854769 w 6459988"/>
              <a:gd name="connsiteY83" fmla="*/ 5647691 h 5753325"/>
              <a:gd name="connsiteX84" fmla="*/ 1809461 w 6459988"/>
              <a:gd name="connsiteY84" fmla="*/ 5648628 h 5753325"/>
              <a:gd name="connsiteX85" fmla="*/ 1745150 w 6459988"/>
              <a:gd name="connsiteY85" fmla="*/ 5693879 h 5753325"/>
              <a:gd name="connsiteX86" fmla="*/ 1713375 w 6459988"/>
              <a:gd name="connsiteY86" fmla="*/ 5684672 h 5753325"/>
              <a:gd name="connsiteX87" fmla="*/ 1707808 w 6459988"/>
              <a:gd name="connsiteY87" fmla="*/ 5682611 h 5753325"/>
              <a:gd name="connsiteX88" fmla="*/ 1679313 w 6459988"/>
              <a:gd name="connsiteY88" fmla="*/ 5672360 h 5753325"/>
              <a:gd name="connsiteX89" fmla="*/ 1646933 w 6459988"/>
              <a:gd name="connsiteY89" fmla="*/ 5666227 h 5753325"/>
              <a:gd name="connsiteX90" fmla="*/ 1610055 w 6459988"/>
              <a:gd name="connsiteY90" fmla="*/ 5673643 h 5753325"/>
              <a:gd name="connsiteX91" fmla="*/ 1437641 w 6459988"/>
              <a:gd name="connsiteY91" fmla="*/ 5723266 h 5753325"/>
              <a:gd name="connsiteX92" fmla="*/ 1332869 w 6459988"/>
              <a:gd name="connsiteY92" fmla="*/ 5744752 h 5753325"/>
              <a:gd name="connsiteX93" fmla="*/ 1290525 w 6459988"/>
              <a:gd name="connsiteY93" fmla="*/ 5740036 h 5753325"/>
              <a:gd name="connsiteX94" fmla="*/ 1233107 w 6459988"/>
              <a:gd name="connsiteY94" fmla="*/ 5742106 h 5753325"/>
              <a:gd name="connsiteX95" fmla="*/ 1214532 w 6459988"/>
              <a:gd name="connsiteY95" fmla="*/ 5753325 h 5753325"/>
              <a:gd name="connsiteX96" fmla="*/ 1199955 w 6459988"/>
              <a:gd name="connsiteY96" fmla="*/ 5744831 h 5753325"/>
              <a:gd name="connsiteX97" fmla="*/ 1162337 w 6459988"/>
              <a:gd name="connsiteY97" fmla="*/ 5738048 h 5753325"/>
              <a:gd name="connsiteX98" fmla="*/ 1053457 w 6459988"/>
              <a:gd name="connsiteY98" fmla="*/ 5688676 h 5753325"/>
              <a:gd name="connsiteX99" fmla="*/ 1025798 w 6459988"/>
              <a:gd name="connsiteY99" fmla="*/ 5673166 h 5753325"/>
              <a:gd name="connsiteX100" fmla="*/ 947900 w 6459988"/>
              <a:gd name="connsiteY100" fmla="*/ 5657848 h 5753325"/>
              <a:gd name="connsiteX101" fmla="*/ 815627 w 6459988"/>
              <a:gd name="connsiteY101" fmla="*/ 5642557 h 5753325"/>
              <a:gd name="connsiteX102" fmla="*/ 788251 w 6459988"/>
              <a:gd name="connsiteY102" fmla="*/ 5637065 h 5753325"/>
              <a:gd name="connsiteX103" fmla="*/ 767822 w 6459988"/>
              <a:gd name="connsiteY103" fmla="*/ 5623450 h 5753325"/>
              <a:gd name="connsiteX104" fmla="*/ 765791 w 6459988"/>
              <a:gd name="connsiteY104" fmla="*/ 5612539 h 5753325"/>
              <a:gd name="connsiteX105" fmla="*/ 751230 w 6459988"/>
              <a:gd name="connsiteY105" fmla="*/ 5608092 h 5753325"/>
              <a:gd name="connsiteX106" fmla="*/ 748008 w 6459988"/>
              <a:gd name="connsiteY106" fmla="*/ 5605052 h 5753325"/>
              <a:gd name="connsiteX107" fmla="*/ 728871 w 6459988"/>
              <a:gd name="connsiteY107" fmla="*/ 5589469 h 5753325"/>
              <a:gd name="connsiteX108" fmla="*/ 671898 w 6459988"/>
              <a:gd name="connsiteY108" fmla="*/ 5602363 h 5753325"/>
              <a:gd name="connsiteX109" fmla="*/ 615065 w 6459988"/>
              <a:gd name="connsiteY109" fmla="*/ 5580257 h 5753325"/>
              <a:gd name="connsiteX110" fmla="*/ 355785 w 6459988"/>
              <a:gd name="connsiteY110" fmla="*/ 5514383 h 5753325"/>
              <a:gd name="connsiteX111" fmla="*/ 102269 w 6459988"/>
              <a:gd name="connsiteY111" fmla="*/ 5524347 h 5753325"/>
              <a:gd name="connsiteX112" fmla="*/ 13160 w 6459988"/>
              <a:gd name="connsiteY112" fmla="*/ 5514159 h 5753325"/>
              <a:gd name="connsiteX113" fmla="*/ 0 w 6459988"/>
              <a:gd name="connsiteY113" fmla="*/ 5511735 h 5753325"/>
              <a:gd name="connsiteX114" fmla="*/ 0 w 6459988"/>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344988 w 6459988"/>
              <a:gd name="connsiteY10" fmla="*/ 697330 h 5753325"/>
              <a:gd name="connsiteX11" fmla="*/ 6447445 w 6459988"/>
              <a:gd name="connsiteY11" fmla="*/ 780003 h 5753325"/>
              <a:gd name="connsiteX12" fmla="*/ 6426552 w 6459988"/>
              <a:gd name="connsiteY12" fmla="*/ 845805 h 5753325"/>
              <a:gd name="connsiteX13" fmla="*/ 6434072 w 6459988"/>
              <a:gd name="connsiteY13" fmla="*/ 910733 h 5753325"/>
              <a:gd name="connsiteX14" fmla="*/ 6432570 w 6459988"/>
              <a:gd name="connsiteY14" fmla="*/ 983394 h 5753325"/>
              <a:gd name="connsiteX15" fmla="*/ 6431878 w 6459988"/>
              <a:gd name="connsiteY15" fmla="*/ 1026728 h 5753325"/>
              <a:gd name="connsiteX16" fmla="*/ 6414269 w 6459988"/>
              <a:gd name="connsiteY16" fmla="*/ 1151111 h 5753325"/>
              <a:gd name="connsiteX17" fmla="*/ 6371722 w 6459988"/>
              <a:gd name="connsiteY17" fmla="*/ 1318080 h 5753325"/>
              <a:gd name="connsiteX18" fmla="*/ 6356023 w 6459988"/>
              <a:gd name="connsiteY18" fmla="*/ 1356227 h 5753325"/>
              <a:gd name="connsiteX19" fmla="*/ 6356157 w 6459988"/>
              <a:gd name="connsiteY19" fmla="*/ 1361967 h 5753325"/>
              <a:gd name="connsiteX20" fmla="*/ 6350613 w 6459988"/>
              <a:gd name="connsiteY20" fmla="*/ 1393569 h 5753325"/>
              <a:gd name="connsiteX21" fmla="*/ 6357062 w 6459988"/>
              <a:gd name="connsiteY21" fmla="*/ 1444071 h 5753325"/>
              <a:gd name="connsiteX22" fmla="*/ 6364832 w 6459988"/>
              <a:gd name="connsiteY22" fmla="*/ 1478763 h 5753325"/>
              <a:gd name="connsiteX23" fmla="*/ 6369745 w 6459988"/>
              <a:gd name="connsiteY23" fmla="*/ 1495680 h 5753325"/>
              <a:gd name="connsiteX24" fmla="*/ 6370898 w 6459988"/>
              <a:gd name="connsiteY24" fmla="*/ 1513331 h 5753325"/>
              <a:gd name="connsiteX25" fmla="*/ 6368801 w 6459988"/>
              <a:gd name="connsiteY25" fmla="*/ 1527414 h 5753325"/>
              <a:gd name="connsiteX26" fmla="*/ 6359177 w 6459988"/>
              <a:gd name="connsiteY26" fmla="*/ 1639513 h 5753325"/>
              <a:gd name="connsiteX27" fmla="*/ 6299489 w 6459988"/>
              <a:gd name="connsiteY27" fmla="*/ 1784860 h 5753325"/>
              <a:gd name="connsiteX28" fmla="*/ 6267878 w 6459988"/>
              <a:gd name="connsiteY28" fmla="*/ 1858572 h 5753325"/>
              <a:gd name="connsiteX29" fmla="*/ 6251146 w 6459988"/>
              <a:gd name="connsiteY29" fmla="*/ 1926167 h 5753325"/>
              <a:gd name="connsiteX30" fmla="*/ 6210686 w 6459988"/>
              <a:gd name="connsiteY30" fmla="*/ 2014834 h 5753325"/>
              <a:gd name="connsiteX31" fmla="*/ 6106652 w 6459988"/>
              <a:gd name="connsiteY31" fmla="*/ 2150572 h 5753325"/>
              <a:gd name="connsiteX32" fmla="*/ 6097813 w 6459988"/>
              <a:gd name="connsiteY32" fmla="*/ 2172208 h 5753325"/>
              <a:gd name="connsiteX33" fmla="*/ 6095990 w 6459988"/>
              <a:gd name="connsiteY33" fmla="*/ 2181185 h 5753325"/>
              <a:gd name="connsiteX34" fmla="*/ 6090126 w 6459988"/>
              <a:gd name="connsiteY34" fmla="*/ 2192533 h 5753325"/>
              <a:gd name="connsiteX35" fmla="*/ 6089503 w 6459988"/>
              <a:gd name="connsiteY35" fmla="*/ 2192543 h 5753325"/>
              <a:gd name="connsiteX36" fmla="*/ 6084946 w 6459988"/>
              <a:gd name="connsiteY36" fmla="*/ 2203694 h 5753325"/>
              <a:gd name="connsiteX37" fmla="*/ 5987861 w 6459988"/>
              <a:gd name="connsiteY37" fmla="*/ 2304868 h 5753325"/>
              <a:gd name="connsiteX38" fmla="*/ 5973439 w 6459988"/>
              <a:gd name="connsiteY38" fmla="*/ 2385635 h 5753325"/>
              <a:gd name="connsiteX39" fmla="*/ 5916727 w 6459988"/>
              <a:gd name="connsiteY39" fmla="*/ 2458777 h 5753325"/>
              <a:gd name="connsiteX40" fmla="*/ 5856524 w 6459988"/>
              <a:gd name="connsiteY40" fmla="*/ 2583281 h 5753325"/>
              <a:gd name="connsiteX41" fmla="*/ 5838091 w 6459988"/>
              <a:gd name="connsiteY41" fmla="*/ 2753474 h 5753325"/>
              <a:gd name="connsiteX42" fmla="*/ 5777471 w 6459988"/>
              <a:gd name="connsiteY42" fmla="*/ 2901570 h 5753325"/>
              <a:gd name="connsiteX43" fmla="*/ 5723992 w 6459988"/>
              <a:gd name="connsiteY43" fmla="*/ 2998752 h 5753325"/>
              <a:gd name="connsiteX44" fmla="*/ 5557886 w 6459988"/>
              <a:gd name="connsiteY44" fmla="*/ 3329735 h 5753325"/>
              <a:gd name="connsiteX45" fmla="*/ 5471501 w 6459988"/>
              <a:gd name="connsiteY45" fmla="*/ 3462221 h 5753325"/>
              <a:gd name="connsiteX46" fmla="*/ 5465154 w 6459988"/>
              <a:gd name="connsiteY46" fmla="*/ 3541065 h 5753325"/>
              <a:gd name="connsiteX47" fmla="*/ 5437889 w 6459988"/>
              <a:gd name="connsiteY47" fmla="*/ 3559927 h 5753325"/>
              <a:gd name="connsiteX48" fmla="*/ 5432770 w 6459988"/>
              <a:gd name="connsiteY48" fmla="*/ 3562948 h 5753325"/>
              <a:gd name="connsiteX49" fmla="*/ 5406795 w 6459988"/>
              <a:gd name="connsiteY49" fmla="*/ 3578594 h 5753325"/>
              <a:gd name="connsiteX50" fmla="*/ 5381495 w 6459988"/>
              <a:gd name="connsiteY50" fmla="*/ 3599883 h 5753325"/>
              <a:gd name="connsiteX51" fmla="*/ 5363689 w 6459988"/>
              <a:gd name="connsiteY51" fmla="*/ 3633299 h 5753325"/>
              <a:gd name="connsiteX52" fmla="*/ 5291870 w 6459988"/>
              <a:gd name="connsiteY52" fmla="*/ 3799039 h 5753325"/>
              <a:gd name="connsiteX53" fmla="*/ 5241600 w 6459988"/>
              <a:gd name="connsiteY53" fmla="*/ 3894238 h 5753325"/>
              <a:gd name="connsiteX54" fmla="*/ 5211041 w 6459988"/>
              <a:gd name="connsiteY54" fmla="*/ 3924184 h 5753325"/>
              <a:gd name="connsiteX55" fmla="*/ 5176073 w 6459988"/>
              <a:gd name="connsiteY55" fmla="*/ 3970179 h 5753325"/>
              <a:gd name="connsiteX56" fmla="*/ 5172826 w 6459988"/>
              <a:gd name="connsiteY56" fmla="*/ 3991773 h 5753325"/>
              <a:gd name="connsiteX57" fmla="*/ 5157053 w 6459988"/>
              <a:gd name="connsiteY57" fmla="*/ 3997708 h 5753325"/>
              <a:gd name="connsiteX58" fmla="*/ 5127922 w 6459988"/>
              <a:gd name="connsiteY58" fmla="*/ 4022660 h 5753325"/>
              <a:gd name="connsiteX59" fmla="*/ 5020872 w 6459988"/>
              <a:gd name="connsiteY59" fmla="*/ 4075951 h 5753325"/>
              <a:gd name="connsiteX60" fmla="*/ 4991410 w 6459988"/>
              <a:gd name="connsiteY60" fmla="*/ 4087598 h 5753325"/>
              <a:gd name="connsiteX61" fmla="*/ 4930112 w 6459988"/>
              <a:gd name="connsiteY61" fmla="*/ 4138459 h 5753325"/>
              <a:gd name="connsiteX62" fmla="*/ 4834224 w 6459988"/>
              <a:gd name="connsiteY62" fmla="*/ 4231643 h 5753325"/>
              <a:gd name="connsiteX63" fmla="*/ 4812599 w 6459988"/>
              <a:gd name="connsiteY63" fmla="*/ 4249449 h 5753325"/>
              <a:gd name="connsiteX64" fmla="*/ 4789188 w 6459988"/>
              <a:gd name="connsiteY64" fmla="*/ 4256678 h 5753325"/>
              <a:gd name="connsiteX65" fmla="*/ 4779554 w 6459988"/>
              <a:gd name="connsiteY65" fmla="*/ 4251313 h 5753325"/>
              <a:gd name="connsiteX66" fmla="*/ 4766885 w 6459988"/>
              <a:gd name="connsiteY66" fmla="*/ 4259812 h 5753325"/>
              <a:gd name="connsiteX67" fmla="*/ 4762510 w 6459988"/>
              <a:gd name="connsiteY67" fmla="*/ 4260383 h 5753325"/>
              <a:gd name="connsiteX68" fmla="*/ 4738416 w 6459988"/>
              <a:gd name="connsiteY68" fmla="*/ 4265355 h 5753325"/>
              <a:gd name="connsiteX69" fmla="*/ 4712007 w 6459988"/>
              <a:gd name="connsiteY69" fmla="*/ 4317892 h 5753325"/>
              <a:gd name="connsiteX70" fmla="*/ 4658930 w 6459988"/>
              <a:gd name="connsiteY70" fmla="*/ 4348041 h 5753325"/>
              <a:gd name="connsiteX71" fmla="*/ 4443526 w 6459988"/>
              <a:gd name="connsiteY71" fmla="*/ 4507851 h 5753325"/>
              <a:gd name="connsiteX72" fmla="*/ 4289766 w 6459988"/>
              <a:gd name="connsiteY72" fmla="*/ 4711450 h 5753325"/>
              <a:gd name="connsiteX73" fmla="*/ 4150870 w 6459988"/>
              <a:gd name="connsiteY73" fmla="*/ 4818480 h 5753325"/>
              <a:gd name="connsiteX74" fmla="*/ 4006639 w 6459988"/>
              <a:gd name="connsiteY74" fmla="*/ 4933815 h 5753325"/>
              <a:gd name="connsiteX75" fmla="*/ 3298210 w 6459988"/>
              <a:gd name="connsiteY75" fmla="*/ 5070790 h 5753325"/>
              <a:gd name="connsiteX76" fmla="*/ 2947678 w 6459988"/>
              <a:gd name="connsiteY76" fmla="*/ 5117869 h 5753325"/>
              <a:gd name="connsiteX77" fmla="*/ 2822169 w 6459988"/>
              <a:gd name="connsiteY77" fmla="*/ 5129396 h 5753325"/>
              <a:gd name="connsiteX78" fmla="*/ 2538773 w 6459988"/>
              <a:gd name="connsiteY78" fmla="*/ 5313397 h 5753325"/>
              <a:gd name="connsiteX79" fmla="*/ 2014500 w 6459988"/>
              <a:gd name="connsiteY79" fmla="*/ 5519744 h 5753325"/>
              <a:gd name="connsiteX80" fmla="*/ 1934391 w 6459988"/>
              <a:gd name="connsiteY80" fmla="*/ 5591335 h 5753325"/>
              <a:gd name="connsiteX81" fmla="*/ 1892550 w 6459988"/>
              <a:gd name="connsiteY81" fmla="*/ 5649708 h 5753325"/>
              <a:gd name="connsiteX82" fmla="*/ 1854769 w 6459988"/>
              <a:gd name="connsiteY82" fmla="*/ 5647691 h 5753325"/>
              <a:gd name="connsiteX83" fmla="*/ 1809461 w 6459988"/>
              <a:gd name="connsiteY83" fmla="*/ 5648628 h 5753325"/>
              <a:gd name="connsiteX84" fmla="*/ 1745150 w 6459988"/>
              <a:gd name="connsiteY84" fmla="*/ 5693879 h 5753325"/>
              <a:gd name="connsiteX85" fmla="*/ 1713375 w 6459988"/>
              <a:gd name="connsiteY85" fmla="*/ 5684672 h 5753325"/>
              <a:gd name="connsiteX86" fmla="*/ 1707808 w 6459988"/>
              <a:gd name="connsiteY86" fmla="*/ 5682611 h 5753325"/>
              <a:gd name="connsiteX87" fmla="*/ 1679313 w 6459988"/>
              <a:gd name="connsiteY87" fmla="*/ 5672360 h 5753325"/>
              <a:gd name="connsiteX88" fmla="*/ 1646933 w 6459988"/>
              <a:gd name="connsiteY88" fmla="*/ 5666227 h 5753325"/>
              <a:gd name="connsiteX89" fmla="*/ 1610055 w 6459988"/>
              <a:gd name="connsiteY89" fmla="*/ 5673643 h 5753325"/>
              <a:gd name="connsiteX90" fmla="*/ 1437641 w 6459988"/>
              <a:gd name="connsiteY90" fmla="*/ 5723266 h 5753325"/>
              <a:gd name="connsiteX91" fmla="*/ 1332869 w 6459988"/>
              <a:gd name="connsiteY91" fmla="*/ 5744752 h 5753325"/>
              <a:gd name="connsiteX92" fmla="*/ 1290525 w 6459988"/>
              <a:gd name="connsiteY92" fmla="*/ 5740036 h 5753325"/>
              <a:gd name="connsiteX93" fmla="*/ 1233107 w 6459988"/>
              <a:gd name="connsiteY93" fmla="*/ 5742106 h 5753325"/>
              <a:gd name="connsiteX94" fmla="*/ 1214532 w 6459988"/>
              <a:gd name="connsiteY94" fmla="*/ 5753325 h 5753325"/>
              <a:gd name="connsiteX95" fmla="*/ 1199955 w 6459988"/>
              <a:gd name="connsiteY95" fmla="*/ 5744831 h 5753325"/>
              <a:gd name="connsiteX96" fmla="*/ 1162337 w 6459988"/>
              <a:gd name="connsiteY96" fmla="*/ 5738048 h 5753325"/>
              <a:gd name="connsiteX97" fmla="*/ 1053457 w 6459988"/>
              <a:gd name="connsiteY97" fmla="*/ 5688676 h 5753325"/>
              <a:gd name="connsiteX98" fmla="*/ 1025798 w 6459988"/>
              <a:gd name="connsiteY98" fmla="*/ 5673166 h 5753325"/>
              <a:gd name="connsiteX99" fmla="*/ 947900 w 6459988"/>
              <a:gd name="connsiteY99" fmla="*/ 5657848 h 5753325"/>
              <a:gd name="connsiteX100" fmla="*/ 815627 w 6459988"/>
              <a:gd name="connsiteY100" fmla="*/ 5642557 h 5753325"/>
              <a:gd name="connsiteX101" fmla="*/ 788251 w 6459988"/>
              <a:gd name="connsiteY101" fmla="*/ 5637065 h 5753325"/>
              <a:gd name="connsiteX102" fmla="*/ 767822 w 6459988"/>
              <a:gd name="connsiteY102" fmla="*/ 5623450 h 5753325"/>
              <a:gd name="connsiteX103" fmla="*/ 765791 w 6459988"/>
              <a:gd name="connsiteY103" fmla="*/ 5612539 h 5753325"/>
              <a:gd name="connsiteX104" fmla="*/ 751230 w 6459988"/>
              <a:gd name="connsiteY104" fmla="*/ 5608092 h 5753325"/>
              <a:gd name="connsiteX105" fmla="*/ 748008 w 6459988"/>
              <a:gd name="connsiteY105" fmla="*/ 5605052 h 5753325"/>
              <a:gd name="connsiteX106" fmla="*/ 728871 w 6459988"/>
              <a:gd name="connsiteY106" fmla="*/ 5589469 h 5753325"/>
              <a:gd name="connsiteX107" fmla="*/ 671898 w 6459988"/>
              <a:gd name="connsiteY107" fmla="*/ 5602363 h 5753325"/>
              <a:gd name="connsiteX108" fmla="*/ 615065 w 6459988"/>
              <a:gd name="connsiteY108" fmla="*/ 5580257 h 5753325"/>
              <a:gd name="connsiteX109" fmla="*/ 355785 w 6459988"/>
              <a:gd name="connsiteY109" fmla="*/ 5514383 h 5753325"/>
              <a:gd name="connsiteX110" fmla="*/ 102269 w 6459988"/>
              <a:gd name="connsiteY110" fmla="*/ 5524347 h 5753325"/>
              <a:gd name="connsiteX111" fmla="*/ 13160 w 6459988"/>
              <a:gd name="connsiteY111" fmla="*/ 5514159 h 5753325"/>
              <a:gd name="connsiteX112" fmla="*/ 0 w 6459988"/>
              <a:gd name="connsiteY112" fmla="*/ 5511735 h 5753325"/>
              <a:gd name="connsiteX113" fmla="*/ 0 w 6459988"/>
              <a:gd name="connsiteY113"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344988 w 6459988"/>
              <a:gd name="connsiteY9" fmla="*/ 697330 h 5753325"/>
              <a:gd name="connsiteX10" fmla="*/ 6447445 w 6459988"/>
              <a:gd name="connsiteY10" fmla="*/ 780003 h 5753325"/>
              <a:gd name="connsiteX11" fmla="*/ 6426552 w 6459988"/>
              <a:gd name="connsiteY11" fmla="*/ 845805 h 5753325"/>
              <a:gd name="connsiteX12" fmla="*/ 6434072 w 6459988"/>
              <a:gd name="connsiteY12" fmla="*/ 910733 h 5753325"/>
              <a:gd name="connsiteX13" fmla="*/ 6432570 w 6459988"/>
              <a:gd name="connsiteY13" fmla="*/ 983394 h 5753325"/>
              <a:gd name="connsiteX14" fmla="*/ 6431878 w 6459988"/>
              <a:gd name="connsiteY14" fmla="*/ 1026728 h 5753325"/>
              <a:gd name="connsiteX15" fmla="*/ 6414269 w 6459988"/>
              <a:gd name="connsiteY15" fmla="*/ 1151111 h 5753325"/>
              <a:gd name="connsiteX16" fmla="*/ 6371722 w 6459988"/>
              <a:gd name="connsiteY16" fmla="*/ 1318080 h 5753325"/>
              <a:gd name="connsiteX17" fmla="*/ 6356023 w 6459988"/>
              <a:gd name="connsiteY17" fmla="*/ 1356227 h 5753325"/>
              <a:gd name="connsiteX18" fmla="*/ 6356157 w 6459988"/>
              <a:gd name="connsiteY18" fmla="*/ 1361967 h 5753325"/>
              <a:gd name="connsiteX19" fmla="*/ 6350613 w 6459988"/>
              <a:gd name="connsiteY19" fmla="*/ 1393569 h 5753325"/>
              <a:gd name="connsiteX20" fmla="*/ 6357062 w 6459988"/>
              <a:gd name="connsiteY20" fmla="*/ 1444071 h 5753325"/>
              <a:gd name="connsiteX21" fmla="*/ 6364832 w 6459988"/>
              <a:gd name="connsiteY21" fmla="*/ 1478763 h 5753325"/>
              <a:gd name="connsiteX22" fmla="*/ 6369745 w 6459988"/>
              <a:gd name="connsiteY22" fmla="*/ 1495680 h 5753325"/>
              <a:gd name="connsiteX23" fmla="*/ 6370898 w 6459988"/>
              <a:gd name="connsiteY23" fmla="*/ 1513331 h 5753325"/>
              <a:gd name="connsiteX24" fmla="*/ 6368801 w 6459988"/>
              <a:gd name="connsiteY24" fmla="*/ 1527414 h 5753325"/>
              <a:gd name="connsiteX25" fmla="*/ 6359177 w 6459988"/>
              <a:gd name="connsiteY25" fmla="*/ 1639513 h 5753325"/>
              <a:gd name="connsiteX26" fmla="*/ 6299489 w 6459988"/>
              <a:gd name="connsiteY26" fmla="*/ 1784860 h 5753325"/>
              <a:gd name="connsiteX27" fmla="*/ 6267878 w 6459988"/>
              <a:gd name="connsiteY27" fmla="*/ 1858572 h 5753325"/>
              <a:gd name="connsiteX28" fmla="*/ 6251146 w 6459988"/>
              <a:gd name="connsiteY28" fmla="*/ 1926167 h 5753325"/>
              <a:gd name="connsiteX29" fmla="*/ 6210686 w 6459988"/>
              <a:gd name="connsiteY29" fmla="*/ 2014834 h 5753325"/>
              <a:gd name="connsiteX30" fmla="*/ 6106652 w 6459988"/>
              <a:gd name="connsiteY30" fmla="*/ 2150572 h 5753325"/>
              <a:gd name="connsiteX31" fmla="*/ 6097813 w 6459988"/>
              <a:gd name="connsiteY31" fmla="*/ 2172208 h 5753325"/>
              <a:gd name="connsiteX32" fmla="*/ 6095990 w 6459988"/>
              <a:gd name="connsiteY32" fmla="*/ 2181185 h 5753325"/>
              <a:gd name="connsiteX33" fmla="*/ 6090126 w 6459988"/>
              <a:gd name="connsiteY33" fmla="*/ 2192533 h 5753325"/>
              <a:gd name="connsiteX34" fmla="*/ 6089503 w 6459988"/>
              <a:gd name="connsiteY34" fmla="*/ 2192543 h 5753325"/>
              <a:gd name="connsiteX35" fmla="*/ 6084946 w 6459988"/>
              <a:gd name="connsiteY35" fmla="*/ 2203694 h 5753325"/>
              <a:gd name="connsiteX36" fmla="*/ 5987861 w 6459988"/>
              <a:gd name="connsiteY36" fmla="*/ 2304868 h 5753325"/>
              <a:gd name="connsiteX37" fmla="*/ 5973439 w 6459988"/>
              <a:gd name="connsiteY37" fmla="*/ 2385635 h 5753325"/>
              <a:gd name="connsiteX38" fmla="*/ 5916727 w 6459988"/>
              <a:gd name="connsiteY38" fmla="*/ 2458777 h 5753325"/>
              <a:gd name="connsiteX39" fmla="*/ 5856524 w 6459988"/>
              <a:gd name="connsiteY39" fmla="*/ 2583281 h 5753325"/>
              <a:gd name="connsiteX40" fmla="*/ 5838091 w 6459988"/>
              <a:gd name="connsiteY40" fmla="*/ 2753474 h 5753325"/>
              <a:gd name="connsiteX41" fmla="*/ 5777471 w 6459988"/>
              <a:gd name="connsiteY41" fmla="*/ 2901570 h 5753325"/>
              <a:gd name="connsiteX42" fmla="*/ 5723992 w 6459988"/>
              <a:gd name="connsiteY42" fmla="*/ 2998752 h 5753325"/>
              <a:gd name="connsiteX43" fmla="*/ 5557886 w 6459988"/>
              <a:gd name="connsiteY43" fmla="*/ 3329735 h 5753325"/>
              <a:gd name="connsiteX44" fmla="*/ 5471501 w 6459988"/>
              <a:gd name="connsiteY44" fmla="*/ 3462221 h 5753325"/>
              <a:gd name="connsiteX45" fmla="*/ 5465154 w 6459988"/>
              <a:gd name="connsiteY45" fmla="*/ 3541065 h 5753325"/>
              <a:gd name="connsiteX46" fmla="*/ 5437889 w 6459988"/>
              <a:gd name="connsiteY46" fmla="*/ 3559927 h 5753325"/>
              <a:gd name="connsiteX47" fmla="*/ 5432770 w 6459988"/>
              <a:gd name="connsiteY47" fmla="*/ 3562948 h 5753325"/>
              <a:gd name="connsiteX48" fmla="*/ 5406795 w 6459988"/>
              <a:gd name="connsiteY48" fmla="*/ 3578594 h 5753325"/>
              <a:gd name="connsiteX49" fmla="*/ 5381495 w 6459988"/>
              <a:gd name="connsiteY49" fmla="*/ 3599883 h 5753325"/>
              <a:gd name="connsiteX50" fmla="*/ 5363689 w 6459988"/>
              <a:gd name="connsiteY50" fmla="*/ 3633299 h 5753325"/>
              <a:gd name="connsiteX51" fmla="*/ 5291870 w 6459988"/>
              <a:gd name="connsiteY51" fmla="*/ 3799039 h 5753325"/>
              <a:gd name="connsiteX52" fmla="*/ 5241600 w 6459988"/>
              <a:gd name="connsiteY52" fmla="*/ 3894238 h 5753325"/>
              <a:gd name="connsiteX53" fmla="*/ 5211041 w 6459988"/>
              <a:gd name="connsiteY53" fmla="*/ 3924184 h 5753325"/>
              <a:gd name="connsiteX54" fmla="*/ 5176073 w 6459988"/>
              <a:gd name="connsiteY54" fmla="*/ 3970179 h 5753325"/>
              <a:gd name="connsiteX55" fmla="*/ 5172826 w 6459988"/>
              <a:gd name="connsiteY55" fmla="*/ 3991773 h 5753325"/>
              <a:gd name="connsiteX56" fmla="*/ 5157053 w 6459988"/>
              <a:gd name="connsiteY56" fmla="*/ 3997708 h 5753325"/>
              <a:gd name="connsiteX57" fmla="*/ 5127922 w 6459988"/>
              <a:gd name="connsiteY57" fmla="*/ 4022660 h 5753325"/>
              <a:gd name="connsiteX58" fmla="*/ 5020872 w 6459988"/>
              <a:gd name="connsiteY58" fmla="*/ 4075951 h 5753325"/>
              <a:gd name="connsiteX59" fmla="*/ 4991410 w 6459988"/>
              <a:gd name="connsiteY59" fmla="*/ 4087598 h 5753325"/>
              <a:gd name="connsiteX60" fmla="*/ 4930112 w 6459988"/>
              <a:gd name="connsiteY60" fmla="*/ 4138459 h 5753325"/>
              <a:gd name="connsiteX61" fmla="*/ 4834224 w 6459988"/>
              <a:gd name="connsiteY61" fmla="*/ 4231643 h 5753325"/>
              <a:gd name="connsiteX62" fmla="*/ 4812599 w 6459988"/>
              <a:gd name="connsiteY62" fmla="*/ 4249449 h 5753325"/>
              <a:gd name="connsiteX63" fmla="*/ 4789188 w 6459988"/>
              <a:gd name="connsiteY63" fmla="*/ 4256678 h 5753325"/>
              <a:gd name="connsiteX64" fmla="*/ 4779554 w 6459988"/>
              <a:gd name="connsiteY64" fmla="*/ 4251313 h 5753325"/>
              <a:gd name="connsiteX65" fmla="*/ 4766885 w 6459988"/>
              <a:gd name="connsiteY65" fmla="*/ 4259812 h 5753325"/>
              <a:gd name="connsiteX66" fmla="*/ 4762510 w 6459988"/>
              <a:gd name="connsiteY66" fmla="*/ 4260383 h 5753325"/>
              <a:gd name="connsiteX67" fmla="*/ 4738416 w 6459988"/>
              <a:gd name="connsiteY67" fmla="*/ 4265355 h 5753325"/>
              <a:gd name="connsiteX68" fmla="*/ 4712007 w 6459988"/>
              <a:gd name="connsiteY68" fmla="*/ 4317892 h 5753325"/>
              <a:gd name="connsiteX69" fmla="*/ 4658930 w 6459988"/>
              <a:gd name="connsiteY69" fmla="*/ 4348041 h 5753325"/>
              <a:gd name="connsiteX70" fmla="*/ 4443526 w 6459988"/>
              <a:gd name="connsiteY70" fmla="*/ 4507851 h 5753325"/>
              <a:gd name="connsiteX71" fmla="*/ 4289766 w 6459988"/>
              <a:gd name="connsiteY71" fmla="*/ 4711450 h 5753325"/>
              <a:gd name="connsiteX72" fmla="*/ 4150870 w 6459988"/>
              <a:gd name="connsiteY72" fmla="*/ 4818480 h 5753325"/>
              <a:gd name="connsiteX73" fmla="*/ 4006639 w 6459988"/>
              <a:gd name="connsiteY73" fmla="*/ 4933815 h 5753325"/>
              <a:gd name="connsiteX74" fmla="*/ 3298210 w 6459988"/>
              <a:gd name="connsiteY74" fmla="*/ 5070790 h 5753325"/>
              <a:gd name="connsiteX75" fmla="*/ 2947678 w 6459988"/>
              <a:gd name="connsiteY75" fmla="*/ 5117869 h 5753325"/>
              <a:gd name="connsiteX76" fmla="*/ 2822169 w 6459988"/>
              <a:gd name="connsiteY76" fmla="*/ 5129396 h 5753325"/>
              <a:gd name="connsiteX77" fmla="*/ 2538773 w 6459988"/>
              <a:gd name="connsiteY77" fmla="*/ 5313397 h 5753325"/>
              <a:gd name="connsiteX78" fmla="*/ 2014500 w 6459988"/>
              <a:gd name="connsiteY78" fmla="*/ 5519744 h 5753325"/>
              <a:gd name="connsiteX79" fmla="*/ 1934391 w 6459988"/>
              <a:gd name="connsiteY79" fmla="*/ 5591335 h 5753325"/>
              <a:gd name="connsiteX80" fmla="*/ 1892550 w 6459988"/>
              <a:gd name="connsiteY80" fmla="*/ 5649708 h 5753325"/>
              <a:gd name="connsiteX81" fmla="*/ 1854769 w 6459988"/>
              <a:gd name="connsiteY81" fmla="*/ 5647691 h 5753325"/>
              <a:gd name="connsiteX82" fmla="*/ 1809461 w 6459988"/>
              <a:gd name="connsiteY82" fmla="*/ 5648628 h 5753325"/>
              <a:gd name="connsiteX83" fmla="*/ 1745150 w 6459988"/>
              <a:gd name="connsiteY83" fmla="*/ 5693879 h 5753325"/>
              <a:gd name="connsiteX84" fmla="*/ 1713375 w 6459988"/>
              <a:gd name="connsiteY84" fmla="*/ 5684672 h 5753325"/>
              <a:gd name="connsiteX85" fmla="*/ 1707808 w 6459988"/>
              <a:gd name="connsiteY85" fmla="*/ 5682611 h 5753325"/>
              <a:gd name="connsiteX86" fmla="*/ 1679313 w 6459988"/>
              <a:gd name="connsiteY86" fmla="*/ 5672360 h 5753325"/>
              <a:gd name="connsiteX87" fmla="*/ 1646933 w 6459988"/>
              <a:gd name="connsiteY87" fmla="*/ 5666227 h 5753325"/>
              <a:gd name="connsiteX88" fmla="*/ 1610055 w 6459988"/>
              <a:gd name="connsiteY88" fmla="*/ 5673643 h 5753325"/>
              <a:gd name="connsiteX89" fmla="*/ 1437641 w 6459988"/>
              <a:gd name="connsiteY89" fmla="*/ 5723266 h 5753325"/>
              <a:gd name="connsiteX90" fmla="*/ 1332869 w 6459988"/>
              <a:gd name="connsiteY90" fmla="*/ 5744752 h 5753325"/>
              <a:gd name="connsiteX91" fmla="*/ 1290525 w 6459988"/>
              <a:gd name="connsiteY91" fmla="*/ 5740036 h 5753325"/>
              <a:gd name="connsiteX92" fmla="*/ 1233107 w 6459988"/>
              <a:gd name="connsiteY92" fmla="*/ 5742106 h 5753325"/>
              <a:gd name="connsiteX93" fmla="*/ 1214532 w 6459988"/>
              <a:gd name="connsiteY93" fmla="*/ 5753325 h 5753325"/>
              <a:gd name="connsiteX94" fmla="*/ 1199955 w 6459988"/>
              <a:gd name="connsiteY94" fmla="*/ 5744831 h 5753325"/>
              <a:gd name="connsiteX95" fmla="*/ 1162337 w 6459988"/>
              <a:gd name="connsiteY95" fmla="*/ 5738048 h 5753325"/>
              <a:gd name="connsiteX96" fmla="*/ 1053457 w 6459988"/>
              <a:gd name="connsiteY96" fmla="*/ 5688676 h 5753325"/>
              <a:gd name="connsiteX97" fmla="*/ 1025798 w 6459988"/>
              <a:gd name="connsiteY97" fmla="*/ 5673166 h 5753325"/>
              <a:gd name="connsiteX98" fmla="*/ 947900 w 6459988"/>
              <a:gd name="connsiteY98" fmla="*/ 5657848 h 5753325"/>
              <a:gd name="connsiteX99" fmla="*/ 815627 w 6459988"/>
              <a:gd name="connsiteY99" fmla="*/ 5642557 h 5753325"/>
              <a:gd name="connsiteX100" fmla="*/ 788251 w 6459988"/>
              <a:gd name="connsiteY100" fmla="*/ 5637065 h 5753325"/>
              <a:gd name="connsiteX101" fmla="*/ 767822 w 6459988"/>
              <a:gd name="connsiteY101" fmla="*/ 5623450 h 5753325"/>
              <a:gd name="connsiteX102" fmla="*/ 765791 w 6459988"/>
              <a:gd name="connsiteY102" fmla="*/ 5612539 h 5753325"/>
              <a:gd name="connsiteX103" fmla="*/ 751230 w 6459988"/>
              <a:gd name="connsiteY103" fmla="*/ 5608092 h 5753325"/>
              <a:gd name="connsiteX104" fmla="*/ 748008 w 6459988"/>
              <a:gd name="connsiteY104" fmla="*/ 5605052 h 5753325"/>
              <a:gd name="connsiteX105" fmla="*/ 728871 w 6459988"/>
              <a:gd name="connsiteY105" fmla="*/ 5589469 h 5753325"/>
              <a:gd name="connsiteX106" fmla="*/ 671898 w 6459988"/>
              <a:gd name="connsiteY106" fmla="*/ 5602363 h 5753325"/>
              <a:gd name="connsiteX107" fmla="*/ 615065 w 6459988"/>
              <a:gd name="connsiteY107" fmla="*/ 5580257 h 5753325"/>
              <a:gd name="connsiteX108" fmla="*/ 355785 w 6459988"/>
              <a:gd name="connsiteY108" fmla="*/ 5514383 h 5753325"/>
              <a:gd name="connsiteX109" fmla="*/ 102269 w 6459988"/>
              <a:gd name="connsiteY109" fmla="*/ 5524347 h 5753325"/>
              <a:gd name="connsiteX110" fmla="*/ 13160 w 6459988"/>
              <a:gd name="connsiteY110" fmla="*/ 5514159 h 5753325"/>
              <a:gd name="connsiteX111" fmla="*/ 0 w 6459988"/>
              <a:gd name="connsiteY111" fmla="*/ 5511735 h 5753325"/>
              <a:gd name="connsiteX112" fmla="*/ 0 w 6459988"/>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447445 w 6447632"/>
              <a:gd name="connsiteY10" fmla="*/ 780003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05877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09888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3456"/>
              <a:gd name="connsiteY0" fmla="*/ 0 h 5753325"/>
              <a:gd name="connsiteX1" fmla="*/ 6438980 w 6443456"/>
              <a:gd name="connsiteY1" fmla="*/ 0 h 5753325"/>
              <a:gd name="connsiteX2" fmla="*/ 6439047 w 6443456"/>
              <a:gd name="connsiteY2" fmla="*/ 147 h 5753325"/>
              <a:gd name="connsiteX3" fmla="*/ 6443456 w 6443456"/>
              <a:gd name="connsiteY3" fmla="*/ 130105 h 5753325"/>
              <a:gd name="connsiteX4" fmla="*/ 6422751 w 6443456"/>
              <a:gd name="connsiteY4" fmla="*/ 174163 h 5753325"/>
              <a:gd name="connsiteX5" fmla="*/ 6396598 w 6443456"/>
              <a:gd name="connsiteY5" fmla="*/ 274847 h 5753325"/>
              <a:gd name="connsiteX6" fmla="*/ 6337615 w 6443456"/>
              <a:gd name="connsiteY6" fmla="*/ 471794 h 5753325"/>
              <a:gd name="connsiteX7" fmla="*/ 6304423 w 6443456"/>
              <a:gd name="connsiteY7" fmla="*/ 582623 h 5753325"/>
              <a:gd name="connsiteX8" fmla="*/ 6303977 w 6443456"/>
              <a:gd name="connsiteY8" fmla="*/ 664291 h 5753325"/>
              <a:gd name="connsiteX9" fmla="*/ 6299372 w 6443456"/>
              <a:gd name="connsiteY9" fmla="*/ 697330 h 5753325"/>
              <a:gd name="connsiteX10" fmla="*/ 6309888 w 6443456"/>
              <a:gd name="connsiteY10" fmla="*/ 754001 h 5753325"/>
              <a:gd name="connsiteX11" fmla="*/ 6339879 w 6443456"/>
              <a:gd name="connsiteY11" fmla="*/ 811136 h 5753325"/>
              <a:gd name="connsiteX12" fmla="*/ 6330065 w 6443456"/>
              <a:gd name="connsiteY12" fmla="*/ 893399 h 5753325"/>
              <a:gd name="connsiteX13" fmla="*/ 6328618 w 6443456"/>
              <a:gd name="connsiteY13" fmla="*/ 1009766 h 5753325"/>
              <a:gd name="connsiteX14" fmla="*/ 6320797 w 6443456"/>
              <a:gd name="connsiteY14" fmla="*/ 1146964 h 5753325"/>
              <a:gd name="connsiteX15" fmla="*/ 6334400 w 6443456"/>
              <a:gd name="connsiteY15" fmla="*/ 1280757 h 5753325"/>
              <a:gd name="connsiteX16" fmla="*/ 6356023 w 6443456"/>
              <a:gd name="connsiteY16" fmla="*/ 1356227 h 5753325"/>
              <a:gd name="connsiteX17" fmla="*/ 6356157 w 6443456"/>
              <a:gd name="connsiteY17" fmla="*/ 1361967 h 5753325"/>
              <a:gd name="connsiteX18" fmla="*/ 6350613 w 6443456"/>
              <a:gd name="connsiteY18" fmla="*/ 1393569 h 5753325"/>
              <a:gd name="connsiteX19" fmla="*/ 6357062 w 6443456"/>
              <a:gd name="connsiteY19" fmla="*/ 1444071 h 5753325"/>
              <a:gd name="connsiteX20" fmla="*/ 6364832 w 6443456"/>
              <a:gd name="connsiteY20" fmla="*/ 1478763 h 5753325"/>
              <a:gd name="connsiteX21" fmla="*/ 6369745 w 6443456"/>
              <a:gd name="connsiteY21" fmla="*/ 1495680 h 5753325"/>
              <a:gd name="connsiteX22" fmla="*/ 6370898 w 6443456"/>
              <a:gd name="connsiteY22" fmla="*/ 1513331 h 5753325"/>
              <a:gd name="connsiteX23" fmla="*/ 6339773 w 6443456"/>
              <a:gd name="connsiteY23" fmla="*/ 1527414 h 5753325"/>
              <a:gd name="connsiteX24" fmla="*/ 6321854 w 6443456"/>
              <a:gd name="connsiteY24" fmla="*/ 1635366 h 5753325"/>
              <a:gd name="connsiteX25" fmla="*/ 6299489 w 6443456"/>
              <a:gd name="connsiteY25" fmla="*/ 1784860 h 5753325"/>
              <a:gd name="connsiteX26" fmla="*/ 6267878 w 6443456"/>
              <a:gd name="connsiteY26" fmla="*/ 1858572 h 5753325"/>
              <a:gd name="connsiteX27" fmla="*/ 6251146 w 6443456"/>
              <a:gd name="connsiteY27" fmla="*/ 1926167 h 5753325"/>
              <a:gd name="connsiteX28" fmla="*/ 6210686 w 6443456"/>
              <a:gd name="connsiteY28" fmla="*/ 2014834 h 5753325"/>
              <a:gd name="connsiteX29" fmla="*/ 6106652 w 6443456"/>
              <a:gd name="connsiteY29" fmla="*/ 2150572 h 5753325"/>
              <a:gd name="connsiteX30" fmla="*/ 6097813 w 6443456"/>
              <a:gd name="connsiteY30" fmla="*/ 2172208 h 5753325"/>
              <a:gd name="connsiteX31" fmla="*/ 6095990 w 6443456"/>
              <a:gd name="connsiteY31" fmla="*/ 2181185 h 5753325"/>
              <a:gd name="connsiteX32" fmla="*/ 6090126 w 6443456"/>
              <a:gd name="connsiteY32" fmla="*/ 2192533 h 5753325"/>
              <a:gd name="connsiteX33" fmla="*/ 6089503 w 6443456"/>
              <a:gd name="connsiteY33" fmla="*/ 2192543 h 5753325"/>
              <a:gd name="connsiteX34" fmla="*/ 6084946 w 6443456"/>
              <a:gd name="connsiteY34" fmla="*/ 2203694 h 5753325"/>
              <a:gd name="connsiteX35" fmla="*/ 5987861 w 6443456"/>
              <a:gd name="connsiteY35" fmla="*/ 2304868 h 5753325"/>
              <a:gd name="connsiteX36" fmla="*/ 5973439 w 6443456"/>
              <a:gd name="connsiteY36" fmla="*/ 2385635 h 5753325"/>
              <a:gd name="connsiteX37" fmla="*/ 5916727 w 6443456"/>
              <a:gd name="connsiteY37" fmla="*/ 2458777 h 5753325"/>
              <a:gd name="connsiteX38" fmla="*/ 5856524 w 6443456"/>
              <a:gd name="connsiteY38" fmla="*/ 2583281 h 5753325"/>
              <a:gd name="connsiteX39" fmla="*/ 5838091 w 6443456"/>
              <a:gd name="connsiteY39" fmla="*/ 2753474 h 5753325"/>
              <a:gd name="connsiteX40" fmla="*/ 5744296 w 6443456"/>
              <a:gd name="connsiteY40" fmla="*/ 2893276 h 5753325"/>
              <a:gd name="connsiteX41" fmla="*/ 5682522 w 6443456"/>
              <a:gd name="connsiteY41" fmla="*/ 3044368 h 5753325"/>
              <a:gd name="connsiteX42" fmla="*/ 5557886 w 6443456"/>
              <a:gd name="connsiteY42" fmla="*/ 3304853 h 5753325"/>
              <a:gd name="connsiteX43" fmla="*/ 5483942 w 6443456"/>
              <a:gd name="connsiteY43" fmla="*/ 3416604 h 5753325"/>
              <a:gd name="connsiteX44" fmla="*/ 5461007 w 6443456"/>
              <a:gd name="connsiteY44" fmla="*/ 3503742 h 5753325"/>
              <a:gd name="connsiteX45" fmla="*/ 5437889 w 6443456"/>
              <a:gd name="connsiteY45" fmla="*/ 3559927 h 5753325"/>
              <a:gd name="connsiteX46" fmla="*/ 5432770 w 6443456"/>
              <a:gd name="connsiteY46" fmla="*/ 3562948 h 5753325"/>
              <a:gd name="connsiteX47" fmla="*/ 5406795 w 6443456"/>
              <a:gd name="connsiteY47" fmla="*/ 3578594 h 5753325"/>
              <a:gd name="connsiteX48" fmla="*/ 5381495 w 6443456"/>
              <a:gd name="connsiteY48" fmla="*/ 3599883 h 5753325"/>
              <a:gd name="connsiteX49" fmla="*/ 5363689 w 6443456"/>
              <a:gd name="connsiteY49" fmla="*/ 3633299 h 5753325"/>
              <a:gd name="connsiteX50" fmla="*/ 5291870 w 6443456"/>
              <a:gd name="connsiteY50" fmla="*/ 3799039 h 5753325"/>
              <a:gd name="connsiteX51" fmla="*/ 5241600 w 6443456"/>
              <a:gd name="connsiteY51" fmla="*/ 3894238 h 5753325"/>
              <a:gd name="connsiteX52" fmla="*/ 5211041 w 6443456"/>
              <a:gd name="connsiteY52" fmla="*/ 3924184 h 5753325"/>
              <a:gd name="connsiteX53" fmla="*/ 5176073 w 6443456"/>
              <a:gd name="connsiteY53" fmla="*/ 3970179 h 5753325"/>
              <a:gd name="connsiteX54" fmla="*/ 5172826 w 6443456"/>
              <a:gd name="connsiteY54" fmla="*/ 3991773 h 5753325"/>
              <a:gd name="connsiteX55" fmla="*/ 5157053 w 6443456"/>
              <a:gd name="connsiteY55" fmla="*/ 3997708 h 5753325"/>
              <a:gd name="connsiteX56" fmla="*/ 5127922 w 6443456"/>
              <a:gd name="connsiteY56" fmla="*/ 4022660 h 5753325"/>
              <a:gd name="connsiteX57" fmla="*/ 5020872 w 6443456"/>
              <a:gd name="connsiteY57" fmla="*/ 4075951 h 5753325"/>
              <a:gd name="connsiteX58" fmla="*/ 4991410 w 6443456"/>
              <a:gd name="connsiteY58" fmla="*/ 4087598 h 5753325"/>
              <a:gd name="connsiteX59" fmla="*/ 4930112 w 6443456"/>
              <a:gd name="connsiteY59" fmla="*/ 4138459 h 5753325"/>
              <a:gd name="connsiteX60" fmla="*/ 4834224 w 6443456"/>
              <a:gd name="connsiteY60" fmla="*/ 4231643 h 5753325"/>
              <a:gd name="connsiteX61" fmla="*/ 4812599 w 6443456"/>
              <a:gd name="connsiteY61" fmla="*/ 4249449 h 5753325"/>
              <a:gd name="connsiteX62" fmla="*/ 4789188 w 6443456"/>
              <a:gd name="connsiteY62" fmla="*/ 4256678 h 5753325"/>
              <a:gd name="connsiteX63" fmla="*/ 4779554 w 6443456"/>
              <a:gd name="connsiteY63" fmla="*/ 4251313 h 5753325"/>
              <a:gd name="connsiteX64" fmla="*/ 4766885 w 6443456"/>
              <a:gd name="connsiteY64" fmla="*/ 4259812 h 5753325"/>
              <a:gd name="connsiteX65" fmla="*/ 4762510 w 6443456"/>
              <a:gd name="connsiteY65" fmla="*/ 4260383 h 5753325"/>
              <a:gd name="connsiteX66" fmla="*/ 4738416 w 6443456"/>
              <a:gd name="connsiteY66" fmla="*/ 4265355 h 5753325"/>
              <a:gd name="connsiteX67" fmla="*/ 4712007 w 6443456"/>
              <a:gd name="connsiteY67" fmla="*/ 4317892 h 5753325"/>
              <a:gd name="connsiteX68" fmla="*/ 4658930 w 6443456"/>
              <a:gd name="connsiteY68" fmla="*/ 4348041 h 5753325"/>
              <a:gd name="connsiteX69" fmla="*/ 4443526 w 6443456"/>
              <a:gd name="connsiteY69" fmla="*/ 4507851 h 5753325"/>
              <a:gd name="connsiteX70" fmla="*/ 4289766 w 6443456"/>
              <a:gd name="connsiteY70" fmla="*/ 4711450 h 5753325"/>
              <a:gd name="connsiteX71" fmla="*/ 4150870 w 6443456"/>
              <a:gd name="connsiteY71" fmla="*/ 4818480 h 5753325"/>
              <a:gd name="connsiteX72" fmla="*/ 4006639 w 6443456"/>
              <a:gd name="connsiteY72" fmla="*/ 4933815 h 5753325"/>
              <a:gd name="connsiteX73" fmla="*/ 3298210 w 6443456"/>
              <a:gd name="connsiteY73" fmla="*/ 5070790 h 5753325"/>
              <a:gd name="connsiteX74" fmla="*/ 2947678 w 6443456"/>
              <a:gd name="connsiteY74" fmla="*/ 5117869 h 5753325"/>
              <a:gd name="connsiteX75" fmla="*/ 2822169 w 6443456"/>
              <a:gd name="connsiteY75" fmla="*/ 5129396 h 5753325"/>
              <a:gd name="connsiteX76" fmla="*/ 2538773 w 6443456"/>
              <a:gd name="connsiteY76" fmla="*/ 5313397 h 5753325"/>
              <a:gd name="connsiteX77" fmla="*/ 2014500 w 6443456"/>
              <a:gd name="connsiteY77" fmla="*/ 5519744 h 5753325"/>
              <a:gd name="connsiteX78" fmla="*/ 1934391 w 6443456"/>
              <a:gd name="connsiteY78" fmla="*/ 5591335 h 5753325"/>
              <a:gd name="connsiteX79" fmla="*/ 1892550 w 6443456"/>
              <a:gd name="connsiteY79" fmla="*/ 5649708 h 5753325"/>
              <a:gd name="connsiteX80" fmla="*/ 1854769 w 6443456"/>
              <a:gd name="connsiteY80" fmla="*/ 5647691 h 5753325"/>
              <a:gd name="connsiteX81" fmla="*/ 1809461 w 6443456"/>
              <a:gd name="connsiteY81" fmla="*/ 5648628 h 5753325"/>
              <a:gd name="connsiteX82" fmla="*/ 1745150 w 6443456"/>
              <a:gd name="connsiteY82" fmla="*/ 5693879 h 5753325"/>
              <a:gd name="connsiteX83" fmla="*/ 1713375 w 6443456"/>
              <a:gd name="connsiteY83" fmla="*/ 5684672 h 5753325"/>
              <a:gd name="connsiteX84" fmla="*/ 1707808 w 6443456"/>
              <a:gd name="connsiteY84" fmla="*/ 5682611 h 5753325"/>
              <a:gd name="connsiteX85" fmla="*/ 1679313 w 6443456"/>
              <a:gd name="connsiteY85" fmla="*/ 5672360 h 5753325"/>
              <a:gd name="connsiteX86" fmla="*/ 1646933 w 6443456"/>
              <a:gd name="connsiteY86" fmla="*/ 5666227 h 5753325"/>
              <a:gd name="connsiteX87" fmla="*/ 1610055 w 6443456"/>
              <a:gd name="connsiteY87" fmla="*/ 5673643 h 5753325"/>
              <a:gd name="connsiteX88" fmla="*/ 1437641 w 6443456"/>
              <a:gd name="connsiteY88" fmla="*/ 5723266 h 5753325"/>
              <a:gd name="connsiteX89" fmla="*/ 1332869 w 6443456"/>
              <a:gd name="connsiteY89" fmla="*/ 5744752 h 5753325"/>
              <a:gd name="connsiteX90" fmla="*/ 1290525 w 6443456"/>
              <a:gd name="connsiteY90" fmla="*/ 5740036 h 5753325"/>
              <a:gd name="connsiteX91" fmla="*/ 1233107 w 6443456"/>
              <a:gd name="connsiteY91" fmla="*/ 5742106 h 5753325"/>
              <a:gd name="connsiteX92" fmla="*/ 1214532 w 6443456"/>
              <a:gd name="connsiteY92" fmla="*/ 5753325 h 5753325"/>
              <a:gd name="connsiteX93" fmla="*/ 1199955 w 6443456"/>
              <a:gd name="connsiteY93" fmla="*/ 5744831 h 5753325"/>
              <a:gd name="connsiteX94" fmla="*/ 1162337 w 6443456"/>
              <a:gd name="connsiteY94" fmla="*/ 5738048 h 5753325"/>
              <a:gd name="connsiteX95" fmla="*/ 1053457 w 6443456"/>
              <a:gd name="connsiteY95" fmla="*/ 5688676 h 5753325"/>
              <a:gd name="connsiteX96" fmla="*/ 1025798 w 6443456"/>
              <a:gd name="connsiteY96" fmla="*/ 5673166 h 5753325"/>
              <a:gd name="connsiteX97" fmla="*/ 947900 w 6443456"/>
              <a:gd name="connsiteY97" fmla="*/ 5657848 h 5753325"/>
              <a:gd name="connsiteX98" fmla="*/ 815627 w 6443456"/>
              <a:gd name="connsiteY98" fmla="*/ 5642557 h 5753325"/>
              <a:gd name="connsiteX99" fmla="*/ 788251 w 6443456"/>
              <a:gd name="connsiteY99" fmla="*/ 5637065 h 5753325"/>
              <a:gd name="connsiteX100" fmla="*/ 767822 w 6443456"/>
              <a:gd name="connsiteY100" fmla="*/ 5623450 h 5753325"/>
              <a:gd name="connsiteX101" fmla="*/ 765791 w 6443456"/>
              <a:gd name="connsiteY101" fmla="*/ 5612539 h 5753325"/>
              <a:gd name="connsiteX102" fmla="*/ 751230 w 6443456"/>
              <a:gd name="connsiteY102" fmla="*/ 5608092 h 5753325"/>
              <a:gd name="connsiteX103" fmla="*/ 748008 w 6443456"/>
              <a:gd name="connsiteY103" fmla="*/ 5605052 h 5753325"/>
              <a:gd name="connsiteX104" fmla="*/ 728871 w 6443456"/>
              <a:gd name="connsiteY104" fmla="*/ 5589469 h 5753325"/>
              <a:gd name="connsiteX105" fmla="*/ 671898 w 6443456"/>
              <a:gd name="connsiteY105" fmla="*/ 5602363 h 5753325"/>
              <a:gd name="connsiteX106" fmla="*/ 615065 w 6443456"/>
              <a:gd name="connsiteY106" fmla="*/ 5580257 h 5753325"/>
              <a:gd name="connsiteX107" fmla="*/ 355785 w 6443456"/>
              <a:gd name="connsiteY107" fmla="*/ 5514383 h 5753325"/>
              <a:gd name="connsiteX108" fmla="*/ 102269 w 6443456"/>
              <a:gd name="connsiteY108" fmla="*/ 5524347 h 5753325"/>
              <a:gd name="connsiteX109" fmla="*/ 13160 w 6443456"/>
              <a:gd name="connsiteY109" fmla="*/ 5514159 h 5753325"/>
              <a:gd name="connsiteX110" fmla="*/ 0 w 6443456"/>
              <a:gd name="connsiteY110" fmla="*/ 5511735 h 5753325"/>
              <a:gd name="connsiteX111" fmla="*/ 0 w 6443456"/>
              <a:gd name="connsiteY111" fmla="*/ 0 h 575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443456" h="5753325">
                <a:moveTo>
                  <a:pt x="0" y="0"/>
                </a:moveTo>
                <a:lnTo>
                  <a:pt x="6438980" y="0"/>
                </a:lnTo>
                <a:cubicBezTo>
                  <a:pt x="6439002" y="49"/>
                  <a:pt x="6439025" y="98"/>
                  <a:pt x="6439047" y="147"/>
                </a:cubicBezTo>
                <a:lnTo>
                  <a:pt x="6443456" y="130105"/>
                </a:lnTo>
                <a:cubicBezTo>
                  <a:pt x="6430828" y="154008"/>
                  <a:pt x="6411458" y="168030"/>
                  <a:pt x="6422751" y="174163"/>
                </a:cubicBezTo>
                <a:cubicBezTo>
                  <a:pt x="6418487" y="214830"/>
                  <a:pt x="6390727" y="235497"/>
                  <a:pt x="6396598" y="274847"/>
                </a:cubicBezTo>
                <a:cubicBezTo>
                  <a:pt x="6403386" y="335822"/>
                  <a:pt x="6333127" y="414969"/>
                  <a:pt x="6337615" y="471794"/>
                </a:cubicBezTo>
                <a:cubicBezTo>
                  <a:pt x="6324407" y="534783"/>
                  <a:pt x="6296331" y="556933"/>
                  <a:pt x="6304423" y="582623"/>
                </a:cubicBezTo>
                <a:cubicBezTo>
                  <a:pt x="6293676" y="611941"/>
                  <a:pt x="6296956" y="631352"/>
                  <a:pt x="6303977" y="664291"/>
                </a:cubicBezTo>
                <a:cubicBezTo>
                  <a:pt x="6302444" y="677879"/>
                  <a:pt x="6301462" y="685268"/>
                  <a:pt x="6299372" y="697330"/>
                </a:cubicBezTo>
                <a:cubicBezTo>
                  <a:pt x="6314387" y="714913"/>
                  <a:pt x="6313827" y="721408"/>
                  <a:pt x="6309888" y="754001"/>
                </a:cubicBezTo>
                <a:cubicBezTo>
                  <a:pt x="6306930" y="769492"/>
                  <a:pt x="6343751" y="814234"/>
                  <a:pt x="6339879" y="811136"/>
                </a:cubicBezTo>
                <a:lnTo>
                  <a:pt x="6330065" y="893399"/>
                </a:lnTo>
                <a:cubicBezTo>
                  <a:pt x="6341065" y="929331"/>
                  <a:pt x="6340586" y="969703"/>
                  <a:pt x="6328618" y="1009766"/>
                </a:cubicBezTo>
                <a:cubicBezTo>
                  <a:pt x="6286987" y="1110847"/>
                  <a:pt x="6336677" y="1067927"/>
                  <a:pt x="6320797" y="1146964"/>
                </a:cubicBezTo>
                <a:cubicBezTo>
                  <a:pt x="6308238" y="1199586"/>
                  <a:pt x="6355190" y="1221191"/>
                  <a:pt x="6334400" y="1280757"/>
                </a:cubicBezTo>
                <a:lnTo>
                  <a:pt x="6356023" y="1356227"/>
                </a:lnTo>
                <a:cubicBezTo>
                  <a:pt x="6356068" y="1358140"/>
                  <a:pt x="6356112" y="1360054"/>
                  <a:pt x="6356157" y="1361967"/>
                </a:cubicBezTo>
                <a:cubicBezTo>
                  <a:pt x="6355533" y="1373512"/>
                  <a:pt x="6353847" y="1384370"/>
                  <a:pt x="6350613" y="1393569"/>
                </a:cubicBezTo>
                <a:cubicBezTo>
                  <a:pt x="6364468" y="1383914"/>
                  <a:pt x="6345614" y="1435855"/>
                  <a:pt x="6357062" y="1444071"/>
                </a:cubicBezTo>
                <a:cubicBezTo>
                  <a:pt x="6366618" y="1448518"/>
                  <a:pt x="6363125" y="1465312"/>
                  <a:pt x="6364832" y="1478763"/>
                </a:cubicBezTo>
                <a:cubicBezTo>
                  <a:pt x="6367033" y="1481449"/>
                  <a:pt x="6368644" y="1487606"/>
                  <a:pt x="6369745" y="1495680"/>
                </a:cubicBezTo>
                <a:cubicBezTo>
                  <a:pt x="6370129" y="1501564"/>
                  <a:pt x="6370514" y="1507447"/>
                  <a:pt x="6370898" y="1513331"/>
                </a:cubicBezTo>
                <a:lnTo>
                  <a:pt x="6339773" y="1527414"/>
                </a:lnTo>
                <a:cubicBezTo>
                  <a:pt x="6334226" y="1566662"/>
                  <a:pt x="6321052" y="1604564"/>
                  <a:pt x="6321854" y="1635366"/>
                </a:cubicBezTo>
                <a:cubicBezTo>
                  <a:pt x="6320655" y="1701187"/>
                  <a:pt x="6292278" y="1721205"/>
                  <a:pt x="6299489" y="1784860"/>
                </a:cubicBezTo>
                <a:cubicBezTo>
                  <a:pt x="6294212" y="1831400"/>
                  <a:pt x="6277478" y="1829559"/>
                  <a:pt x="6267878" y="1858572"/>
                </a:cubicBezTo>
                <a:lnTo>
                  <a:pt x="6251146" y="1926167"/>
                </a:lnTo>
                <a:lnTo>
                  <a:pt x="6210686" y="2014834"/>
                </a:lnTo>
                <a:lnTo>
                  <a:pt x="6106652" y="2150572"/>
                </a:lnTo>
                <a:lnTo>
                  <a:pt x="6097813" y="2172208"/>
                </a:lnTo>
                <a:lnTo>
                  <a:pt x="6095990" y="2181185"/>
                </a:lnTo>
                <a:cubicBezTo>
                  <a:pt x="6094176" y="2187056"/>
                  <a:pt x="6092249" y="2190556"/>
                  <a:pt x="6090126" y="2192533"/>
                </a:cubicBezTo>
                <a:lnTo>
                  <a:pt x="6089503" y="2192543"/>
                </a:lnTo>
                <a:lnTo>
                  <a:pt x="6084946" y="2203694"/>
                </a:lnTo>
                <a:cubicBezTo>
                  <a:pt x="6068006" y="2222414"/>
                  <a:pt x="6006445" y="2274546"/>
                  <a:pt x="5987861" y="2304868"/>
                </a:cubicBezTo>
                <a:lnTo>
                  <a:pt x="5973439" y="2385635"/>
                </a:lnTo>
                <a:lnTo>
                  <a:pt x="5916727" y="2458777"/>
                </a:lnTo>
                <a:cubicBezTo>
                  <a:pt x="5897241" y="2491718"/>
                  <a:pt x="5869630" y="2534165"/>
                  <a:pt x="5856524" y="2583281"/>
                </a:cubicBezTo>
                <a:cubicBezTo>
                  <a:pt x="5857506" y="2592319"/>
                  <a:pt x="5833326" y="2744711"/>
                  <a:pt x="5838091" y="2753474"/>
                </a:cubicBezTo>
                <a:cubicBezTo>
                  <a:pt x="5785248" y="2871502"/>
                  <a:pt x="5778642" y="2803565"/>
                  <a:pt x="5744296" y="2893276"/>
                </a:cubicBezTo>
                <a:cubicBezTo>
                  <a:pt x="5695297" y="2988328"/>
                  <a:pt x="5724634" y="2958553"/>
                  <a:pt x="5682522" y="3044368"/>
                </a:cubicBezTo>
                <a:cubicBezTo>
                  <a:pt x="5632185" y="3125072"/>
                  <a:pt x="5597317" y="3217236"/>
                  <a:pt x="5557886" y="3304853"/>
                </a:cubicBezTo>
                <a:cubicBezTo>
                  <a:pt x="5482395" y="3325072"/>
                  <a:pt x="5519234" y="3371478"/>
                  <a:pt x="5483942" y="3416604"/>
                </a:cubicBezTo>
                <a:cubicBezTo>
                  <a:pt x="5462927" y="3437263"/>
                  <a:pt x="5484515" y="3475608"/>
                  <a:pt x="5461007" y="3503742"/>
                </a:cubicBezTo>
                <a:cubicBezTo>
                  <a:pt x="5452964" y="3510933"/>
                  <a:pt x="5447709" y="3554203"/>
                  <a:pt x="5437889" y="3559927"/>
                </a:cubicBezTo>
                <a:lnTo>
                  <a:pt x="5432770" y="3562948"/>
                </a:lnTo>
                <a:lnTo>
                  <a:pt x="5406795" y="3578594"/>
                </a:lnTo>
                <a:lnTo>
                  <a:pt x="5381495" y="3599883"/>
                </a:lnTo>
                <a:cubicBezTo>
                  <a:pt x="5373777" y="3608845"/>
                  <a:pt x="5367528" y="3619642"/>
                  <a:pt x="5363689" y="3633299"/>
                </a:cubicBezTo>
                <a:cubicBezTo>
                  <a:pt x="5370837" y="3689178"/>
                  <a:pt x="5280250" y="3728687"/>
                  <a:pt x="5291870" y="3799039"/>
                </a:cubicBezTo>
                <a:cubicBezTo>
                  <a:pt x="5291660" y="3823262"/>
                  <a:pt x="5263601" y="3888134"/>
                  <a:pt x="5241600" y="3894238"/>
                </a:cubicBezTo>
                <a:cubicBezTo>
                  <a:pt x="5232312" y="3906493"/>
                  <a:pt x="5231731" y="3924583"/>
                  <a:pt x="5211041" y="3924184"/>
                </a:cubicBezTo>
                <a:cubicBezTo>
                  <a:pt x="5184976" y="3926521"/>
                  <a:pt x="5198956" y="3986438"/>
                  <a:pt x="5176073" y="3970179"/>
                </a:cubicBezTo>
                <a:lnTo>
                  <a:pt x="5172826" y="3991773"/>
                </a:lnTo>
                <a:lnTo>
                  <a:pt x="5157053" y="3997708"/>
                </a:lnTo>
                <a:cubicBezTo>
                  <a:pt x="5140589" y="4003541"/>
                  <a:pt x="5128715" y="4008828"/>
                  <a:pt x="5127922" y="4022660"/>
                </a:cubicBezTo>
                <a:cubicBezTo>
                  <a:pt x="5105225" y="4035701"/>
                  <a:pt x="5043623" y="4065128"/>
                  <a:pt x="5020872" y="4075951"/>
                </a:cubicBezTo>
                <a:cubicBezTo>
                  <a:pt x="5006705" y="4069570"/>
                  <a:pt x="5001251" y="4081880"/>
                  <a:pt x="4991410" y="4087598"/>
                </a:cubicBezTo>
                <a:cubicBezTo>
                  <a:pt x="4974522" y="4085320"/>
                  <a:pt x="4937025" y="4121806"/>
                  <a:pt x="4930112" y="4138459"/>
                </a:cubicBezTo>
                <a:cubicBezTo>
                  <a:pt x="4918473" y="4190437"/>
                  <a:pt x="4844909" y="4190974"/>
                  <a:pt x="4834224" y="4231643"/>
                </a:cubicBezTo>
                <a:cubicBezTo>
                  <a:pt x="4827758" y="4239937"/>
                  <a:pt x="4820427" y="4245543"/>
                  <a:pt x="4812599" y="4249449"/>
                </a:cubicBezTo>
                <a:lnTo>
                  <a:pt x="4789188" y="4256678"/>
                </a:lnTo>
                <a:lnTo>
                  <a:pt x="4779554" y="4251313"/>
                </a:lnTo>
                <a:lnTo>
                  <a:pt x="4766885" y="4259812"/>
                </a:lnTo>
                <a:lnTo>
                  <a:pt x="4762510" y="4260383"/>
                </a:lnTo>
                <a:cubicBezTo>
                  <a:pt x="4754131" y="4261437"/>
                  <a:pt x="4745977" y="4262766"/>
                  <a:pt x="4738416" y="4265355"/>
                </a:cubicBezTo>
                <a:cubicBezTo>
                  <a:pt x="4764694" y="4302719"/>
                  <a:pt x="4678447" y="4293536"/>
                  <a:pt x="4712007" y="4317892"/>
                </a:cubicBezTo>
                <a:cubicBezTo>
                  <a:pt x="4675039" y="4338619"/>
                  <a:pt x="4716682" y="4356361"/>
                  <a:pt x="4658930" y="4348041"/>
                </a:cubicBezTo>
                <a:cubicBezTo>
                  <a:pt x="4614182" y="4379702"/>
                  <a:pt x="4505053" y="4447283"/>
                  <a:pt x="4443526" y="4507851"/>
                </a:cubicBezTo>
                <a:cubicBezTo>
                  <a:pt x="4410144" y="4540439"/>
                  <a:pt x="4338540" y="4659677"/>
                  <a:pt x="4289766" y="4711450"/>
                </a:cubicBezTo>
                <a:cubicBezTo>
                  <a:pt x="4238344" y="4747694"/>
                  <a:pt x="4215457" y="4807131"/>
                  <a:pt x="4150870" y="4818480"/>
                </a:cubicBezTo>
                <a:cubicBezTo>
                  <a:pt x="4103683" y="4855538"/>
                  <a:pt x="4148748" y="4891762"/>
                  <a:pt x="4006639" y="4933815"/>
                </a:cubicBezTo>
                <a:cubicBezTo>
                  <a:pt x="3736045" y="4990755"/>
                  <a:pt x="3474704" y="5040115"/>
                  <a:pt x="3298210" y="5070790"/>
                </a:cubicBezTo>
                <a:cubicBezTo>
                  <a:pt x="3121717" y="5101466"/>
                  <a:pt x="3041810" y="5115566"/>
                  <a:pt x="2947678" y="5117869"/>
                </a:cubicBezTo>
                <a:cubicBezTo>
                  <a:pt x="2853544" y="5120174"/>
                  <a:pt x="2858560" y="5135060"/>
                  <a:pt x="2822169" y="5129396"/>
                </a:cubicBezTo>
                <a:lnTo>
                  <a:pt x="2538773" y="5313397"/>
                </a:lnTo>
                <a:cubicBezTo>
                  <a:pt x="2405817" y="5334661"/>
                  <a:pt x="2144167" y="5431620"/>
                  <a:pt x="2014500" y="5519744"/>
                </a:cubicBezTo>
                <a:cubicBezTo>
                  <a:pt x="1982084" y="5541774"/>
                  <a:pt x="1956346" y="5565847"/>
                  <a:pt x="1934391" y="5591335"/>
                </a:cubicBezTo>
                <a:lnTo>
                  <a:pt x="1892550" y="5649708"/>
                </a:lnTo>
                <a:lnTo>
                  <a:pt x="1854769" y="5647691"/>
                </a:lnTo>
                <a:cubicBezTo>
                  <a:pt x="1838936" y="5647705"/>
                  <a:pt x="1823701" y="5648312"/>
                  <a:pt x="1809461" y="5648628"/>
                </a:cubicBezTo>
                <a:cubicBezTo>
                  <a:pt x="1834147" y="5698228"/>
                  <a:pt x="1737274" y="5633540"/>
                  <a:pt x="1745150" y="5693879"/>
                </a:cubicBezTo>
                <a:cubicBezTo>
                  <a:pt x="1734532" y="5692199"/>
                  <a:pt x="1724002" y="5688669"/>
                  <a:pt x="1713375" y="5684672"/>
                </a:cubicBezTo>
                <a:lnTo>
                  <a:pt x="1707808" y="5682611"/>
                </a:lnTo>
                <a:lnTo>
                  <a:pt x="1679313" y="5672360"/>
                </a:lnTo>
                <a:lnTo>
                  <a:pt x="1646933" y="5666227"/>
                </a:lnTo>
                <a:cubicBezTo>
                  <a:pt x="1635170" y="5665926"/>
                  <a:pt x="1622939" y="5667937"/>
                  <a:pt x="1610055" y="5673643"/>
                </a:cubicBezTo>
                <a:cubicBezTo>
                  <a:pt x="1571890" y="5714775"/>
                  <a:pt x="1484024" y="5669440"/>
                  <a:pt x="1437641" y="5723266"/>
                </a:cubicBezTo>
                <a:cubicBezTo>
                  <a:pt x="1418992" y="5738521"/>
                  <a:pt x="1351540" y="5757985"/>
                  <a:pt x="1332869" y="5744752"/>
                </a:cubicBezTo>
                <a:cubicBezTo>
                  <a:pt x="1317589" y="5745326"/>
                  <a:pt x="1303391" y="5756388"/>
                  <a:pt x="1290525" y="5740036"/>
                </a:cubicBezTo>
                <a:cubicBezTo>
                  <a:pt x="1272146" y="5721242"/>
                  <a:pt x="1235243" y="5770261"/>
                  <a:pt x="1233107" y="5742106"/>
                </a:cubicBezTo>
                <a:lnTo>
                  <a:pt x="1214532" y="5753325"/>
                </a:lnTo>
                <a:lnTo>
                  <a:pt x="1199955" y="5744831"/>
                </a:lnTo>
                <a:cubicBezTo>
                  <a:pt x="1185016" y="5735734"/>
                  <a:pt x="1173414" y="5729861"/>
                  <a:pt x="1162337" y="5738048"/>
                </a:cubicBezTo>
                <a:cubicBezTo>
                  <a:pt x="1137920" y="5728689"/>
                  <a:pt x="1076212" y="5699490"/>
                  <a:pt x="1053457" y="5688676"/>
                </a:cubicBezTo>
                <a:cubicBezTo>
                  <a:pt x="1049315" y="5673592"/>
                  <a:pt x="1036434" y="5677184"/>
                  <a:pt x="1025798" y="5673166"/>
                </a:cubicBezTo>
                <a:cubicBezTo>
                  <a:pt x="1016787" y="5658576"/>
                  <a:pt x="965030" y="5652626"/>
                  <a:pt x="947900" y="5657848"/>
                </a:cubicBezTo>
                <a:cubicBezTo>
                  <a:pt x="900757" y="5681878"/>
                  <a:pt x="853518" y="5624981"/>
                  <a:pt x="815627" y="5642557"/>
                </a:cubicBezTo>
                <a:cubicBezTo>
                  <a:pt x="805172" y="5642805"/>
                  <a:pt x="796221" y="5640669"/>
                  <a:pt x="788251" y="5637065"/>
                </a:cubicBezTo>
                <a:lnTo>
                  <a:pt x="767822" y="5623450"/>
                </a:lnTo>
                <a:lnTo>
                  <a:pt x="765791" y="5612539"/>
                </a:lnTo>
                <a:lnTo>
                  <a:pt x="751230" y="5608092"/>
                </a:lnTo>
                <a:lnTo>
                  <a:pt x="748008" y="5605052"/>
                </a:lnTo>
                <a:cubicBezTo>
                  <a:pt x="741868" y="5599203"/>
                  <a:pt x="735661" y="5593704"/>
                  <a:pt x="728871" y="5589469"/>
                </a:cubicBezTo>
                <a:cubicBezTo>
                  <a:pt x="717035" y="5633700"/>
                  <a:pt x="669153" y="5560747"/>
                  <a:pt x="671898" y="5602363"/>
                </a:cubicBezTo>
                <a:cubicBezTo>
                  <a:pt x="632522" y="5586794"/>
                  <a:pt x="645467" y="5630489"/>
                  <a:pt x="615065" y="5580257"/>
                </a:cubicBezTo>
                <a:cubicBezTo>
                  <a:pt x="562379" y="5565593"/>
                  <a:pt x="441250" y="5523701"/>
                  <a:pt x="355785" y="5514383"/>
                </a:cubicBezTo>
                <a:cubicBezTo>
                  <a:pt x="309622" y="5509152"/>
                  <a:pt x="172894" y="5529342"/>
                  <a:pt x="102269" y="5524347"/>
                </a:cubicBezTo>
                <a:cubicBezTo>
                  <a:pt x="72050" y="5515878"/>
                  <a:pt x="41939" y="5516649"/>
                  <a:pt x="13160" y="5514159"/>
                </a:cubicBezTo>
                <a:lnTo>
                  <a:pt x="0" y="551173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49" y="1068891"/>
            <a:ext cx="3194798" cy="1985085"/>
          </a:xfrm>
        </p:spPr>
        <p:txBody>
          <a:bodyPr anchor="b">
            <a:normAutofit/>
          </a:bodyPr>
          <a:lstStyle/>
          <a:p>
            <a:r>
              <a:rPr lang="en-US" sz="4100"/>
              <a:t>Solution Approach-</a:t>
            </a:r>
            <a:br>
              <a:rPr lang="en-US" sz="4100"/>
            </a:br>
            <a:r>
              <a:rPr lang="en-US" sz="4100"/>
              <a:t>SQL+Power BI</a:t>
            </a:r>
          </a:p>
        </p:txBody>
      </p:sp>
      <p:sp>
        <p:nvSpPr>
          <p:cNvPr id="24" name="Freeform: Shape 23">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998" y="3440576"/>
            <a:ext cx="3086100" cy="267505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Database">
            <a:extLst>
              <a:ext uri="{FF2B5EF4-FFF2-40B4-BE49-F238E27FC236}">
                <a16:creationId xmlns:a16="http://schemas.microsoft.com/office/drawing/2014/main" id="{F26E9119-CD01-3DB4-73F1-CFF996027D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0605" y="3555468"/>
            <a:ext cx="2450885" cy="2450885"/>
          </a:xfrm>
          <a:prstGeom prst="rect">
            <a:avLst/>
          </a:prstGeom>
        </p:spPr>
      </p:pic>
      <p:sp>
        <p:nvSpPr>
          <p:cNvPr id="26"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5641" y="5840345"/>
            <a:ext cx="1280813"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Content Placeholder 2">
            <a:extLst>
              <a:ext uri="{FF2B5EF4-FFF2-40B4-BE49-F238E27FC236}">
                <a16:creationId xmlns:a16="http://schemas.microsoft.com/office/drawing/2014/main" id="{765D8891-AFB4-D1E1-C5B6-A963BED36305}"/>
              </a:ext>
            </a:extLst>
          </p:cNvPr>
          <p:cNvGraphicFramePr>
            <a:graphicFrameLocks noGrp="1"/>
          </p:cNvGraphicFramePr>
          <p:nvPr>
            <p:ph idx="1"/>
            <p:extLst>
              <p:ext uri="{D42A27DB-BD31-4B8C-83A1-F6EECF244321}">
                <p14:modId xmlns:p14="http://schemas.microsoft.com/office/powerpoint/2010/main" val="23208569"/>
              </p:ext>
            </p:extLst>
          </p:nvPr>
        </p:nvGraphicFramePr>
        <p:xfrm>
          <a:off x="4177550" y="589935"/>
          <a:ext cx="4718712" cy="55257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8EE84-CE14-6595-7812-6950E0D3215F}"/>
              </a:ext>
            </a:extLst>
          </p:cNvPr>
          <p:cNvSpPr>
            <a:spLocks noGrp="1"/>
          </p:cNvSpPr>
          <p:nvPr>
            <p:ph type="title"/>
          </p:nvPr>
        </p:nvSpPr>
        <p:spPr/>
        <p:txBody>
          <a:bodyPr>
            <a:normAutofit fontScale="90000"/>
          </a:bodyPr>
          <a:lstStyle/>
          <a:p>
            <a:r>
              <a:rPr lang="en-IN" b="1" dirty="0"/>
              <a:t>BANK LOAN REPORT | SUMMARY</a:t>
            </a:r>
            <a:br>
              <a:rPr lang="en-IN" dirty="0"/>
            </a:br>
            <a:endParaRPr lang="en-IN" dirty="0"/>
          </a:p>
        </p:txBody>
      </p:sp>
      <p:sp>
        <p:nvSpPr>
          <p:cNvPr id="3" name="Content Placeholder 2">
            <a:extLst>
              <a:ext uri="{FF2B5EF4-FFF2-40B4-BE49-F238E27FC236}">
                <a16:creationId xmlns:a16="http://schemas.microsoft.com/office/drawing/2014/main" id="{E3C7BBFD-AD84-88EC-0DF6-8EE9A031DE5A}"/>
              </a:ext>
            </a:extLst>
          </p:cNvPr>
          <p:cNvSpPr>
            <a:spLocks noGrp="1"/>
          </p:cNvSpPr>
          <p:nvPr>
            <p:ph idx="1"/>
          </p:nvPr>
        </p:nvSpPr>
        <p:spPr>
          <a:xfrm>
            <a:off x="369938" y="1275172"/>
            <a:ext cx="8229600" cy="5076467"/>
          </a:xfrm>
        </p:spPr>
        <p:txBody>
          <a:bodyPr>
            <a:normAutofit/>
          </a:bodyPr>
          <a:lstStyle/>
          <a:p>
            <a:pPr marL="0" lvl="0" indent="0" defTabSz="914400" eaLnBrk="0" fontAlgn="base" hangingPunct="0">
              <a:spcBef>
                <a:spcPct val="0"/>
              </a:spcBef>
              <a:spcAft>
                <a:spcPct val="0"/>
              </a:spcAft>
              <a:buNone/>
            </a:pPr>
            <a:endParaRPr lang="en-US" altLang="en-US" sz="1200" dirty="0"/>
          </a:p>
          <a:p>
            <a:pPr marL="0" indent="0">
              <a:buNone/>
            </a:pPr>
            <a:r>
              <a:rPr lang="en-IN" sz="1200" dirty="0">
                <a:solidFill>
                  <a:srgbClr val="008000"/>
                </a:solidFill>
                <a:highlight>
                  <a:srgbClr val="FFFF00"/>
                </a:highlight>
                <a:latin typeface="Cascadia Mono" panose="020B0609020000020004" pitchFamily="49" charset="0"/>
              </a:rPr>
              <a:t>Total Loan Applications</a:t>
            </a:r>
            <a:endParaRPr lang="en-IN" sz="1200" dirty="0">
              <a:solidFill>
                <a:srgbClr val="000000"/>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count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id</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Total_Loan_Applications</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endParaRPr lang="en-IN"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8000"/>
              </a:solidFill>
              <a:highlight>
                <a:srgbClr val="FFFFFF"/>
              </a:highlight>
              <a:latin typeface="Cascadia Mono" panose="020B0609020000020004" pitchFamily="49" charset="0"/>
            </a:endParaRPr>
          </a:p>
          <a:p>
            <a:pPr marL="0" indent="0">
              <a:buNone/>
            </a:pPr>
            <a:endParaRPr lang="en-US" sz="1200" dirty="0">
              <a:solidFill>
                <a:srgbClr val="008000"/>
              </a:solidFill>
              <a:highlight>
                <a:srgbClr val="FFFFFF"/>
              </a:highlight>
              <a:latin typeface="Cascadia Mono" panose="020B0609020000020004" pitchFamily="49" charset="0"/>
            </a:endParaRPr>
          </a:p>
          <a:p>
            <a:pPr marL="0" indent="0">
              <a:buNone/>
            </a:pPr>
            <a:endParaRPr lang="en-US" sz="1200" dirty="0">
              <a:solidFill>
                <a:srgbClr val="008000"/>
              </a:solidFill>
              <a:highlight>
                <a:srgbClr val="FFFFFF"/>
              </a:highlight>
              <a:latin typeface="Cascadia Mono" panose="020B0609020000020004" pitchFamily="49" charset="0"/>
            </a:endParaRPr>
          </a:p>
          <a:p>
            <a:pPr marL="0" indent="0">
              <a:buNone/>
            </a:pPr>
            <a:endParaRPr lang="en-US" sz="1200" dirty="0">
              <a:solidFill>
                <a:srgbClr val="008000"/>
              </a:solidFill>
              <a:highlight>
                <a:srgbClr val="FFFFFF"/>
              </a:highlight>
              <a:latin typeface="Cascadia Mono" panose="020B0609020000020004" pitchFamily="49" charset="0"/>
            </a:endParaRPr>
          </a:p>
          <a:p>
            <a:pPr marL="0" indent="0">
              <a:buNone/>
            </a:pPr>
            <a:r>
              <a:rPr lang="en-US" sz="1200" dirty="0" err="1">
                <a:solidFill>
                  <a:srgbClr val="008000"/>
                </a:solidFill>
                <a:highlight>
                  <a:srgbClr val="FFFF00"/>
                </a:highlight>
                <a:latin typeface="Cascadia Mono" panose="020B0609020000020004" pitchFamily="49" charset="0"/>
              </a:rPr>
              <a:t>MTD_Total_Applications</a:t>
            </a:r>
            <a:endParaRPr lang="en-US" sz="1200" dirty="0">
              <a:solidFill>
                <a:srgbClr val="008000"/>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count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id</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MTD_Toatal_Applications</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pPr marL="0" indent="0">
              <a:buNone/>
            </a:pP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month</a:t>
            </a:r>
            <a:r>
              <a:rPr lang="en-US" sz="1200" dirty="0">
                <a:solidFill>
                  <a:srgbClr val="0000FF"/>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12 </a:t>
            </a:r>
            <a:r>
              <a:rPr lang="en-US" sz="1200" dirty="0">
                <a:solidFill>
                  <a:srgbClr val="808080"/>
                </a:solidFill>
                <a:highlight>
                  <a:srgbClr val="FFFFFF"/>
                </a:highlight>
                <a:latin typeface="Cascadia Mono" panose="020B0609020000020004" pitchFamily="49" charset="0"/>
              </a:rPr>
              <a:t>And</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year</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2021</a:t>
            </a:r>
          </a:p>
          <a:p>
            <a:pPr marL="0" indent="0">
              <a:buNone/>
            </a:pPr>
            <a:endParaRPr lang="en-US" sz="1200" dirty="0">
              <a:solidFill>
                <a:srgbClr val="000000"/>
              </a:solidFill>
              <a:highlight>
                <a:srgbClr val="FFFFFF"/>
              </a:highlight>
              <a:latin typeface="Cascadia Mono" panose="020B0609020000020004" pitchFamily="49" charset="0"/>
            </a:endParaRPr>
          </a:p>
          <a:p>
            <a:endParaRPr lang="en-IN"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8000"/>
              </a:solidFill>
              <a:highlight>
                <a:srgbClr val="FFFFFF"/>
              </a:highlight>
              <a:latin typeface="Cascadia Mono" panose="020B0609020000020004" pitchFamily="49" charset="0"/>
            </a:endParaRPr>
          </a:p>
          <a:p>
            <a:pPr marL="0" indent="0">
              <a:buNone/>
            </a:pPr>
            <a:endParaRPr lang="en-US" sz="1200" dirty="0">
              <a:solidFill>
                <a:srgbClr val="008000"/>
              </a:solidFill>
              <a:highlight>
                <a:srgbClr val="FFFFFF"/>
              </a:highlight>
              <a:latin typeface="Cascadia Mono" panose="020B0609020000020004" pitchFamily="49" charset="0"/>
            </a:endParaRPr>
          </a:p>
          <a:p>
            <a:pPr marL="0" indent="0">
              <a:buNone/>
            </a:pPr>
            <a:endParaRPr lang="en-US" sz="1200" dirty="0">
              <a:solidFill>
                <a:srgbClr val="008000"/>
              </a:solidFill>
              <a:highlight>
                <a:srgbClr val="FFFFFF"/>
              </a:highlight>
              <a:latin typeface="Cascadia Mono" panose="020B0609020000020004" pitchFamily="49" charset="0"/>
            </a:endParaRPr>
          </a:p>
          <a:p>
            <a:pPr marL="0" indent="0">
              <a:buNone/>
            </a:pPr>
            <a:endParaRPr lang="en-US" sz="1200" dirty="0">
              <a:solidFill>
                <a:srgbClr val="008000"/>
              </a:solidFill>
              <a:highlight>
                <a:srgbClr val="FFFFFF"/>
              </a:highlight>
              <a:latin typeface="Cascadia Mono" panose="020B0609020000020004" pitchFamily="49" charset="0"/>
            </a:endParaRPr>
          </a:p>
          <a:p>
            <a:pPr marL="0" indent="0">
              <a:buNone/>
            </a:pPr>
            <a:r>
              <a:rPr lang="en-US" sz="1200" dirty="0" err="1">
                <a:solidFill>
                  <a:srgbClr val="008000"/>
                </a:solidFill>
                <a:highlight>
                  <a:srgbClr val="FFFF00"/>
                </a:highlight>
                <a:latin typeface="Cascadia Mono" panose="020B0609020000020004" pitchFamily="49" charset="0"/>
              </a:rPr>
              <a:t>PMTD_Total_Applications</a:t>
            </a:r>
            <a:endParaRPr lang="en-US" sz="1200" dirty="0">
              <a:solidFill>
                <a:srgbClr val="008000"/>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count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id</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PMTD_Toatal_Applications</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 </a:t>
            </a: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month</a:t>
            </a:r>
            <a:r>
              <a:rPr lang="en-US" sz="1200" dirty="0">
                <a:solidFill>
                  <a:srgbClr val="0000FF"/>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11 </a:t>
            </a:r>
            <a:r>
              <a:rPr lang="en-US" sz="1200" dirty="0">
                <a:solidFill>
                  <a:srgbClr val="808080"/>
                </a:solidFill>
                <a:highlight>
                  <a:srgbClr val="FFFFFF"/>
                </a:highlight>
                <a:latin typeface="Cascadia Mono" panose="020B0609020000020004" pitchFamily="49" charset="0"/>
              </a:rPr>
              <a:t>And</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year</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2021</a:t>
            </a:r>
          </a:p>
          <a:p>
            <a:endParaRPr lang="en-IN" sz="1200" dirty="0">
              <a:solidFill>
                <a:srgbClr val="000000"/>
              </a:solidFill>
              <a:highlight>
                <a:srgbClr val="FFFFFF"/>
              </a:highlight>
              <a:latin typeface="Cascadia Mono" panose="020B0609020000020004" pitchFamily="49" charset="0"/>
            </a:endParaRPr>
          </a:p>
          <a:p>
            <a:endParaRPr lang="en-IN" sz="1200" dirty="0"/>
          </a:p>
        </p:txBody>
      </p:sp>
      <p:pic>
        <p:nvPicPr>
          <p:cNvPr id="6" name="Picture 5">
            <a:extLst>
              <a:ext uri="{FF2B5EF4-FFF2-40B4-BE49-F238E27FC236}">
                <a16:creationId xmlns:a16="http://schemas.microsoft.com/office/drawing/2014/main" id="{30F13869-A5F8-58CD-7062-756E19ABE7A8}"/>
              </a:ext>
            </a:extLst>
          </p:cNvPr>
          <p:cNvPicPr>
            <a:picLocks noChangeAspect="1"/>
          </p:cNvPicPr>
          <p:nvPr/>
        </p:nvPicPr>
        <p:blipFill>
          <a:blip r:embed="rId2"/>
          <a:stretch>
            <a:fillRect/>
          </a:stretch>
        </p:blipFill>
        <p:spPr>
          <a:xfrm>
            <a:off x="476568" y="2043097"/>
            <a:ext cx="1180465" cy="464820"/>
          </a:xfrm>
          <a:prstGeom prst="rect">
            <a:avLst/>
          </a:prstGeom>
        </p:spPr>
      </p:pic>
      <p:pic>
        <p:nvPicPr>
          <p:cNvPr id="7" name="Picture 6">
            <a:extLst>
              <a:ext uri="{FF2B5EF4-FFF2-40B4-BE49-F238E27FC236}">
                <a16:creationId xmlns:a16="http://schemas.microsoft.com/office/drawing/2014/main" id="{77C6B5CA-01E6-566B-B6D2-5D1543EACD89}"/>
              </a:ext>
            </a:extLst>
          </p:cNvPr>
          <p:cNvPicPr>
            <a:picLocks noChangeAspect="1"/>
          </p:cNvPicPr>
          <p:nvPr/>
        </p:nvPicPr>
        <p:blipFill>
          <a:blip r:embed="rId3"/>
          <a:stretch>
            <a:fillRect/>
          </a:stretch>
        </p:blipFill>
        <p:spPr>
          <a:xfrm>
            <a:off x="457200" y="3852180"/>
            <a:ext cx="1193800" cy="434340"/>
          </a:xfrm>
          <a:prstGeom prst="rect">
            <a:avLst/>
          </a:prstGeom>
        </p:spPr>
      </p:pic>
      <p:pic>
        <p:nvPicPr>
          <p:cNvPr id="8" name="Picture 7">
            <a:extLst>
              <a:ext uri="{FF2B5EF4-FFF2-40B4-BE49-F238E27FC236}">
                <a16:creationId xmlns:a16="http://schemas.microsoft.com/office/drawing/2014/main" id="{09EF1751-CBBF-6881-BFE3-6BE15DE903D9}"/>
              </a:ext>
            </a:extLst>
          </p:cNvPr>
          <p:cNvPicPr>
            <a:picLocks noChangeAspect="1"/>
          </p:cNvPicPr>
          <p:nvPr/>
        </p:nvPicPr>
        <p:blipFill>
          <a:blip r:embed="rId4"/>
          <a:stretch>
            <a:fillRect/>
          </a:stretch>
        </p:blipFill>
        <p:spPr>
          <a:xfrm>
            <a:off x="544462" y="5920474"/>
            <a:ext cx="1193800" cy="431165"/>
          </a:xfrm>
          <a:prstGeom prst="rect">
            <a:avLst/>
          </a:prstGeom>
        </p:spPr>
      </p:pic>
    </p:spTree>
    <p:extLst>
      <p:ext uri="{BB962C8B-B14F-4D97-AF65-F5344CB8AC3E}">
        <p14:creationId xmlns:p14="http://schemas.microsoft.com/office/powerpoint/2010/main" val="67604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27A0F-A5C8-3C28-CBEF-68C80A04E5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7A31F6-4049-A394-21BD-3FB73AF3ECB9}"/>
              </a:ext>
            </a:extLst>
          </p:cNvPr>
          <p:cNvSpPr>
            <a:spLocks noGrp="1"/>
          </p:cNvSpPr>
          <p:nvPr>
            <p:ph type="title"/>
          </p:nvPr>
        </p:nvSpPr>
        <p:spPr/>
        <p:txBody>
          <a:bodyPr>
            <a:normAutofit fontScale="90000"/>
          </a:bodyPr>
          <a:lstStyle/>
          <a:p>
            <a:r>
              <a:rPr lang="en-IN" b="1" dirty="0"/>
              <a:t>BANK LOAN REPORT | SUMMARY</a:t>
            </a:r>
            <a:br>
              <a:rPr lang="en-IN" dirty="0"/>
            </a:br>
            <a:endParaRPr lang="en-IN" dirty="0"/>
          </a:p>
        </p:txBody>
      </p:sp>
      <p:sp>
        <p:nvSpPr>
          <p:cNvPr id="3" name="Content Placeholder 2">
            <a:extLst>
              <a:ext uri="{FF2B5EF4-FFF2-40B4-BE49-F238E27FC236}">
                <a16:creationId xmlns:a16="http://schemas.microsoft.com/office/drawing/2014/main" id="{F4744AF9-D2AB-8CC7-DBB6-A3F1E68B5620}"/>
              </a:ext>
            </a:extLst>
          </p:cNvPr>
          <p:cNvSpPr>
            <a:spLocks noGrp="1"/>
          </p:cNvSpPr>
          <p:nvPr>
            <p:ph idx="1"/>
          </p:nvPr>
        </p:nvSpPr>
        <p:spPr>
          <a:xfrm>
            <a:off x="486697" y="970372"/>
            <a:ext cx="8229600" cy="5076467"/>
          </a:xfrm>
        </p:spPr>
        <p:txBody>
          <a:bodyPr>
            <a:normAutofit/>
          </a:bodyPr>
          <a:lstStyle/>
          <a:p>
            <a:pPr marL="0" indent="0">
              <a:buNone/>
            </a:pPr>
            <a:endParaRPr lang="en-IN" sz="1200" b="1" dirty="0">
              <a:solidFill>
                <a:srgbClr val="000000"/>
              </a:solidFill>
              <a:highlight>
                <a:srgbClr val="FFFF00"/>
              </a:highlight>
              <a:latin typeface="Cascadia Mono" panose="020B0609020000020004" pitchFamily="49" charset="0"/>
            </a:endParaRPr>
          </a:p>
          <a:p>
            <a:pPr marL="0" indent="0">
              <a:buNone/>
            </a:pPr>
            <a:r>
              <a:rPr lang="en-IN" sz="1200" dirty="0">
                <a:solidFill>
                  <a:srgbClr val="008000"/>
                </a:solidFill>
                <a:highlight>
                  <a:srgbClr val="FFFF00"/>
                </a:highlight>
                <a:latin typeface="Cascadia Mono" panose="020B0609020000020004" pitchFamily="49" charset="0"/>
              </a:rPr>
              <a:t>Total Funded Amount </a:t>
            </a:r>
            <a:endParaRPr lang="en-IN" sz="1200" dirty="0">
              <a:solidFill>
                <a:srgbClr val="000000"/>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SUM</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loan_amount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Total_funded_Amount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pPr marL="0" indent="0">
              <a:buNone/>
            </a:pPr>
            <a:endParaRPr lang="en-US"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00"/>
              </a:solidFill>
              <a:highlight>
                <a:srgbClr val="FFFFFF"/>
              </a:highlight>
              <a:latin typeface="Cascadia Mono" panose="020B0609020000020004" pitchFamily="49" charset="0"/>
            </a:endParaRPr>
          </a:p>
          <a:p>
            <a:endParaRPr lang="en-IN" sz="1200" dirty="0">
              <a:solidFill>
                <a:srgbClr val="000000"/>
              </a:solidFill>
              <a:highlight>
                <a:srgbClr val="FFFFFF"/>
              </a:highlight>
              <a:latin typeface="Cascadia Mono" panose="020B0609020000020004" pitchFamily="49" charset="0"/>
            </a:endParaRPr>
          </a:p>
          <a:p>
            <a:pPr marL="0" indent="0">
              <a:buNone/>
            </a:pPr>
            <a:r>
              <a:rPr lang="en-US" sz="1200" dirty="0" err="1">
                <a:solidFill>
                  <a:srgbClr val="008000"/>
                </a:solidFill>
                <a:highlight>
                  <a:srgbClr val="FFFF00"/>
                </a:highlight>
                <a:latin typeface="Cascadia Mono" panose="020B0609020000020004" pitchFamily="49" charset="0"/>
              </a:rPr>
              <a:t>MTD_Total_Funded_Amount</a:t>
            </a:r>
            <a:endParaRPr lang="en-IN" sz="1200" dirty="0">
              <a:solidFill>
                <a:srgbClr val="008000"/>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SUM</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loan_amount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MTD_Total_Funded_Amount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 </a:t>
            </a:r>
            <a:endParaRPr lang="en-US" sz="1200" dirty="0">
              <a:solidFill>
                <a:srgbClr val="008000"/>
              </a:solidFill>
              <a:highlight>
                <a:srgbClr val="FFFFFF"/>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month</a:t>
            </a:r>
            <a:r>
              <a:rPr lang="en-US" sz="1200" dirty="0">
                <a:solidFill>
                  <a:srgbClr val="0000FF"/>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12 </a:t>
            </a:r>
            <a:r>
              <a:rPr lang="en-US" sz="1200" dirty="0">
                <a:solidFill>
                  <a:srgbClr val="808080"/>
                </a:solidFill>
                <a:highlight>
                  <a:srgbClr val="FFFFFF"/>
                </a:highlight>
                <a:latin typeface="Cascadia Mono" panose="020B0609020000020004" pitchFamily="49" charset="0"/>
              </a:rPr>
              <a:t>And</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year</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2021</a:t>
            </a:r>
          </a:p>
          <a:p>
            <a:pPr marL="0" indent="0">
              <a:buNone/>
            </a:pPr>
            <a:endParaRPr lang="en-US"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00"/>
              </a:solidFill>
              <a:highlight>
                <a:srgbClr val="FFFFFF"/>
              </a:highlight>
              <a:latin typeface="Cascadia Mono" panose="020B0609020000020004" pitchFamily="49" charset="0"/>
            </a:endParaRPr>
          </a:p>
          <a:p>
            <a:pPr marL="0" indent="0">
              <a:buNone/>
            </a:pPr>
            <a:endParaRPr lang="en-IN" sz="1200" dirty="0">
              <a:solidFill>
                <a:srgbClr val="008000"/>
              </a:solidFill>
              <a:highlight>
                <a:srgbClr val="FFFFFF"/>
              </a:highlight>
              <a:latin typeface="Cascadia Mono" panose="020B0609020000020004" pitchFamily="49" charset="0"/>
            </a:endParaRPr>
          </a:p>
          <a:p>
            <a:pPr marL="0" indent="0">
              <a:buNone/>
            </a:pPr>
            <a:r>
              <a:rPr lang="en-US" sz="1200" dirty="0" err="1">
                <a:solidFill>
                  <a:srgbClr val="008000"/>
                </a:solidFill>
                <a:highlight>
                  <a:srgbClr val="FFFF00"/>
                </a:highlight>
                <a:latin typeface="Cascadia Mono" panose="020B0609020000020004" pitchFamily="49" charset="0"/>
              </a:rPr>
              <a:t>PMTD_Total_Funded_Amount</a:t>
            </a:r>
            <a:endParaRPr lang="en-US" sz="1200" dirty="0">
              <a:solidFill>
                <a:srgbClr val="008000"/>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SUM</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loan_amount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PMTD_Total_Funded_Amount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pPr marL="0" indent="0">
              <a:buNone/>
            </a:pP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month</a:t>
            </a:r>
            <a:r>
              <a:rPr lang="en-US" sz="1200" dirty="0">
                <a:solidFill>
                  <a:srgbClr val="0000FF"/>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11 </a:t>
            </a:r>
            <a:r>
              <a:rPr lang="en-US" sz="1200" dirty="0">
                <a:solidFill>
                  <a:srgbClr val="808080"/>
                </a:solidFill>
                <a:highlight>
                  <a:srgbClr val="FFFFFF"/>
                </a:highlight>
                <a:latin typeface="Cascadia Mono" panose="020B0609020000020004" pitchFamily="49" charset="0"/>
              </a:rPr>
              <a:t>And</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year</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2021</a:t>
            </a:r>
          </a:p>
          <a:p>
            <a:endParaRPr lang="en-IN" sz="1200" dirty="0"/>
          </a:p>
        </p:txBody>
      </p:sp>
      <p:pic>
        <p:nvPicPr>
          <p:cNvPr id="4" name="Picture 3">
            <a:extLst>
              <a:ext uri="{FF2B5EF4-FFF2-40B4-BE49-F238E27FC236}">
                <a16:creationId xmlns:a16="http://schemas.microsoft.com/office/drawing/2014/main" id="{300EBF9B-8573-739D-902E-9070E3A255E8}"/>
              </a:ext>
            </a:extLst>
          </p:cNvPr>
          <p:cNvPicPr>
            <a:picLocks noChangeAspect="1"/>
          </p:cNvPicPr>
          <p:nvPr/>
        </p:nvPicPr>
        <p:blipFill>
          <a:blip r:embed="rId2"/>
          <a:stretch>
            <a:fillRect/>
          </a:stretch>
        </p:blipFill>
        <p:spPr>
          <a:xfrm>
            <a:off x="559138" y="1907632"/>
            <a:ext cx="1356995" cy="411480"/>
          </a:xfrm>
          <a:prstGeom prst="rect">
            <a:avLst/>
          </a:prstGeom>
        </p:spPr>
      </p:pic>
      <p:pic>
        <p:nvPicPr>
          <p:cNvPr id="5" name="Picture 4">
            <a:extLst>
              <a:ext uri="{FF2B5EF4-FFF2-40B4-BE49-F238E27FC236}">
                <a16:creationId xmlns:a16="http://schemas.microsoft.com/office/drawing/2014/main" id="{A91C2AE4-FD46-571C-0164-247B60ECA44E}"/>
              </a:ext>
            </a:extLst>
          </p:cNvPr>
          <p:cNvPicPr>
            <a:picLocks noChangeAspect="1"/>
          </p:cNvPicPr>
          <p:nvPr/>
        </p:nvPicPr>
        <p:blipFill>
          <a:blip r:embed="rId3"/>
          <a:stretch>
            <a:fillRect/>
          </a:stretch>
        </p:blipFill>
        <p:spPr>
          <a:xfrm>
            <a:off x="457200" y="3628349"/>
            <a:ext cx="1289685" cy="388620"/>
          </a:xfrm>
          <a:prstGeom prst="rect">
            <a:avLst/>
          </a:prstGeom>
        </p:spPr>
      </p:pic>
      <p:pic>
        <p:nvPicPr>
          <p:cNvPr id="9" name="Picture 8">
            <a:extLst>
              <a:ext uri="{FF2B5EF4-FFF2-40B4-BE49-F238E27FC236}">
                <a16:creationId xmlns:a16="http://schemas.microsoft.com/office/drawing/2014/main" id="{C1E116CE-D7CF-97C0-FDFB-5EEA7E23A524}"/>
              </a:ext>
            </a:extLst>
          </p:cNvPr>
          <p:cNvPicPr>
            <a:picLocks noChangeAspect="1"/>
          </p:cNvPicPr>
          <p:nvPr/>
        </p:nvPicPr>
        <p:blipFill>
          <a:blip r:embed="rId4"/>
          <a:stretch>
            <a:fillRect/>
          </a:stretch>
        </p:blipFill>
        <p:spPr>
          <a:xfrm>
            <a:off x="559138" y="5326206"/>
            <a:ext cx="1435735" cy="441960"/>
          </a:xfrm>
          <a:prstGeom prst="rect">
            <a:avLst/>
          </a:prstGeom>
        </p:spPr>
      </p:pic>
    </p:spTree>
    <p:extLst>
      <p:ext uri="{BB962C8B-B14F-4D97-AF65-F5344CB8AC3E}">
        <p14:creationId xmlns:p14="http://schemas.microsoft.com/office/powerpoint/2010/main" val="16700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3551B-2BE4-F47C-D15F-798E45EACA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F147A0-6872-317E-4E2E-B843E6F7ED2B}"/>
              </a:ext>
            </a:extLst>
          </p:cNvPr>
          <p:cNvSpPr>
            <a:spLocks noGrp="1"/>
          </p:cNvSpPr>
          <p:nvPr>
            <p:ph type="title"/>
          </p:nvPr>
        </p:nvSpPr>
        <p:spPr/>
        <p:txBody>
          <a:bodyPr>
            <a:normAutofit fontScale="90000"/>
          </a:bodyPr>
          <a:lstStyle/>
          <a:p>
            <a:r>
              <a:rPr lang="en-IN" b="1" dirty="0"/>
              <a:t>BANK LOAN REPORT | SUMMARY</a:t>
            </a:r>
            <a:br>
              <a:rPr lang="en-IN" dirty="0"/>
            </a:br>
            <a:endParaRPr lang="en-IN" dirty="0"/>
          </a:p>
        </p:txBody>
      </p:sp>
      <p:sp>
        <p:nvSpPr>
          <p:cNvPr id="3" name="Content Placeholder 2">
            <a:extLst>
              <a:ext uri="{FF2B5EF4-FFF2-40B4-BE49-F238E27FC236}">
                <a16:creationId xmlns:a16="http://schemas.microsoft.com/office/drawing/2014/main" id="{E549A537-9975-EAB2-0A03-47D62615F880}"/>
              </a:ext>
            </a:extLst>
          </p:cNvPr>
          <p:cNvSpPr>
            <a:spLocks noGrp="1"/>
          </p:cNvSpPr>
          <p:nvPr>
            <p:ph idx="1"/>
          </p:nvPr>
        </p:nvSpPr>
        <p:spPr>
          <a:xfrm>
            <a:off x="486697" y="970372"/>
            <a:ext cx="8229600" cy="5076467"/>
          </a:xfrm>
        </p:spPr>
        <p:txBody>
          <a:bodyPr>
            <a:normAutofit/>
          </a:bodyPr>
          <a:lstStyle/>
          <a:p>
            <a:pPr marL="0" indent="0">
              <a:buNone/>
            </a:pPr>
            <a:r>
              <a:rPr lang="en-US" sz="1200" dirty="0">
                <a:solidFill>
                  <a:srgbClr val="008000"/>
                </a:solidFill>
                <a:highlight>
                  <a:srgbClr val="FFFF00"/>
                </a:highlight>
                <a:latin typeface="Cascadia Mono" panose="020B0609020000020004" pitchFamily="49" charset="0"/>
              </a:rPr>
              <a:t>total amount received from borrower</a:t>
            </a:r>
            <a:endParaRPr lang="en-IN" sz="1200" dirty="0">
              <a:solidFill>
                <a:srgbClr val="000000"/>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SUM</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total_payment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Total_Amount_Received</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endParaRPr lang="en-IN"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00"/>
              </a:solidFill>
              <a:highlight>
                <a:srgbClr val="FFFFFF"/>
              </a:highlight>
              <a:latin typeface="Cascadia Mono" panose="020B0609020000020004" pitchFamily="49" charset="0"/>
            </a:endParaRPr>
          </a:p>
          <a:p>
            <a:pPr marL="0" indent="0">
              <a:buNone/>
            </a:pPr>
            <a:r>
              <a:rPr lang="en-US" sz="1200" dirty="0" err="1">
                <a:solidFill>
                  <a:srgbClr val="008000"/>
                </a:solidFill>
                <a:highlight>
                  <a:srgbClr val="FFFF00"/>
                </a:highlight>
                <a:latin typeface="Cascadia Mono" panose="020B0609020000020004" pitchFamily="49" charset="0"/>
              </a:rPr>
              <a:t>MTD_Total_Amount_Received</a:t>
            </a:r>
            <a:endParaRPr lang="en-IN" sz="1200" dirty="0">
              <a:solidFill>
                <a:srgbClr val="008000"/>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SUM</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total_payment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MTD_Total_Amount_Received</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pPr marL="0" indent="0">
              <a:buNone/>
            </a:pP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month</a:t>
            </a:r>
            <a:r>
              <a:rPr lang="en-US" sz="1200" dirty="0">
                <a:solidFill>
                  <a:srgbClr val="0000FF"/>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12 </a:t>
            </a:r>
            <a:r>
              <a:rPr lang="en-US" sz="1200" dirty="0">
                <a:solidFill>
                  <a:srgbClr val="808080"/>
                </a:solidFill>
                <a:highlight>
                  <a:srgbClr val="FFFFFF"/>
                </a:highlight>
                <a:latin typeface="Cascadia Mono" panose="020B0609020000020004" pitchFamily="49" charset="0"/>
              </a:rPr>
              <a:t>And</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year</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2021</a:t>
            </a:r>
          </a:p>
          <a:p>
            <a:endParaRPr lang="en-IN"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endParaRPr lang="en-US" sz="1200" dirty="0">
              <a:solidFill>
                <a:srgbClr val="008000"/>
              </a:solidFill>
              <a:highlight>
                <a:srgbClr val="FFFFFF"/>
              </a:highlight>
              <a:latin typeface="Cascadia Mono" panose="020B0609020000020004" pitchFamily="49" charset="0"/>
            </a:endParaRPr>
          </a:p>
          <a:p>
            <a:pPr marL="0" indent="0">
              <a:buNone/>
            </a:pPr>
            <a:endParaRPr lang="en-US" sz="1200" dirty="0">
              <a:solidFill>
                <a:srgbClr val="008000"/>
              </a:solidFill>
              <a:highlight>
                <a:srgbClr val="FFFFFF"/>
              </a:highlight>
              <a:latin typeface="Cascadia Mono" panose="020B0609020000020004" pitchFamily="49" charset="0"/>
            </a:endParaRPr>
          </a:p>
          <a:p>
            <a:pPr marL="0" indent="0">
              <a:buNone/>
            </a:pPr>
            <a:endParaRPr lang="en-US" sz="1200" dirty="0">
              <a:solidFill>
                <a:srgbClr val="008000"/>
              </a:solidFill>
              <a:highlight>
                <a:srgbClr val="FFFF00"/>
              </a:highlight>
              <a:latin typeface="Cascadia Mono" panose="020B0609020000020004" pitchFamily="49" charset="0"/>
            </a:endParaRPr>
          </a:p>
          <a:p>
            <a:pPr marL="0" indent="0">
              <a:buNone/>
            </a:pPr>
            <a:r>
              <a:rPr lang="en-US" sz="1200" dirty="0" err="1">
                <a:solidFill>
                  <a:srgbClr val="008000"/>
                </a:solidFill>
                <a:highlight>
                  <a:srgbClr val="FFFF00"/>
                </a:highlight>
                <a:latin typeface="Cascadia Mono" panose="020B0609020000020004" pitchFamily="49" charset="0"/>
              </a:rPr>
              <a:t>PMTD_Total_Amount_Received</a:t>
            </a:r>
            <a:endParaRPr lang="en-US" sz="1200" dirty="0">
              <a:solidFill>
                <a:srgbClr val="008000"/>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SUM</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total_payment</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PMTD_Total_Amount_Received</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pPr marL="0" indent="0">
              <a:buNone/>
            </a:pP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month</a:t>
            </a:r>
            <a:r>
              <a:rPr lang="en-US" sz="1200" dirty="0">
                <a:solidFill>
                  <a:srgbClr val="0000FF"/>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11 </a:t>
            </a:r>
            <a:r>
              <a:rPr lang="en-US" sz="1200" dirty="0">
                <a:solidFill>
                  <a:srgbClr val="808080"/>
                </a:solidFill>
                <a:highlight>
                  <a:srgbClr val="FFFFFF"/>
                </a:highlight>
                <a:latin typeface="Cascadia Mono" panose="020B0609020000020004" pitchFamily="49" charset="0"/>
              </a:rPr>
              <a:t>And</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year</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2021</a:t>
            </a:r>
          </a:p>
          <a:p>
            <a:pPr marL="0" indent="0">
              <a:buNone/>
            </a:pPr>
            <a:endParaRPr lang="en-IN" sz="1200" dirty="0"/>
          </a:p>
        </p:txBody>
      </p:sp>
      <p:pic>
        <p:nvPicPr>
          <p:cNvPr id="6" name="Picture 5">
            <a:extLst>
              <a:ext uri="{FF2B5EF4-FFF2-40B4-BE49-F238E27FC236}">
                <a16:creationId xmlns:a16="http://schemas.microsoft.com/office/drawing/2014/main" id="{6C06DC1A-D92E-5B15-8B9D-3C493C1B1B6C}"/>
              </a:ext>
            </a:extLst>
          </p:cNvPr>
          <p:cNvPicPr>
            <a:picLocks noChangeAspect="1"/>
          </p:cNvPicPr>
          <p:nvPr/>
        </p:nvPicPr>
        <p:blipFill>
          <a:blip r:embed="rId2"/>
          <a:stretch>
            <a:fillRect/>
          </a:stretch>
        </p:blipFill>
        <p:spPr>
          <a:xfrm>
            <a:off x="634476" y="1629372"/>
            <a:ext cx="1524635" cy="434340"/>
          </a:xfrm>
          <a:prstGeom prst="rect">
            <a:avLst/>
          </a:prstGeom>
        </p:spPr>
      </p:pic>
      <p:pic>
        <p:nvPicPr>
          <p:cNvPr id="7" name="Picture 6">
            <a:extLst>
              <a:ext uri="{FF2B5EF4-FFF2-40B4-BE49-F238E27FC236}">
                <a16:creationId xmlns:a16="http://schemas.microsoft.com/office/drawing/2014/main" id="{EEA366EF-F57C-E02F-72D7-79EAC3B8B825}"/>
              </a:ext>
            </a:extLst>
          </p:cNvPr>
          <p:cNvPicPr>
            <a:picLocks noChangeAspect="1"/>
          </p:cNvPicPr>
          <p:nvPr/>
        </p:nvPicPr>
        <p:blipFill>
          <a:blip r:embed="rId3"/>
          <a:stretch>
            <a:fillRect/>
          </a:stretch>
        </p:blipFill>
        <p:spPr>
          <a:xfrm>
            <a:off x="574869" y="3299690"/>
            <a:ext cx="1432560" cy="417830"/>
          </a:xfrm>
          <a:prstGeom prst="rect">
            <a:avLst/>
          </a:prstGeom>
        </p:spPr>
      </p:pic>
      <p:pic>
        <p:nvPicPr>
          <p:cNvPr id="8" name="Picture 7">
            <a:extLst>
              <a:ext uri="{FF2B5EF4-FFF2-40B4-BE49-F238E27FC236}">
                <a16:creationId xmlns:a16="http://schemas.microsoft.com/office/drawing/2014/main" id="{9016A535-E026-5260-2C59-87CE51C27515}"/>
              </a:ext>
            </a:extLst>
          </p:cNvPr>
          <p:cNvPicPr>
            <a:picLocks noChangeAspect="1"/>
          </p:cNvPicPr>
          <p:nvPr/>
        </p:nvPicPr>
        <p:blipFill>
          <a:blip r:embed="rId4"/>
          <a:stretch>
            <a:fillRect/>
          </a:stretch>
        </p:blipFill>
        <p:spPr>
          <a:xfrm>
            <a:off x="601856" y="5009668"/>
            <a:ext cx="1470660" cy="468630"/>
          </a:xfrm>
          <a:prstGeom prst="rect">
            <a:avLst/>
          </a:prstGeom>
        </p:spPr>
      </p:pic>
    </p:spTree>
    <p:extLst>
      <p:ext uri="{BB962C8B-B14F-4D97-AF65-F5344CB8AC3E}">
        <p14:creationId xmlns:p14="http://schemas.microsoft.com/office/powerpoint/2010/main" val="300139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DFBE7-4683-265A-7555-76D95491FD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3F38A6-9065-C6EE-E8BB-8B727BFB8D03}"/>
              </a:ext>
            </a:extLst>
          </p:cNvPr>
          <p:cNvSpPr>
            <a:spLocks noGrp="1"/>
          </p:cNvSpPr>
          <p:nvPr>
            <p:ph type="title"/>
          </p:nvPr>
        </p:nvSpPr>
        <p:spPr/>
        <p:txBody>
          <a:bodyPr>
            <a:normAutofit fontScale="90000"/>
          </a:bodyPr>
          <a:lstStyle/>
          <a:p>
            <a:r>
              <a:rPr lang="en-IN" b="1" dirty="0"/>
              <a:t>BANK LOAN REPORT | SUMMARY</a:t>
            </a:r>
            <a:br>
              <a:rPr lang="en-IN" dirty="0"/>
            </a:br>
            <a:endParaRPr lang="en-IN" dirty="0"/>
          </a:p>
        </p:txBody>
      </p:sp>
      <p:sp>
        <p:nvSpPr>
          <p:cNvPr id="3" name="Content Placeholder 2">
            <a:extLst>
              <a:ext uri="{FF2B5EF4-FFF2-40B4-BE49-F238E27FC236}">
                <a16:creationId xmlns:a16="http://schemas.microsoft.com/office/drawing/2014/main" id="{5B298C4F-26ED-67DE-86CF-AB3E1D878968}"/>
              </a:ext>
            </a:extLst>
          </p:cNvPr>
          <p:cNvSpPr>
            <a:spLocks noGrp="1"/>
          </p:cNvSpPr>
          <p:nvPr>
            <p:ph idx="1"/>
          </p:nvPr>
        </p:nvSpPr>
        <p:spPr>
          <a:xfrm>
            <a:off x="486697" y="970372"/>
            <a:ext cx="8229600" cy="5612990"/>
          </a:xfrm>
        </p:spPr>
        <p:txBody>
          <a:bodyPr>
            <a:normAutofit/>
          </a:bodyPr>
          <a:lstStyle/>
          <a:p>
            <a:pPr marL="0" indent="0">
              <a:buNone/>
            </a:pPr>
            <a:r>
              <a:rPr lang="en-IN" sz="1200" b="1" dirty="0">
                <a:solidFill>
                  <a:srgbClr val="008000"/>
                </a:solidFill>
                <a:highlight>
                  <a:srgbClr val="FFFF00"/>
                </a:highlight>
                <a:latin typeface="Cascadia Mono" panose="020B0609020000020004" pitchFamily="49" charset="0"/>
              </a:rPr>
              <a:t>Average Interest Rate</a:t>
            </a:r>
            <a:endParaRPr lang="en-IN" sz="1200" b="1" dirty="0">
              <a:solidFill>
                <a:srgbClr val="000000"/>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AVG</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int_rate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100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Average_Interest_Rate</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endParaRPr lang="en-IN" sz="1200" dirty="0">
              <a:solidFill>
                <a:srgbClr val="000000"/>
              </a:solidFill>
              <a:highlight>
                <a:srgbClr val="FFFFFF"/>
              </a:highlight>
              <a:latin typeface="Cascadia Mono" panose="020B0609020000020004" pitchFamily="49" charset="0"/>
            </a:endParaRPr>
          </a:p>
          <a:p>
            <a:endParaRPr lang="en-IN"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ROUND</a:t>
            </a:r>
            <a:r>
              <a:rPr lang="en-US" sz="1200" dirty="0">
                <a:solidFill>
                  <a:srgbClr val="808080"/>
                </a:solidFill>
                <a:highlight>
                  <a:srgbClr val="FFFFFF"/>
                </a:highlight>
                <a:latin typeface="Cascadia Mono" panose="020B0609020000020004" pitchFamily="49" charset="0"/>
              </a:rPr>
              <a:t>(</a:t>
            </a:r>
            <a:r>
              <a:rPr lang="en-US" sz="1200" dirty="0">
                <a:solidFill>
                  <a:srgbClr val="FF00FF"/>
                </a:solidFill>
                <a:highlight>
                  <a:srgbClr val="FFFFFF"/>
                </a:highlight>
                <a:latin typeface="Cascadia Mono" panose="020B0609020000020004" pitchFamily="49" charset="0"/>
              </a:rPr>
              <a:t>AVG</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int_rate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4</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100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Average_Interest_Rate</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 </a:t>
            </a:r>
            <a:r>
              <a:rPr lang="en-US" sz="1200" dirty="0">
                <a:solidFill>
                  <a:srgbClr val="008000"/>
                </a:solidFill>
                <a:highlight>
                  <a:srgbClr val="FFFFFF"/>
                </a:highlight>
                <a:latin typeface="Cascadia Mono" panose="020B0609020000020004" pitchFamily="49" charset="0"/>
              </a:rPr>
              <a:t>---to get round off the % to two decimal</a:t>
            </a:r>
            <a:endParaRPr lang="en-IN"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endParaRPr lang="en-US"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00"/>
              </a:solidFill>
              <a:highlight>
                <a:srgbClr val="FFFFFF"/>
              </a:highlight>
              <a:latin typeface="Cascadia Mono" panose="020B0609020000020004" pitchFamily="49" charset="0"/>
            </a:endParaRPr>
          </a:p>
          <a:p>
            <a:pPr marL="0" indent="0">
              <a:buNone/>
            </a:pPr>
            <a:r>
              <a:rPr lang="en-US" sz="1200" b="1" dirty="0" err="1">
                <a:solidFill>
                  <a:srgbClr val="008000"/>
                </a:solidFill>
                <a:highlight>
                  <a:srgbClr val="FFFF00"/>
                </a:highlight>
                <a:latin typeface="Cascadia Mono" panose="020B0609020000020004" pitchFamily="49" charset="0"/>
              </a:rPr>
              <a:t>MTD_Average_Interest_Rate</a:t>
            </a:r>
            <a:endParaRPr lang="en-US" sz="1200" b="1" dirty="0">
              <a:solidFill>
                <a:srgbClr val="008000"/>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AVG</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int_rate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100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MTD_Average_Interest_Rate</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pPr marL="0" indent="0">
              <a:buNone/>
            </a:pP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month</a:t>
            </a:r>
            <a:r>
              <a:rPr lang="en-US" sz="1200" dirty="0">
                <a:solidFill>
                  <a:srgbClr val="0000FF"/>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12 </a:t>
            </a:r>
            <a:r>
              <a:rPr lang="en-US" sz="1200" dirty="0">
                <a:solidFill>
                  <a:srgbClr val="808080"/>
                </a:solidFill>
                <a:highlight>
                  <a:srgbClr val="FFFFFF"/>
                </a:highlight>
                <a:latin typeface="Cascadia Mono" panose="020B0609020000020004" pitchFamily="49" charset="0"/>
              </a:rPr>
              <a:t>And</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year</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2021</a:t>
            </a:r>
          </a:p>
          <a:p>
            <a:pPr marL="0" indent="0">
              <a:buNone/>
            </a:pPr>
            <a:endParaRPr lang="en-IN"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endParaRPr lang="en-US" sz="1200" dirty="0">
              <a:solidFill>
                <a:srgbClr val="000000"/>
              </a:solidFill>
              <a:highlight>
                <a:srgbClr val="FFFFFF"/>
              </a:highlight>
              <a:latin typeface="Cascadia Mono" panose="020B0609020000020004" pitchFamily="49" charset="0"/>
            </a:endParaRPr>
          </a:p>
          <a:p>
            <a:pPr marL="0" indent="0">
              <a:buNone/>
            </a:pPr>
            <a:r>
              <a:rPr lang="en-US" sz="1200" b="1" dirty="0" err="1">
                <a:solidFill>
                  <a:srgbClr val="008000"/>
                </a:solidFill>
                <a:highlight>
                  <a:srgbClr val="FFFF00"/>
                </a:highlight>
                <a:latin typeface="Cascadia Mono" panose="020B0609020000020004" pitchFamily="49" charset="0"/>
              </a:rPr>
              <a:t>PMTD_Average_Interest_Rate</a:t>
            </a:r>
            <a:endParaRPr lang="en-US" sz="1200" b="1" dirty="0">
              <a:solidFill>
                <a:srgbClr val="008000"/>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AVG</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int_rate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100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PMTD_Average_Interest_Rate</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pPr marL="0" indent="0">
              <a:buNone/>
            </a:pP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month</a:t>
            </a:r>
            <a:r>
              <a:rPr lang="en-US" sz="1200" dirty="0">
                <a:solidFill>
                  <a:srgbClr val="0000FF"/>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11 </a:t>
            </a:r>
            <a:r>
              <a:rPr lang="en-US" sz="1200" dirty="0">
                <a:solidFill>
                  <a:srgbClr val="808080"/>
                </a:solidFill>
                <a:highlight>
                  <a:srgbClr val="FFFFFF"/>
                </a:highlight>
                <a:latin typeface="Cascadia Mono" panose="020B0609020000020004" pitchFamily="49" charset="0"/>
              </a:rPr>
              <a:t>And</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year</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2021</a:t>
            </a:r>
          </a:p>
          <a:p>
            <a:pPr marL="0" indent="0">
              <a:buNone/>
            </a:pPr>
            <a:endParaRPr lang="en-IN" sz="1200" dirty="0"/>
          </a:p>
        </p:txBody>
      </p:sp>
      <p:pic>
        <p:nvPicPr>
          <p:cNvPr id="4" name="Picture 3">
            <a:extLst>
              <a:ext uri="{FF2B5EF4-FFF2-40B4-BE49-F238E27FC236}">
                <a16:creationId xmlns:a16="http://schemas.microsoft.com/office/drawing/2014/main" id="{CFC78118-D511-C19C-9892-3B9B4534C118}"/>
              </a:ext>
            </a:extLst>
          </p:cNvPr>
          <p:cNvPicPr>
            <a:picLocks noChangeAspect="1"/>
          </p:cNvPicPr>
          <p:nvPr/>
        </p:nvPicPr>
        <p:blipFill>
          <a:blip r:embed="rId2"/>
          <a:stretch>
            <a:fillRect/>
          </a:stretch>
        </p:blipFill>
        <p:spPr>
          <a:xfrm>
            <a:off x="566092" y="1506128"/>
            <a:ext cx="1325880" cy="457835"/>
          </a:xfrm>
          <a:prstGeom prst="rect">
            <a:avLst/>
          </a:prstGeom>
        </p:spPr>
      </p:pic>
      <p:pic>
        <p:nvPicPr>
          <p:cNvPr id="9" name="Picture 8">
            <a:extLst>
              <a:ext uri="{FF2B5EF4-FFF2-40B4-BE49-F238E27FC236}">
                <a16:creationId xmlns:a16="http://schemas.microsoft.com/office/drawing/2014/main" id="{9D8CF46C-2B66-6B7C-5B0F-F88AF47D8723}"/>
              </a:ext>
            </a:extLst>
          </p:cNvPr>
          <p:cNvPicPr>
            <a:picLocks noChangeAspect="1"/>
          </p:cNvPicPr>
          <p:nvPr/>
        </p:nvPicPr>
        <p:blipFill>
          <a:blip r:embed="rId3"/>
          <a:stretch>
            <a:fillRect/>
          </a:stretch>
        </p:blipFill>
        <p:spPr>
          <a:xfrm>
            <a:off x="566092" y="2792254"/>
            <a:ext cx="1819529" cy="381053"/>
          </a:xfrm>
          <a:prstGeom prst="rect">
            <a:avLst/>
          </a:prstGeom>
        </p:spPr>
      </p:pic>
      <p:pic>
        <p:nvPicPr>
          <p:cNvPr id="10" name="Picture 9">
            <a:extLst>
              <a:ext uri="{FF2B5EF4-FFF2-40B4-BE49-F238E27FC236}">
                <a16:creationId xmlns:a16="http://schemas.microsoft.com/office/drawing/2014/main" id="{DD859BC2-99D6-BBA4-8E40-C9149B2CFFC8}"/>
              </a:ext>
            </a:extLst>
          </p:cNvPr>
          <p:cNvPicPr>
            <a:picLocks noChangeAspect="1"/>
          </p:cNvPicPr>
          <p:nvPr/>
        </p:nvPicPr>
        <p:blipFill>
          <a:blip r:embed="rId4"/>
          <a:stretch>
            <a:fillRect/>
          </a:stretch>
        </p:blipFill>
        <p:spPr>
          <a:xfrm>
            <a:off x="566092" y="4160493"/>
            <a:ext cx="1358265" cy="449580"/>
          </a:xfrm>
          <a:prstGeom prst="rect">
            <a:avLst/>
          </a:prstGeom>
        </p:spPr>
      </p:pic>
      <p:pic>
        <p:nvPicPr>
          <p:cNvPr id="11" name="Picture 10">
            <a:extLst>
              <a:ext uri="{FF2B5EF4-FFF2-40B4-BE49-F238E27FC236}">
                <a16:creationId xmlns:a16="http://schemas.microsoft.com/office/drawing/2014/main" id="{92FE4C17-667B-CDA6-FDE7-B7BAEA7F17F5}"/>
              </a:ext>
            </a:extLst>
          </p:cNvPr>
          <p:cNvPicPr>
            <a:picLocks noChangeAspect="1"/>
          </p:cNvPicPr>
          <p:nvPr/>
        </p:nvPicPr>
        <p:blipFill>
          <a:blip r:embed="rId5"/>
          <a:stretch>
            <a:fillRect/>
          </a:stretch>
        </p:blipFill>
        <p:spPr>
          <a:xfrm>
            <a:off x="534024" y="5771535"/>
            <a:ext cx="1390015" cy="550607"/>
          </a:xfrm>
          <a:prstGeom prst="rect">
            <a:avLst/>
          </a:prstGeom>
        </p:spPr>
      </p:pic>
    </p:spTree>
    <p:extLst>
      <p:ext uri="{BB962C8B-B14F-4D97-AF65-F5344CB8AC3E}">
        <p14:creationId xmlns:p14="http://schemas.microsoft.com/office/powerpoint/2010/main" val="28606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B6C71-DE3C-B504-C8C1-C6D63C2C11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1845ED-4639-D34D-DFC6-FF6FB24F2252}"/>
              </a:ext>
            </a:extLst>
          </p:cNvPr>
          <p:cNvSpPr>
            <a:spLocks noGrp="1"/>
          </p:cNvSpPr>
          <p:nvPr>
            <p:ph type="title"/>
          </p:nvPr>
        </p:nvSpPr>
        <p:spPr/>
        <p:txBody>
          <a:bodyPr>
            <a:normAutofit fontScale="90000"/>
          </a:bodyPr>
          <a:lstStyle/>
          <a:p>
            <a:r>
              <a:rPr lang="en-IN" b="1" dirty="0"/>
              <a:t>BANK LOAN REPORT | SUMMARY</a:t>
            </a:r>
            <a:br>
              <a:rPr lang="en-IN" dirty="0"/>
            </a:br>
            <a:endParaRPr lang="en-IN" dirty="0"/>
          </a:p>
        </p:txBody>
      </p:sp>
      <p:sp>
        <p:nvSpPr>
          <p:cNvPr id="3" name="Content Placeholder 2">
            <a:extLst>
              <a:ext uri="{FF2B5EF4-FFF2-40B4-BE49-F238E27FC236}">
                <a16:creationId xmlns:a16="http://schemas.microsoft.com/office/drawing/2014/main" id="{953B91CD-2615-1D9C-9311-FD6B9E318A9C}"/>
              </a:ext>
            </a:extLst>
          </p:cNvPr>
          <p:cNvSpPr>
            <a:spLocks noGrp="1"/>
          </p:cNvSpPr>
          <p:nvPr>
            <p:ph idx="1"/>
          </p:nvPr>
        </p:nvSpPr>
        <p:spPr>
          <a:xfrm>
            <a:off x="486697" y="970372"/>
            <a:ext cx="8229600" cy="5612990"/>
          </a:xfrm>
        </p:spPr>
        <p:txBody>
          <a:bodyPr>
            <a:normAutofit/>
          </a:bodyPr>
          <a:lstStyle/>
          <a:p>
            <a:pPr marL="0" indent="0">
              <a:buNone/>
            </a:pPr>
            <a:r>
              <a:rPr lang="en-IN" sz="1200" dirty="0">
                <a:solidFill>
                  <a:srgbClr val="008000"/>
                </a:solidFill>
                <a:highlight>
                  <a:srgbClr val="FFFF00"/>
                </a:highlight>
                <a:latin typeface="Cascadia Mono" panose="020B0609020000020004" pitchFamily="49" charset="0"/>
              </a:rPr>
              <a:t>Average DTI</a:t>
            </a:r>
            <a:endParaRPr lang="en-IN" sz="1200" dirty="0">
              <a:solidFill>
                <a:srgbClr val="000000"/>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AVG</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dti</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100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Average_Dti</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endParaRPr lang="en-IN" sz="1200" dirty="0">
              <a:solidFill>
                <a:srgbClr val="000000"/>
              </a:solidFill>
              <a:highlight>
                <a:srgbClr val="FFFFFF"/>
              </a:highlight>
              <a:latin typeface="Cascadia Mono" panose="020B0609020000020004" pitchFamily="49" charset="0"/>
            </a:endParaRPr>
          </a:p>
          <a:p>
            <a:endParaRPr lang="en-IN"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endParaRPr lang="en-US" sz="1200" dirty="0">
              <a:solidFill>
                <a:srgbClr val="0000FF"/>
              </a:solidFill>
              <a:highlight>
                <a:srgbClr val="FFFFFF"/>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ROUND</a:t>
            </a:r>
            <a:r>
              <a:rPr lang="en-US" sz="1200" dirty="0">
                <a:solidFill>
                  <a:srgbClr val="808080"/>
                </a:solidFill>
                <a:highlight>
                  <a:srgbClr val="FFFFFF"/>
                </a:highlight>
                <a:latin typeface="Cascadia Mono" panose="020B0609020000020004" pitchFamily="49" charset="0"/>
              </a:rPr>
              <a:t>(</a:t>
            </a:r>
            <a:r>
              <a:rPr lang="en-US" sz="1200" dirty="0">
                <a:solidFill>
                  <a:srgbClr val="FF00FF"/>
                </a:solidFill>
                <a:highlight>
                  <a:srgbClr val="FFFFFF"/>
                </a:highlight>
                <a:latin typeface="Cascadia Mono" panose="020B0609020000020004" pitchFamily="49" charset="0"/>
              </a:rPr>
              <a:t>AVG</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dti</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4</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100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Average_Dti</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endParaRPr lang="en-US" sz="1200" dirty="0">
              <a:solidFill>
                <a:srgbClr val="000000"/>
              </a:solidFill>
              <a:highlight>
                <a:srgbClr val="FFFFFF"/>
              </a:highlight>
              <a:latin typeface="Cascadia Mono" panose="020B0609020000020004" pitchFamily="49" charset="0"/>
            </a:endParaRPr>
          </a:p>
          <a:p>
            <a:endParaRPr lang="en-IN"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00"/>
              </a:solidFill>
              <a:highlight>
                <a:srgbClr val="FFFFFF"/>
              </a:highlight>
              <a:latin typeface="Cascadia Mono" panose="020B0609020000020004" pitchFamily="49" charset="0"/>
            </a:endParaRPr>
          </a:p>
          <a:p>
            <a:pPr marL="0" indent="0">
              <a:buNone/>
            </a:pPr>
            <a:r>
              <a:rPr lang="en-US" sz="1200" dirty="0" err="1">
                <a:solidFill>
                  <a:srgbClr val="008000"/>
                </a:solidFill>
                <a:highlight>
                  <a:srgbClr val="FFFF00"/>
                </a:highlight>
                <a:latin typeface="Cascadia Mono" panose="020B0609020000020004" pitchFamily="49" charset="0"/>
              </a:rPr>
              <a:t>MTD_Average_Dti</a:t>
            </a:r>
            <a:endParaRPr lang="en-US" sz="1200" dirty="0">
              <a:solidFill>
                <a:srgbClr val="008000"/>
              </a:solidFill>
              <a:highlight>
                <a:srgbClr val="FFFF00"/>
              </a:highlight>
              <a:latin typeface="Cascadia Mono" panose="020B0609020000020004" pitchFamily="49" charset="0"/>
            </a:endParaRP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AVG</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dti</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100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MTD_Average_Dti</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pPr marL="0" indent="0">
              <a:buNone/>
            </a:pP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month</a:t>
            </a:r>
            <a:r>
              <a:rPr lang="en-US" sz="1200" dirty="0">
                <a:solidFill>
                  <a:srgbClr val="0000FF"/>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12 </a:t>
            </a:r>
            <a:r>
              <a:rPr lang="en-US" sz="1200" dirty="0">
                <a:solidFill>
                  <a:srgbClr val="808080"/>
                </a:solidFill>
                <a:highlight>
                  <a:srgbClr val="FFFFFF"/>
                </a:highlight>
                <a:latin typeface="Cascadia Mono" panose="020B0609020000020004" pitchFamily="49" charset="0"/>
              </a:rPr>
              <a:t>And</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year</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2021</a:t>
            </a:r>
          </a:p>
          <a:p>
            <a:endParaRPr lang="en-IN" sz="1200" dirty="0">
              <a:solidFill>
                <a:srgbClr val="000000"/>
              </a:solidFill>
              <a:highlight>
                <a:srgbClr val="FFFFFF"/>
              </a:highlight>
              <a:latin typeface="Cascadia Mono" panose="020B0609020000020004" pitchFamily="49" charset="0"/>
            </a:endParaRPr>
          </a:p>
          <a:p>
            <a:pPr marL="0" indent="0">
              <a:buNone/>
            </a:pPr>
            <a:endParaRPr lang="en-IN" sz="1200" dirty="0">
              <a:solidFill>
                <a:srgbClr val="000000"/>
              </a:solidFill>
              <a:highlight>
                <a:srgbClr val="FFFFFF"/>
              </a:highlight>
              <a:latin typeface="Cascadia Mono" panose="020B0609020000020004" pitchFamily="49" charset="0"/>
            </a:endParaRPr>
          </a:p>
          <a:p>
            <a:endParaRPr lang="en-IN" sz="1200" dirty="0">
              <a:solidFill>
                <a:srgbClr val="000000"/>
              </a:solidFill>
              <a:highlight>
                <a:srgbClr val="FFFFFF"/>
              </a:highlight>
              <a:latin typeface="Cascadia Mono" panose="020B0609020000020004" pitchFamily="49" charset="0"/>
            </a:endParaRPr>
          </a:p>
          <a:p>
            <a:pPr marL="0" indent="0">
              <a:buNone/>
            </a:pPr>
            <a:endParaRPr lang="en-US" sz="1200" dirty="0">
              <a:solidFill>
                <a:srgbClr val="000000"/>
              </a:solidFill>
              <a:highlight>
                <a:srgbClr val="FFFFFF"/>
              </a:highlight>
              <a:latin typeface="Cascadia Mono" panose="020B0609020000020004" pitchFamily="49" charset="0"/>
            </a:endParaRPr>
          </a:p>
          <a:p>
            <a:pPr marL="0" indent="0">
              <a:buNone/>
            </a:pPr>
            <a:r>
              <a:rPr lang="en-US" sz="1200" dirty="0" err="1">
                <a:solidFill>
                  <a:srgbClr val="008000"/>
                </a:solidFill>
                <a:highlight>
                  <a:srgbClr val="FFFF00"/>
                </a:highlight>
                <a:latin typeface="Cascadia Mono" panose="020B0609020000020004" pitchFamily="49" charset="0"/>
              </a:rPr>
              <a:t>PMTD_Average_Dti</a:t>
            </a:r>
            <a:r>
              <a:rPr lang="en-US" sz="1200" dirty="0">
                <a:solidFill>
                  <a:srgbClr val="008000"/>
                </a:solidFill>
                <a:highlight>
                  <a:srgbClr val="FFFF00"/>
                </a:highlight>
                <a:latin typeface="Cascadia Mono" panose="020B0609020000020004" pitchFamily="49" charset="0"/>
              </a:rPr>
              <a:t> </a:t>
            </a:r>
          </a:p>
          <a:p>
            <a:pPr marL="0" indent="0">
              <a:buNone/>
            </a:pPr>
            <a:r>
              <a:rPr lang="en-US" sz="1200" dirty="0">
                <a:solidFill>
                  <a:srgbClr val="0000FF"/>
                </a:solidFill>
                <a:highlight>
                  <a:srgbClr val="FFFFFF"/>
                </a:highlight>
                <a:latin typeface="Cascadia Mono" panose="020B0609020000020004" pitchFamily="49" charset="0"/>
              </a:rPr>
              <a:t>select</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AVG</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dti</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100 </a:t>
            </a:r>
            <a:r>
              <a:rPr lang="en-US" sz="1200" dirty="0">
                <a:solidFill>
                  <a:srgbClr val="0000FF"/>
                </a:solidFill>
                <a:highlight>
                  <a:srgbClr val="FFFFFF"/>
                </a:highlight>
                <a:latin typeface="Cascadia Mono" panose="020B0609020000020004" pitchFamily="49" charset="0"/>
              </a:rPr>
              <a:t>as</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PMTD_Average_Dti</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from</a:t>
            </a:r>
            <a:r>
              <a:rPr lang="en-US" sz="1200" dirty="0">
                <a:solidFill>
                  <a:srgbClr val="000000"/>
                </a:solidFill>
                <a:highlight>
                  <a:srgbClr val="FFFFFF"/>
                </a:highlight>
                <a:latin typeface="Cascadia Mono" panose="020B0609020000020004" pitchFamily="49" charset="0"/>
              </a:rPr>
              <a:t> [Bank Loan Data]</a:t>
            </a:r>
          </a:p>
          <a:p>
            <a:pPr marL="0" indent="0">
              <a:buNone/>
            </a:pPr>
            <a:r>
              <a:rPr lang="en-US" sz="1200" dirty="0">
                <a:solidFill>
                  <a:srgbClr val="0000FF"/>
                </a:solidFill>
                <a:highlight>
                  <a:srgbClr val="FFFFFF"/>
                </a:highlight>
                <a:latin typeface="Cascadia Mono" panose="020B0609020000020004" pitchFamily="49" charset="0"/>
              </a:rPr>
              <a:t>where</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month</a:t>
            </a:r>
            <a:r>
              <a:rPr lang="en-US" sz="1200" dirty="0">
                <a:solidFill>
                  <a:srgbClr val="0000FF"/>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11 </a:t>
            </a:r>
            <a:r>
              <a:rPr lang="en-US" sz="1200" dirty="0">
                <a:solidFill>
                  <a:srgbClr val="808080"/>
                </a:solidFill>
                <a:highlight>
                  <a:srgbClr val="FFFFFF"/>
                </a:highlight>
                <a:latin typeface="Cascadia Mono" panose="020B0609020000020004" pitchFamily="49" charset="0"/>
              </a:rPr>
              <a:t>And</a:t>
            </a:r>
            <a:r>
              <a:rPr lang="en-US" sz="1200" dirty="0">
                <a:solidFill>
                  <a:srgbClr val="000000"/>
                </a:solidFill>
                <a:highlight>
                  <a:srgbClr val="FFFFFF"/>
                </a:highlight>
                <a:latin typeface="Cascadia Mono" panose="020B0609020000020004" pitchFamily="49" charset="0"/>
              </a:rPr>
              <a:t> </a:t>
            </a:r>
            <a:r>
              <a:rPr lang="en-US" sz="1200" dirty="0">
                <a:solidFill>
                  <a:srgbClr val="FF00FF"/>
                </a:solidFill>
                <a:highlight>
                  <a:srgbClr val="FFFFFF"/>
                </a:highlight>
                <a:latin typeface="Cascadia Mono" panose="020B0609020000020004" pitchFamily="49" charset="0"/>
              </a:rPr>
              <a:t>year</a:t>
            </a:r>
            <a:r>
              <a:rPr lang="en-US" sz="1200" dirty="0">
                <a:solidFill>
                  <a:srgbClr val="808080"/>
                </a:solidFill>
                <a:highlight>
                  <a:srgbClr val="FFFFFF"/>
                </a:highlight>
                <a:latin typeface="Cascadia Mono" panose="020B0609020000020004" pitchFamily="49" charset="0"/>
              </a:rPr>
              <a:t>(</a:t>
            </a:r>
            <a:r>
              <a:rPr lang="en-US" sz="1200" dirty="0" err="1">
                <a:solidFill>
                  <a:srgbClr val="000000"/>
                </a:solidFill>
                <a:highlight>
                  <a:srgbClr val="FFFFFF"/>
                </a:highlight>
                <a:latin typeface="Cascadia Mono" panose="020B0609020000020004" pitchFamily="49" charset="0"/>
              </a:rPr>
              <a:t>issue_date</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t>
            </a:r>
            <a:r>
              <a:rPr lang="en-US" sz="1200" dirty="0">
                <a:solidFill>
                  <a:srgbClr val="000000"/>
                </a:solidFill>
                <a:highlight>
                  <a:srgbClr val="FFFFFF"/>
                </a:highlight>
                <a:latin typeface="Cascadia Mono" panose="020B0609020000020004" pitchFamily="49" charset="0"/>
              </a:rPr>
              <a:t>2021</a:t>
            </a:r>
            <a:endParaRPr lang="en-IN" sz="1200" dirty="0"/>
          </a:p>
        </p:txBody>
      </p:sp>
      <p:pic>
        <p:nvPicPr>
          <p:cNvPr id="5" name="Picture 4">
            <a:extLst>
              <a:ext uri="{FF2B5EF4-FFF2-40B4-BE49-F238E27FC236}">
                <a16:creationId xmlns:a16="http://schemas.microsoft.com/office/drawing/2014/main" id="{70B16BD9-A4A3-87CD-29CF-D81BFA995536}"/>
              </a:ext>
            </a:extLst>
          </p:cNvPr>
          <p:cNvPicPr>
            <a:picLocks noChangeAspect="1"/>
          </p:cNvPicPr>
          <p:nvPr/>
        </p:nvPicPr>
        <p:blipFill>
          <a:blip r:embed="rId2"/>
          <a:stretch>
            <a:fillRect/>
          </a:stretch>
        </p:blipFill>
        <p:spPr>
          <a:xfrm>
            <a:off x="601980" y="1575558"/>
            <a:ext cx="1234440" cy="422910"/>
          </a:xfrm>
          <a:prstGeom prst="rect">
            <a:avLst/>
          </a:prstGeom>
        </p:spPr>
      </p:pic>
      <p:pic>
        <p:nvPicPr>
          <p:cNvPr id="6" name="Picture 5">
            <a:extLst>
              <a:ext uri="{FF2B5EF4-FFF2-40B4-BE49-F238E27FC236}">
                <a16:creationId xmlns:a16="http://schemas.microsoft.com/office/drawing/2014/main" id="{D0E9E8EE-A684-4337-9A58-BABE31B45DA1}"/>
              </a:ext>
            </a:extLst>
          </p:cNvPr>
          <p:cNvPicPr>
            <a:picLocks noChangeAspect="1"/>
          </p:cNvPicPr>
          <p:nvPr/>
        </p:nvPicPr>
        <p:blipFill>
          <a:blip r:embed="rId3"/>
          <a:stretch>
            <a:fillRect/>
          </a:stretch>
        </p:blipFill>
        <p:spPr>
          <a:xfrm>
            <a:off x="486697" y="4196593"/>
            <a:ext cx="1224280" cy="441960"/>
          </a:xfrm>
          <a:prstGeom prst="rect">
            <a:avLst/>
          </a:prstGeom>
        </p:spPr>
      </p:pic>
      <p:pic>
        <p:nvPicPr>
          <p:cNvPr id="7" name="Picture 6">
            <a:extLst>
              <a:ext uri="{FF2B5EF4-FFF2-40B4-BE49-F238E27FC236}">
                <a16:creationId xmlns:a16="http://schemas.microsoft.com/office/drawing/2014/main" id="{31504FA6-AEEC-703C-6E14-E3F4BFF2A1CF}"/>
              </a:ext>
            </a:extLst>
          </p:cNvPr>
          <p:cNvPicPr>
            <a:picLocks noChangeAspect="1"/>
          </p:cNvPicPr>
          <p:nvPr/>
        </p:nvPicPr>
        <p:blipFill>
          <a:blip r:embed="rId4"/>
          <a:stretch>
            <a:fillRect/>
          </a:stretch>
        </p:blipFill>
        <p:spPr>
          <a:xfrm>
            <a:off x="579120" y="6023856"/>
            <a:ext cx="1257300" cy="434340"/>
          </a:xfrm>
          <a:prstGeom prst="rect">
            <a:avLst/>
          </a:prstGeom>
        </p:spPr>
      </p:pic>
      <p:pic>
        <p:nvPicPr>
          <p:cNvPr id="12" name="Picture 11">
            <a:extLst>
              <a:ext uri="{FF2B5EF4-FFF2-40B4-BE49-F238E27FC236}">
                <a16:creationId xmlns:a16="http://schemas.microsoft.com/office/drawing/2014/main" id="{58EF5959-DE86-E81E-A853-8B9C65DEE106}"/>
              </a:ext>
            </a:extLst>
          </p:cNvPr>
          <p:cNvPicPr>
            <a:picLocks noChangeAspect="1"/>
          </p:cNvPicPr>
          <p:nvPr/>
        </p:nvPicPr>
        <p:blipFill>
          <a:blip r:embed="rId5"/>
          <a:stretch>
            <a:fillRect/>
          </a:stretch>
        </p:blipFill>
        <p:spPr>
          <a:xfrm>
            <a:off x="601980" y="2673283"/>
            <a:ext cx="1428949" cy="409632"/>
          </a:xfrm>
          <a:prstGeom prst="rect">
            <a:avLst/>
          </a:prstGeom>
        </p:spPr>
      </p:pic>
    </p:spTree>
    <p:extLst>
      <p:ext uri="{BB962C8B-B14F-4D97-AF65-F5344CB8AC3E}">
        <p14:creationId xmlns:p14="http://schemas.microsoft.com/office/powerpoint/2010/main" val="3419579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TotalTime>
  <Words>2147</Words>
  <Application>Microsoft Office PowerPoint</Application>
  <PresentationFormat>On-screen Show (4:3)</PresentationFormat>
  <Paragraphs>294</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Calibri</vt:lpstr>
      <vt:lpstr>Cascadia Mono</vt:lpstr>
      <vt:lpstr>Consolas</vt:lpstr>
      <vt:lpstr>Office Theme</vt:lpstr>
      <vt:lpstr>Bank Loan Performance Dashboard</vt:lpstr>
      <vt:lpstr>Problem Statement</vt:lpstr>
      <vt:lpstr>Business Requirements</vt:lpstr>
      <vt:lpstr>Solution Approach- SQL+Power BI</vt:lpstr>
      <vt:lpstr>BANK LOAN REPORT | SUMMARY </vt:lpstr>
      <vt:lpstr>BANK LOAN REPORT | SUMMARY </vt:lpstr>
      <vt:lpstr>BANK LOAN REPORT | SUMMARY </vt:lpstr>
      <vt:lpstr>BANK LOAN REPORT | SUMMARY </vt:lpstr>
      <vt:lpstr>BANK LOAN REPORT | SUMMARY </vt:lpstr>
      <vt:lpstr>BANK LOAN REPORT | SUMMARY </vt:lpstr>
      <vt:lpstr>BANK LOAN REPORT | SUMMARY </vt:lpstr>
      <vt:lpstr>BANK LOAN REPORT | SUMMARY </vt:lpstr>
      <vt:lpstr>BANK LOAN REPORT | SUMMARY Loan Status Grid View</vt:lpstr>
      <vt:lpstr>BANK LOAN REPORT | SUMMARY Loan Status Grid View-MTD</vt:lpstr>
      <vt:lpstr>BANK LOAN REPORT | Overview Monthly Report</vt:lpstr>
      <vt:lpstr>BANK LOAN REPORT | Overview State</vt:lpstr>
      <vt:lpstr>PowerPoint Presentation</vt:lpstr>
      <vt:lpstr>BANK LOAN REPORT | OVERVIEW Term</vt:lpstr>
      <vt:lpstr>BANK LOAN REPORT | OVERVIEW EMPLOYEE LENGTH</vt:lpstr>
      <vt:lpstr>BANK LOAN REPORT |OVERVIEW Purpose</vt:lpstr>
      <vt:lpstr>BANK LOAN REPORT | OVERVIEW Home Ownership</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shrawani thalla ranga</cp:lastModifiedBy>
  <cp:revision>3</cp:revision>
  <dcterms:created xsi:type="dcterms:W3CDTF">2013-01-27T09:14:16Z</dcterms:created>
  <dcterms:modified xsi:type="dcterms:W3CDTF">2025-10-24T05:17:39Z</dcterms:modified>
  <cp:category/>
</cp:coreProperties>
</file>