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80" r:id="rId6"/>
    <p:sldId id="281" r:id="rId7"/>
    <p:sldId id="283" r:id="rId8"/>
    <p:sldId id="284" r:id="rId9"/>
    <p:sldId id="285" r:id="rId10"/>
    <p:sldId id="279" r:id="rId11"/>
    <p:sldId id="262" r:id="rId12"/>
    <p:sldId id="259" r:id="rId13"/>
    <p:sldId id="263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C66A60-AF6C-482C-A13E-C7B969FC8EC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241F942-A761-4996-92A2-53D323D6CE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We would like to visualize various aspects of our pizza sales data to gain insights and understand key trends. The following charts are required:</a:t>
          </a:r>
        </a:p>
      </dgm:t>
    </dgm:pt>
    <dgm:pt modelId="{CB305C62-92A3-46F8-B7B6-D50505795BE2}" type="parTrans" cxnId="{5A1AEF36-7247-4C78-867F-20C6E5003837}">
      <dgm:prSet/>
      <dgm:spPr/>
      <dgm:t>
        <a:bodyPr/>
        <a:lstStyle/>
        <a:p>
          <a:endParaRPr lang="en-US"/>
        </a:p>
      </dgm:t>
    </dgm:pt>
    <dgm:pt modelId="{1D332E5F-D0DE-4C53-8A82-11FF6FD0E32E}" type="sibTrans" cxnId="{5A1AEF36-7247-4C78-867F-20C6E50038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970762-FCFB-468F-ABFB-B8CC0710DD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1. </a:t>
          </a:r>
          <a:r>
            <a:rPr lang="en-US" sz="1400" b="1" dirty="0"/>
            <a:t>Daily Trend for Total Orders</a:t>
          </a:r>
          <a:r>
            <a:rPr lang="en-US" sz="1400" dirty="0"/>
            <a:t>:</a:t>
          </a:r>
          <a:br>
            <a:rPr lang="en-US" sz="1400" dirty="0"/>
          </a:br>
          <a:r>
            <a:rPr lang="en-US" sz="1400" dirty="0"/>
            <a:t>Create a bar chart that displays the daily trend of total orders over a specific period to identify patterns or fluctuations in order volumes</a:t>
          </a:r>
          <a:r>
            <a:rPr lang="en-US" sz="1100" dirty="0"/>
            <a:t>.</a:t>
          </a:r>
        </a:p>
      </dgm:t>
    </dgm:pt>
    <dgm:pt modelId="{C46732B2-869A-4B18-ACC8-E2C3661A8FB3}" type="parTrans" cxnId="{BE7AF2BE-7845-44A4-AC7E-CDFC49F6ECFE}">
      <dgm:prSet/>
      <dgm:spPr/>
      <dgm:t>
        <a:bodyPr/>
        <a:lstStyle/>
        <a:p>
          <a:endParaRPr lang="en-US"/>
        </a:p>
      </dgm:t>
    </dgm:pt>
    <dgm:pt modelId="{45F65820-8EFD-43F1-AB33-15BDEA98F419}" type="sibTrans" cxnId="{BE7AF2BE-7845-44A4-AC7E-CDFC49F6EC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A566CE-3D07-4826-ABD8-F200F477EB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2. Hourly Trend for Total Orders: </a:t>
          </a:r>
          <a:br>
            <a:rPr lang="en-US" sz="1400" b="1" dirty="0"/>
          </a:br>
          <a:r>
            <a:rPr lang="en-US" sz="1400" dirty="0"/>
            <a:t>Create a line chart illustrating the hourly trend of total orders throughout the day to identify peak hours or high activity periods</a:t>
          </a:r>
          <a:r>
            <a:rPr lang="en-US" sz="1100" dirty="0"/>
            <a:t>.</a:t>
          </a:r>
        </a:p>
      </dgm:t>
    </dgm:pt>
    <dgm:pt modelId="{E9B8DC0E-22C7-459F-81AF-CDAB2AFF704E}" type="parTrans" cxnId="{0C6C8D27-4E26-4662-AF41-F392613F701D}">
      <dgm:prSet/>
      <dgm:spPr/>
      <dgm:t>
        <a:bodyPr/>
        <a:lstStyle/>
        <a:p>
          <a:endParaRPr lang="en-US"/>
        </a:p>
      </dgm:t>
    </dgm:pt>
    <dgm:pt modelId="{560A2F80-930F-48E6-8127-3F06D4DBC04E}" type="sibTrans" cxnId="{0C6C8D27-4E26-4662-AF41-F392613F70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DB0ED1-91B5-4CE2-9929-99C4D7FF94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3</a:t>
          </a:r>
          <a:r>
            <a:rPr lang="en-US" sz="1400" b="1" dirty="0"/>
            <a:t>. Percentage of Sales by Pizza Category</a:t>
          </a:r>
          <a:r>
            <a:rPr lang="en-US" sz="1400" dirty="0"/>
            <a:t>:</a:t>
          </a:r>
          <a:br>
            <a:rPr lang="en-US" sz="1400" dirty="0"/>
          </a:br>
          <a:r>
            <a:rPr lang="en-US" sz="1400" dirty="0"/>
            <a:t> Create a pie chart showing the distribution of sales across different pizza categories to understand their contribution to overall sales.</a:t>
          </a:r>
        </a:p>
      </dgm:t>
    </dgm:pt>
    <dgm:pt modelId="{532369E6-BF93-436A-B1C1-7AAFD807706A}" type="parTrans" cxnId="{5EE20CE6-468F-467A-AFA5-8A5967F4808D}">
      <dgm:prSet/>
      <dgm:spPr/>
      <dgm:t>
        <a:bodyPr/>
        <a:lstStyle/>
        <a:p>
          <a:endParaRPr lang="en-US"/>
        </a:p>
      </dgm:t>
    </dgm:pt>
    <dgm:pt modelId="{7301B99E-940F-4722-B7BE-D9C13237442F}" type="sibTrans" cxnId="{5EE20CE6-468F-467A-AFA5-8A5967F4808D}">
      <dgm:prSet/>
      <dgm:spPr/>
      <dgm:t>
        <a:bodyPr/>
        <a:lstStyle/>
        <a:p>
          <a:endParaRPr lang="en-US"/>
        </a:p>
      </dgm:t>
    </dgm:pt>
    <dgm:pt modelId="{1348AFBC-F0C4-4691-B466-E1B459C6EEB7}" type="pres">
      <dgm:prSet presAssocID="{4FC66A60-AF6C-482C-A13E-C7B969FC8EC6}" presName="root" presStyleCnt="0">
        <dgm:presLayoutVars>
          <dgm:dir/>
          <dgm:resizeHandles val="exact"/>
        </dgm:presLayoutVars>
      </dgm:prSet>
      <dgm:spPr/>
    </dgm:pt>
    <dgm:pt modelId="{50CB7F6C-2521-48E9-8C31-303E8357D0B1}" type="pres">
      <dgm:prSet presAssocID="{4FC66A60-AF6C-482C-A13E-C7B969FC8EC6}" presName="container" presStyleCnt="0">
        <dgm:presLayoutVars>
          <dgm:dir/>
          <dgm:resizeHandles val="exact"/>
        </dgm:presLayoutVars>
      </dgm:prSet>
      <dgm:spPr/>
    </dgm:pt>
    <dgm:pt modelId="{14641D07-775F-4735-906E-E09A183BDAB6}" type="pres">
      <dgm:prSet presAssocID="{3241F942-A761-4996-92A2-53D323D6CE3F}" presName="compNode" presStyleCnt="0"/>
      <dgm:spPr/>
    </dgm:pt>
    <dgm:pt modelId="{5AD1BF73-1502-4419-93AA-2FA8EF149C82}" type="pres">
      <dgm:prSet presAssocID="{3241F942-A761-4996-92A2-53D323D6CE3F}" presName="iconBgRect" presStyleLbl="bgShp" presStyleIdx="0" presStyleCnt="4"/>
      <dgm:spPr/>
    </dgm:pt>
    <dgm:pt modelId="{54C24EC7-63BE-4D41-9581-4E19A8729E4B}" type="pres">
      <dgm:prSet presAssocID="{3241F942-A761-4996-92A2-53D323D6CE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CE07A3CB-6071-4638-9F97-AECE936115B0}" type="pres">
      <dgm:prSet presAssocID="{3241F942-A761-4996-92A2-53D323D6CE3F}" presName="spaceRect" presStyleCnt="0"/>
      <dgm:spPr/>
    </dgm:pt>
    <dgm:pt modelId="{419C58CB-6C4F-465A-BD65-9C8A59C75207}" type="pres">
      <dgm:prSet presAssocID="{3241F942-A761-4996-92A2-53D323D6CE3F}" presName="textRect" presStyleLbl="revTx" presStyleIdx="0" presStyleCnt="4">
        <dgm:presLayoutVars>
          <dgm:chMax val="1"/>
          <dgm:chPref val="1"/>
        </dgm:presLayoutVars>
      </dgm:prSet>
      <dgm:spPr/>
    </dgm:pt>
    <dgm:pt modelId="{BAFAC487-5949-4659-BC63-E36B9D7AFBE3}" type="pres">
      <dgm:prSet presAssocID="{1D332E5F-D0DE-4C53-8A82-11FF6FD0E32E}" presName="sibTrans" presStyleLbl="sibTrans2D1" presStyleIdx="0" presStyleCnt="0"/>
      <dgm:spPr/>
    </dgm:pt>
    <dgm:pt modelId="{00A4CBFA-2450-42E2-87E5-C1AB92DD85F7}" type="pres">
      <dgm:prSet presAssocID="{9C970762-FCFB-468F-ABFB-B8CC0710DD69}" presName="compNode" presStyleCnt="0"/>
      <dgm:spPr/>
    </dgm:pt>
    <dgm:pt modelId="{D85D95DE-FA4E-450A-8E4B-993AF64573E2}" type="pres">
      <dgm:prSet presAssocID="{9C970762-FCFB-468F-ABFB-B8CC0710DD69}" presName="iconBgRect" presStyleLbl="bgShp" presStyleIdx="1" presStyleCnt="4"/>
      <dgm:spPr/>
    </dgm:pt>
    <dgm:pt modelId="{9626692E-1416-4FCC-A052-190C4B24027D}" type="pres">
      <dgm:prSet presAssocID="{9C970762-FCFB-468F-ABFB-B8CC0710DD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CF9A04E0-A5DA-47D8-A8B4-B6FCE2DD04E9}" type="pres">
      <dgm:prSet presAssocID="{9C970762-FCFB-468F-ABFB-B8CC0710DD69}" presName="spaceRect" presStyleCnt="0"/>
      <dgm:spPr/>
    </dgm:pt>
    <dgm:pt modelId="{C3199F50-2EDE-4B88-8CAE-C685E723C637}" type="pres">
      <dgm:prSet presAssocID="{9C970762-FCFB-468F-ABFB-B8CC0710DD69}" presName="textRect" presStyleLbl="revTx" presStyleIdx="1" presStyleCnt="4">
        <dgm:presLayoutVars>
          <dgm:chMax val="1"/>
          <dgm:chPref val="1"/>
        </dgm:presLayoutVars>
      </dgm:prSet>
      <dgm:spPr/>
    </dgm:pt>
    <dgm:pt modelId="{D2C9F273-3267-49A9-960F-2DD45F1C6FA1}" type="pres">
      <dgm:prSet presAssocID="{45F65820-8EFD-43F1-AB33-15BDEA98F419}" presName="sibTrans" presStyleLbl="sibTrans2D1" presStyleIdx="0" presStyleCnt="0"/>
      <dgm:spPr/>
    </dgm:pt>
    <dgm:pt modelId="{4B2FF9C2-0D81-46C4-B5A8-7ACFC6A08A6C}" type="pres">
      <dgm:prSet presAssocID="{72A566CE-3D07-4826-ABD8-F200F477EB0D}" presName="compNode" presStyleCnt="0"/>
      <dgm:spPr/>
    </dgm:pt>
    <dgm:pt modelId="{1E05396F-1538-4A55-BE72-D5BAA7063F3F}" type="pres">
      <dgm:prSet presAssocID="{72A566CE-3D07-4826-ABD8-F200F477EB0D}" presName="iconBgRect" presStyleLbl="bgShp" presStyleIdx="2" presStyleCnt="4"/>
      <dgm:spPr/>
    </dgm:pt>
    <dgm:pt modelId="{3D730D29-603A-4817-9802-7C7DA6931D05}" type="pres">
      <dgm:prSet presAssocID="{72A566CE-3D07-4826-ABD8-F200F477E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D4C7E06-633D-46B8-B36F-DD2F4555C0D7}" type="pres">
      <dgm:prSet presAssocID="{72A566CE-3D07-4826-ABD8-F200F477EB0D}" presName="spaceRect" presStyleCnt="0"/>
      <dgm:spPr/>
    </dgm:pt>
    <dgm:pt modelId="{1100C58C-FA86-45BA-8982-D81CBA078835}" type="pres">
      <dgm:prSet presAssocID="{72A566CE-3D07-4826-ABD8-F200F477EB0D}" presName="textRect" presStyleLbl="revTx" presStyleIdx="2" presStyleCnt="4">
        <dgm:presLayoutVars>
          <dgm:chMax val="1"/>
          <dgm:chPref val="1"/>
        </dgm:presLayoutVars>
      </dgm:prSet>
      <dgm:spPr/>
    </dgm:pt>
    <dgm:pt modelId="{28DE7DA3-5F51-4F00-9350-DA5D28E432C2}" type="pres">
      <dgm:prSet presAssocID="{560A2F80-930F-48E6-8127-3F06D4DBC04E}" presName="sibTrans" presStyleLbl="sibTrans2D1" presStyleIdx="0" presStyleCnt="0"/>
      <dgm:spPr/>
    </dgm:pt>
    <dgm:pt modelId="{2F060A35-4701-425D-A7EE-F7C623B801B2}" type="pres">
      <dgm:prSet presAssocID="{0BDB0ED1-91B5-4CE2-9929-99C4D7FF94A6}" presName="compNode" presStyleCnt="0"/>
      <dgm:spPr/>
    </dgm:pt>
    <dgm:pt modelId="{98FFB964-0B42-4565-8805-999DBC605D8A}" type="pres">
      <dgm:prSet presAssocID="{0BDB0ED1-91B5-4CE2-9929-99C4D7FF94A6}" presName="iconBgRect" presStyleLbl="bgShp" presStyleIdx="3" presStyleCnt="4"/>
      <dgm:spPr/>
    </dgm:pt>
    <dgm:pt modelId="{C86BA466-7E34-4EC6-9330-97222A818380}" type="pres">
      <dgm:prSet presAssocID="{0BDB0ED1-91B5-4CE2-9929-99C4D7FF94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53DA5F84-1E15-4930-A6B2-0E57B21F6B8E}" type="pres">
      <dgm:prSet presAssocID="{0BDB0ED1-91B5-4CE2-9929-99C4D7FF94A6}" presName="spaceRect" presStyleCnt="0"/>
      <dgm:spPr/>
    </dgm:pt>
    <dgm:pt modelId="{324392F7-BBE2-4B63-91C4-CA514D2EA70A}" type="pres">
      <dgm:prSet presAssocID="{0BDB0ED1-91B5-4CE2-9929-99C4D7FF94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6C8D27-4E26-4662-AF41-F392613F701D}" srcId="{4FC66A60-AF6C-482C-A13E-C7B969FC8EC6}" destId="{72A566CE-3D07-4826-ABD8-F200F477EB0D}" srcOrd="2" destOrd="0" parTransId="{E9B8DC0E-22C7-459F-81AF-CDAB2AFF704E}" sibTransId="{560A2F80-930F-48E6-8127-3F06D4DBC04E}"/>
    <dgm:cxn modelId="{434D712F-6059-4D32-A96F-40EFF0EF77E4}" type="presOf" srcId="{72A566CE-3D07-4826-ABD8-F200F477EB0D}" destId="{1100C58C-FA86-45BA-8982-D81CBA078835}" srcOrd="0" destOrd="0" presId="urn:microsoft.com/office/officeart/2018/2/layout/IconCircleList"/>
    <dgm:cxn modelId="{AB597935-C82F-498D-B47F-BFB9691CE538}" type="presOf" srcId="{1D332E5F-D0DE-4C53-8A82-11FF6FD0E32E}" destId="{BAFAC487-5949-4659-BC63-E36B9D7AFBE3}" srcOrd="0" destOrd="0" presId="urn:microsoft.com/office/officeart/2018/2/layout/IconCircleList"/>
    <dgm:cxn modelId="{5A1AEF36-7247-4C78-867F-20C6E5003837}" srcId="{4FC66A60-AF6C-482C-A13E-C7B969FC8EC6}" destId="{3241F942-A761-4996-92A2-53D323D6CE3F}" srcOrd="0" destOrd="0" parTransId="{CB305C62-92A3-46F8-B7B6-D50505795BE2}" sibTransId="{1D332E5F-D0DE-4C53-8A82-11FF6FD0E32E}"/>
    <dgm:cxn modelId="{AEED073F-1272-4C74-BBCF-8D13FF6EDF07}" type="presOf" srcId="{0BDB0ED1-91B5-4CE2-9929-99C4D7FF94A6}" destId="{324392F7-BBE2-4B63-91C4-CA514D2EA70A}" srcOrd="0" destOrd="0" presId="urn:microsoft.com/office/officeart/2018/2/layout/IconCircleList"/>
    <dgm:cxn modelId="{5030A064-47B6-486E-A9D6-AFA644078133}" type="presOf" srcId="{45F65820-8EFD-43F1-AB33-15BDEA98F419}" destId="{D2C9F273-3267-49A9-960F-2DD45F1C6FA1}" srcOrd="0" destOrd="0" presId="urn:microsoft.com/office/officeart/2018/2/layout/IconCircleList"/>
    <dgm:cxn modelId="{DEFE5F8E-E164-44E9-A11E-36EDBE63178A}" type="presOf" srcId="{560A2F80-930F-48E6-8127-3F06D4DBC04E}" destId="{28DE7DA3-5F51-4F00-9350-DA5D28E432C2}" srcOrd="0" destOrd="0" presId="urn:microsoft.com/office/officeart/2018/2/layout/IconCircleList"/>
    <dgm:cxn modelId="{5687DE97-4022-4996-858C-EBB277D44563}" type="presOf" srcId="{4FC66A60-AF6C-482C-A13E-C7B969FC8EC6}" destId="{1348AFBC-F0C4-4691-B466-E1B459C6EEB7}" srcOrd="0" destOrd="0" presId="urn:microsoft.com/office/officeart/2018/2/layout/IconCircleList"/>
    <dgm:cxn modelId="{C6D9B3BA-801E-489A-99F0-653AD4D212D9}" type="presOf" srcId="{3241F942-A761-4996-92A2-53D323D6CE3F}" destId="{419C58CB-6C4F-465A-BD65-9C8A59C75207}" srcOrd="0" destOrd="0" presId="urn:microsoft.com/office/officeart/2018/2/layout/IconCircleList"/>
    <dgm:cxn modelId="{BE7AF2BE-7845-44A4-AC7E-CDFC49F6ECFE}" srcId="{4FC66A60-AF6C-482C-A13E-C7B969FC8EC6}" destId="{9C970762-FCFB-468F-ABFB-B8CC0710DD69}" srcOrd="1" destOrd="0" parTransId="{C46732B2-869A-4B18-ACC8-E2C3661A8FB3}" sibTransId="{45F65820-8EFD-43F1-AB33-15BDEA98F419}"/>
    <dgm:cxn modelId="{4ED1DDC6-66EA-440E-B514-3DEA6CF464F7}" type="presOf" srcId="{9C970762-FCFB-468F-ABFB-B8CC0710DD69}" destId="{C3199F50-2EDE-4B88-8CAE-C685E723C637}" srcOrd="0" destOrd="0" presId="urn:microsoft.com/office/officeart/2018/2/layout/IconCircleList"/>
    <dgm:cxn modelId="{5EE20CE6-468F-467A-AFA5-8A5967F4808D}" srcId="{4FC66A60-AF6C-482C-A13E-C7B969FC8EC6}" destId="{0BDB0ED1-91B5-4CE2-9929-99C4D7FF94A6}" srcOrd="3" destOrd="0" parTransId="{532369E6-BF93-436A-B1C1-7AAFD807706A}" sibTransId="{7301B99E-940F-4722-B7BE-D9C13237442F}"/>
    <dgm:cxn modelId="{AC535C5D-D9A3-4190-9D9B-4E7B726AEAAB}" type="presParOf" srcId="{1348AFBC-F0C4-4691-B466-E1B459C6EEB7}" destId="{50CB7F6C-2521-48E9-8C31-303E8357D0B1}" srcOrd="0" destOrd="0" presId="urn:microsoft.com/office/officeart/2018/2/layout/IconCircleList"/>
    <dgm:cxn modelId="{832600C2-CA97-4F22-9A0E-4220BC14828A}" type="presParOf" srcId="{50CB7F6C-2521-48E9-8C31-303E8357D0B1}" destId="{14641D07-775F-4735-906E-E09A183BDAB6}" srcOrd="0" destOrd="0" presId="urn:microsoft.com/office/officeart/2018/2/layout/IconCircleList"/>
    <dgm:cxn modelId="{28FDD3E2-7DC1-4971-AA4D-004F266EBD6C}" type="presParOf" srcId="{14641D07-775F-4735-906E-E09A183BDAB6}" destId="{5AD1BF73-1502-4419-93AA-2FA8EF149C82}" srcOrd="0" destOrd="0" presId="urn:microsoft.com/office/officeart/2018/2/layout/IconCircleList"/>
    <dgm:cxn modelId="{39B0A687-05E5-486A-B173-C19D5BE6986E}" type="presParOf" srcId="{14641D07-775F-4735-906E-E09A183BDAB6}" destId="{54C24EC7-63BE-4D41-9581-4E19A8729E4B}" srcOrd="1" destOrd="0" presId="urn:microsoft.com/office/officeart/2018/2/layout/IconCircleList"/>
    <dgm:cxn modelId="{625B336F-FDE7-4769-8EDB-8675D6BDCA5C}" type="presParOf" srcId="{14641D07-775F-4735-906E-E09A183BDAB6}" destId="{CE07A3CB-6071-4638-9F97-AECE936115B0}" srcOrd="2" destOrd="0" presId="urn:microsoft.com/office/officeart/2018/2/layout/IconCircleList"/>
    <dgm:cxn modelId="{4032F5F0-854B-46E5-AC08-019A646B39D0}" type="presParOf" srcId="{14641D07-775F-4735-906E-E09A183BDAB6}" destId="{419C58CB-6C4F-465A-BD65-9C8A59C75207}" srcOrd="3" destOrd="0" presId="urn:microsoft.com/office/officeart/2018/2/layout/IconCircleList"/>
    <dgm:cxn modelId="{447970D6-3342-41B9-988A-2F729C90184A}" type="presParOf" srcId="{50CB7F6C-2521-48E9-8C31-303E8357D0B1}" destId="{BAFAC487-5949-4659-BC63-E36B9D7AFBE3}" srcOrd="1" destOrd="0" presId="urn:microsoft.com/office/officeart/2018/2/layout/IconCircleList"/>
    <dgm:cxn modelId="{0E8987B0-9A51-4A91-8561-E914D41F7150}" type="presParOf" srcId="{50CB7F6C-2521-48E9-8C31-303E8357D0B1}" destId="{00A4CBFA-2450-42E2-87E5-C1AB92DD85F7}" srcOrd="2" destOrd="0" presId="urn:microsoft.com/office/officeart/2018/2/layout/IconCircleList"/>
    <dgm:cxn modelId="{7540DBC8-4E3A-4F5D-B4CC-8AA853E08DE7}" type="presParOf" srcId="{00A4CBFA-2450-42E2-87E5-C1AB92DD85F7}" destId="{D85D95DE-FA4E-450A-8E4B-993AF64573E2}" srcOrd="0" destOrd="0" presId="urn:microsoft.com/office/officeart/2018/2/layout/IconCircleList"/>
    <dgm:cxn modelId="{CD2F683C-24A3-412A-A0FF-9250D07976A8}" type="presParOf" srcId="{00A4CBFA-2450-42E2-87E5-C1AB92DD85F7}" destId="{9626692E-1416-4FCC-A052-190C4B24027D}" srcOrd="1" destOrd="0" presId="urn:microsoft.com/office/officeart/2018/2/layout/IconCircleList"/>
    <dgm:cxn modelId="{4E547C09-6B6A-410A-B2EC-E343F84B8CB7}" type="presParOf" srcId="{00A4CBFA-2450-42E2-87E5-C1AB92DD85F7}" destId="{CF9A04E0-A5DA-47D8-A8B4-B6FCE2DD04E9}" srcOrd="2" destOrd="0" presId="urn:microsoft.com/office/officeart/2018/2/layout/IconCircleList"/>
    <dgm:cxn modelId="{50CCFFA0-57C0-478A-8E1C-002616536DF3}" type="presParOf" srcId="{00A4CBFA-2450-42E2-87E5-C1AB92DD85F7}" destId="{C3199F50-2EDE-4B88-8CAE-C685E723C637}" srcOrd="3" destOrd="0" presId="urn:microsoft.com/office/officeart/2018/2/layout/IconCircleList"/>
    <dgm:cxn modelId="{974DE124-A805-4299-84C8-D4D951F34139}" type="presParOf" srcId="{50CB7F6C-2521-48E9-8C31-303E8357D0B1}" destId="{D2C9F273-3267-49A9-960F-2DD45F1C6FA1}" srcOrd="3" destOrd="0" presId="urn:microsoft.com/office/officeart/2018/2/layout/IconCircleList"/>
    <dgm:cxn modelId="{B99B8E9F-7038-4A16-BE68-DC364E2A7441}" type="presParOf" srcId="{50CB7F6C-2521-48E9-8C31-303E8357D0B1}" destId="{4B2FF9C2-0D81-46C4-B5A8-7ACFC6A08A6C}" srcOrd="4" destOrd="0" presId="urn:microsoft.com/office/officeart/2018/2/layout/IconCircleList"/>
    <dgm:cxn modelId="{A995B08E-10C4-479E-AB8F-EB7FC5D00C3A}" type="presParOf" srcId="{4B2FF9C2-0D81-46C4-B5A8-7ACFC6A08A6C}" destId="{1E05396F-1538-4A55-BE72-D5BAA7063F3F}" srcOrd="0" destOrd="0" presId="urn:microsoft.com/office/officeart/2018/2/layout/IconCircleList"/>
    <dgm:cxn modelId="{1D4001BC-4641-467C-A1E0-5C09D967C0DE}" type="presParOf" srcId="{4B2FF9C2-0D81-46C4-B5A8-7ACFC6A08A6C}" destId="{3D730D29-603A-4817-9802-7C7DA6931D05}" srcOrd="1" destOrd="0" presId="urn:microsoft.com/office/officeart/2018/2/layout/IconCircleList"/>
    <dgm:cxn modelId="{EAC4D2C3-303A-44AD-8804-8635C005BE24}" type="presParOf" srcId="{4B2FF9C2-0D81-46C4-B5A8-7ACFC6A08A6C}" destId="{CD4C7E06-633D-46B8-B36F-DD2F4555C0D7}" srcOrd="2" destOrd="0" presId="urn:microsoft.com/office/officeart/2018/2/layout/IconCircleList"/>
    <dgm:cxn modelId="{2E5F35DA-958A-41BB-952A-11ACBF1CD69C}" type="presParOf" srcId="{4B2FF9C2-0D81-46C4-B5A8-7ACFC6A08A6C}" destId="{1100C58C-FA86-45BA-8982-D81CBA078835}" srcOrd="3" destOrd="0" presId="urn:microsoft.com/office/officeart/2018/2/layout/IconCircleList"/>
    <dgm:cxn modelId="{1CEE3FA0-5A0B-4A38-B465-D2409E4E94A0}" type="presParOf" srcId="{50CB7F6C-2521-48E9-8C31-303E8357D0B1}" destId="{28DE7DA3-5F51-4F00-9350-DA5D28E432C2}" srcOrd="5" destOrd="0" presId="urn:microsoft.com/office/officeart/2018/2/layout/IconCircleList"/>
    <dgm:cxn modelId="{C223E0BB-50AB-4019-A92B-0323C396BDF0}" type="presParOf" srcId="{50CB7F6C-2521-48E9-8C31-303E8357D0B1}" destId="{2F060A35-4701-425D-A7EE-F7C623B801B2}" srcOrd="6" destOrd="0" presId="urn:microsoft.com/office/officeart/2018/2/layout/IconCircleList"/>
    <dgm:cxn modelId="{FE054010-CFFF-4D00-B849-B2475106E839}" type="presParOf" srcId="{2F060A35-4701-425D-A7EE-F7C623B801B2}" destId="{98FFB964-0B42-4565-8805-999DBC605D8A}" srcOrd="0" destOrd="0" presId="urn:microsoft.com/office/officeart/2018/2/layout/IconCircleList"/>
    <dgm:cxn modelId="{9F749D3E-E33E-431A-AF70-DCC92D2E0EBA}" type="presParOf" srcId="{2F060A35-4701-425D-A7EE-F7C623B801B2}" destId="{C86BA466-7E34-4EC6-9330-97222A818380}" srcOrd="1" destOrd="0" presId="urn:microsoft.com/office/officeart/2018/2/layout/IconCircleList"/>
    <dgm:cxn modelId="{95D05960-BF9A-4C06-9ACB-A67CCBFD04EC}" type="presParOf" srcId="{2F060A35-4701-425D-A7EE-F7C623B801B2}" destId="{53DA5F84-1E15-4930-A6B2-0E57B21F6B8E}" srcOrd="2" destOrd="0" presId="urn:microsoft.com/office/officeart/2018/2/layout/IconCircleList"/>
    <dgm:cxn modelId="{B1488305-33D2-4347-85D6-A8B023C950A4}" type="presParOf" srcId="{2F060A35-4701-425D-A7EE-F7C623B801B2}" destId="{324392F7-BBE2-4B63-91C4-CA514D2EA7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1B174A-2DDC-44BD-80F9-D23DA0DC67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63D938-C213-4CE3-AA09-EBAA64AAA7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4. </a:t>
          </a:r>
          <a:r>
            <a:rPr lang="en-US" sz="1400" b="1"/>
            <a:t>Percentage of Sales by Pizza Size</a:t>
          </a:r>
          <a:r>
            <a:rPr lang="en-US" sz="1400"/>
            <a:t>:</a:t>
          </a:r>
          <a:br>
            <a:rPr lang="en-US" sz="1400"/>
          </a:br>
          <a:r>
            <a:rPr lang="en-US" sz="1400"/>
            <a:t>Generate a pie chart representing the percentage of sales attributed to different pizza sizes to understand customer preferences.</a:t>
          </a:r>
        </a:p>
      </dgm:t>
    </dgm:pt>
    <dgm:pt modelId="{09265A76-1E41-4EF0-98F9-7EFC9779F74D}" type="parTrans" cxnId="{31B4629C-B355-4091-8B40-716EC98340A7}">
      <dgm:prSet/>
      <dgm:spPr/>
      <dgm:t>
        <a:bodyPr/>
        <a:lstStyle/>
        <a:p>
          <a:endParaRPr lang="en-US"/>
        </a:p>
      </dgm:t>
    </dgm:pt>
    <dgm:pt modelId="{585B23CC-F499-4F05-8F19-486D39FEB33F}" type="sibTrans" cxnId="{31B4629C-B355-4091-8B40-716EC98340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BE60B3-1A92-451D-85F8-E7A8F11500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5. </a:t>
          </a:r>
          <a:r>
            <a:rPr lang="en-US" sz="1400" b="1"/>
            <a:t>Total Pizzas Sold by Pizza Category</a:t>
          </a:r>
          <a:r>
            <a:rPr lang="en-US" sz="1400" b="0"/>
            <a:t>:</a:t>
          </a:r>
          <a:br>
            <a:rPr lang="en-US" sz="1400" b="0"/>
          </a:br>
          <a:r>
            <a:rPr lang="en-US" sz="1400" b="0"/>
            <a:t>Create a funnel chart presenting the total number of pizzas sold for each category for performance comparison.</a:t>
          </a:r>
        </a:p>
      </dgm:t>
    </dgm:pt>
    <dgm:pt modelId="{86755FEC-6D9F-4274-A302-0A28E815512A}" type="parTrans" cxnId="{75D833D9-CBAE-4680-9E25-70B06817B574}">
      <dgm:prSet/>
      <dgm:spPr/>
      <dgm:t>
        <a:bodyPr/>
        <a:lstStyle/>
        <a:p>
          <a:endParaRPr lang="en-US"/>
        </a:p>
      </dgm:t>
    </dgm:pt>
    <dgm:pt modelId="{E500D055-A852-467B-84AD-D712E6F6492B}" type="sibTrans" cxnId="{75D833D9-CBAE-4680-9E25-70B06817B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8564F5-138E-437C-91A6-4B6F0DCB7F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6. Top 5 Best Sellers by Total Pizzas Sold:</a:t>
          </a:r>
          <a:br>
            <a:rPr lang="en-US" sz="1400"/>
          </a:br>
          <a:r>
            <a:rPr lang="en-US" sz="1400"/>
            <a:t>Create a bar chart highlighting the top 5 best-selling pizzas based on total pizzas sold.</a:t>
          </a:r>
        </a:p>
      </dgm:t>
    </dgm:pt>
    <dgm:pt modelId="{84927C5B-05A7-4DFF-BB54-2C477B3A2706}" type="parTrans" cxnId="{F4EC5390-7FB1-4D13-B224-A4D96D002434}">
      <dgm:prSet/>
      <dgm:spPr/>
      <dgm:t>
        <a:bodyPr/>
        <a:lstStyle/>
        <a:p>
          <a:endParaRPr lang="en-US"/>
        </a:p>
      </dgm:t>
    </dgm:pt>
    <dgm:pt modelId="{FF8D5D3F-868B-4694-8973-031BF33D5CB1}" type="sibTrans" cxnId="{F4EC5390-7FB1-4D13-B224-A4D96D0024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AF3D8E-8929-4447-8161-3DEDC7E826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/>
            <a:t>7. Bottom 5 Worst Sellers by Total Pizzas Sold:</a:t>
          </a:r>
        </a:p>
        <a:p>
          <a:pPr>
            <a:lnSpc>
              <a:spcPct val="100000"/>
            </a:lnSpc>
          </a:pPr>
          <a:r>
            <a:rPr lang="en-US" sz="1400"/>
            <a:t> Create a bar chart showcasing the bottom 5 worst-selling pizzas based on total pizzas sold to identify underperforming options.</a:t>
          </a:r>
        </a:p>
      </dgm:t>
    </dgm:pt>
    <dgm:pt modelId="{33F7791A-8D38-479C-9C6A-E40E87342285}" type="parTrans" cxnId="{4054A95E-D7E5-478A-AC31-8F703EA3932B}">
      <dgm:prSet/>
      <dgm:spPr/>
      <dgm:t>
        <a:bodyPr/>
        <a:lstStyle/>
        <a:p>
          <a:endParaRPr lang="en-US"/>
        </a:p>
      </dgm:t>
    </dgm:pt>
    <dgm:pt modelId="{8910B88C-89C6-4448-AC5F-971B170F04C6}" type="sibTrans" cxnId="{4054A95E-D7E5-478A-AC31-8F703EA3932B}">
      <dgm:prSet/>
      <dgm:spPr/>
      <dgm:t>
        <a:bodyPr/>
        <a:lstStyle/>
        <a:p>
          <a:endParaRPr lang="en-US"/>
        </a:p>
      </dgm:t>
    </dgm:pt>
    <dgm:pt modelId="{73C372DF-2C2C-46C5-9AE3-1A4C26F6ECAB}" type="pres">
      <dgm:prSet presAssocID="{191B174A-2DDC-44BD-80F9-D23DA0DC6731}" presName="root" presStyleCnt="0">
        <dgm:presLayoutVars>
          <dgm:dir/>
          <dgm:resizeHandles val="exact"/>
        </dgm:presLayoutVars>
      </dgm:prSet>
      <dgm:spPr/>
    </dgm:pt>
    <dgm:pt modelId="{F54FBB73-D4F3-401E-AE51-DFF299FBC51E}" type="pres">
      <dgm:prSet presAssocID="{191B174A-2DDC-44BD-80F9-D23DA0DC6731}" presName="container" presStyleCnt="0">
        <dgm:presLayoutVars>
          <dgm:dir/>
          <dgm:resizeHandles val="exact"/>
        </dgm:presLayoutVars>
      </dgm:prSet>
      <dgm:spPr/>
    </dgm:pt>
    <dgm:pt modelId="{1CDF88B9-637F-46E0-958E-216A4761AF2C}" type="pres">
      <dgm:prSet presAssocID="{E263D938-C213-4CE3-AA09-EBAA64AAA79D}" presName="compNode" presStyleCnt="0"/>
      <dgm:spPr/>
    </dgm:pt>
    <dgm:pt modelId="{12CE8082-5BA3-4EDD-8C98-C3B4D256A9E7}" type="pres">
      <dgm:prSet presAssocID="{E263D938-C213-4CE3-AA09-EBAA64AAA79D}" presName="iconBgRect" presStyleLbl="bgShp" presStyleIdx="0" presStyleCnt="4"/>
      <dgm:spPr/>
    </dgm:pt>
    <dgm:pt modelId="{59E9F6E0-1667-408F-8A36-CA69A095A8AC}" type="pres">
      <dgm:prSet presAssocID="{E263D938-C213-4CE3-AA09-EBAA64AAA7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hole Pizza"/>
        </a:ext>
      </dgm:extLst>
    </dgm:pt>
    <dgm:pt modelId="{0D67A5DC-E19D-4FD8-97E7-3CEAF3CCE040}" type="pres">
      <dgm:prSet presAssocID="{E263D938-C213-4CE3-AA09-EBAA64AAA79D}" presName="spaceRect" presStyleCnt="0"/>
      <dgm:spPr/>
    </dgm:pt>
    <dgm:pt modelId="{F777FE47-1338-48D5-8BC1-24B6FC4644E9}" type="pres">
      <dgm:prSet presAssocID="{E263D938-C213-4CE3-AA09-EBAA64AAA79D}" presName="textRect" presStyleLbl="revTx" presStyleIdx="0" presStyleCnt="4">
        <dgm:presLayoutVars>
          <dgm:chMax val="1"/>
          <dgm:chPref val="1"/>
        </dgm:presLayoutVars>
      </dgm:prSet>
      <dgm:spPr/>
    </dgm:pt>
    <dgm:pt modelId="{937D7AB5-9584-4FC2-BE5D-3B4CE0715CA5}" type="pres">
      <dgm:prSet presAssocID="{585B23CC-F499-4F05-8F19-486D39FEB33F}" presName="sibTrans" presStyleLbl="sibTrans2D1" presStyleIdx="0" presStyleCnt="0"/>
      <dgm:spPr/>
    </dgm:pt>
    <dgm:pt modelId="{3AE317BA-1432-4971-8EDF-B73778E3EC29}" type="pres">
      <dgm:prSet presAssocID="{A5BE60B3-1A92-451D-85F8-E7A8F11500CB}" presName="compNode" presStyleCnt="0"/>
      <dgm:spPr/>
    </dgm:pt>
    <dgm:pt modelId="{948C522A-2CDC-4EC5-8794-1F1AC1CBD5E4}" type="pres">
      <dgm:prSet presAssocID="{A5BE60B3-1A92-451D-85F8-E7A8F11500CB}" presName="iconBgRect" presStyleLbl="bgShp" presStyleIdx="1" presStyleCnt="4"/>
      <dgm:spPr/>
    </dgm:pt>
    <dgm:pt modelId="{C5025C51-CB97-405F-9753-A0BCC401C07C}" type="pres">
      <dgm:prSet presAssocID="{A5BE60B3-1A92-451D-85F8-E7A8F11500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B1FDFE0F-6E23-49AA-8F81-0788EA22328D}" type="pres">
      <dgm:prSet presAssocID="{A5BE60B3-1A92-451D-85F8-E7A8F11500CB}" presName="spaceRect" presStyleCnt="0"/>
      <dgm:spPr/>
    </dgm:pt>
    <dgm:pt modelId="{0E836622-542D-4AF0-B73A-0DD6D6B3202F}" type="pres">
      <dgm:prSet presAssocID="{A5BE60B3-1A92-451D-85F8-E7A8F11500CB}" presName="textRect" presStyleLbl="revTx" presStyleIdx="1" presStyleCnt="4">
        <dgm:presLayoutVars>
          <dgm:chMax val="1"/>
          <dgm:chPref val="1"/>
        </dgm:presLayoutVars>
      </dgm:prSet>
      <dgm:spPr/>
    </dgm:pt>
    <dgm:pt modelId="{180D59B7-7903-4823-9A2F-46A5D7C0D23F}" type="pres">
      <dgm:prSet presAssocID="{E500D055-A852-467B-84AD-D712E6F6492B}" presName="sibTrans" presStyleLbl="sibTrans2D1" presStyleIdx="0" presStyleCnt="0"/>
      <dgm:spPr/>
    </dgm:pt>
    <dgm:pt modelId="{9C4EE41D-2B9C-4895-A970-B0E6A6C0DFC0}" type="pres">
      <dgm:prSet presAssocID="{9E8564F5-138E-437C-91A6-4B6F0DCB7F65}" presName="compNode" presStyleCnt="0"/>
      <dgm:spPr/>
    </dgm:pt>
    <dgm:pt modelId="{2413E847-20C4-4C4C-867B-10F86B8A5969}" type="pres">
      <dgm:prSet presAssocID="{9E8564F5-138E-437C-91A6-4B6F0DCB7F65}" presName="iconBgRect" presStyleLbl="bgShp" presStyleIdx="2" presStyleCnt="4"/>
      <dgm:spPr/>
    </dgm:pt>
    <dgm:pt modelId="{527D9130-380B-4AF9-A628-30112453C422}" type="pres">
      <dgm:prSet presAssocID="{9E8564F5-138E-437C-91A6-4B6F0DCB7F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A0A47BAC-EB78-4286-93A2-BF7D979A251D}" type="pres">
      <dgm:prSet presAssocID="{9E8564F5-138E-437C-91A6-4B6F0DCB7F65}" presName="spaceRect" presStyleCnt="0"/>
      <dgm:spPr/>
    </dgm:pt>
    <dgm:pt modelId="{C5859E6E-CCBA-4378-83BA-9081A7065ADC}" type="pres">
      <dgm:prSet presAssocID="{9E8564F5-138E-437C-91A6-4B6F0DCB7F65}" presName="textRect" presStyleLbl="revTx" presStyleIdx="2" presStyleCnt="4">
        <dgm:presLayoutVars>
          <dgm:chMax val="1"/>
          <dgm:chPref val="1"/>
        </dgm:presLayoutVars>
      </dgm:prSet>
      <dgm:spPr/>
    </dgm:pt>
    <dgm:pt modelId="{41609AB5-DD45-4E48-AB8D-99E320019279}" type="pres">
      <dgm:prSet presAssocID="{FF8D5D3F-868B-4694-8973-031BF33D5CB1}" presName="sibTrans" presStyleLbl="sibTrans2D1" presStyleIdx="0" presStyleCnt="0"/>
      <dgm:spPr/>
    </dgm:pt>
    <dgm:pt modelId="{69C31AAC-921E-45C3-AE4B-90163B4E1ED1}" type="pres">
      <dgm:prSet presAssocID="{C1AF3D8E-8929-4447-8161-3DEDC7E826B7}" presName="compNode" presStyleCnt="0"/>
      <dgm:spPr/>
    </dgm:pt>
    <dgm:pt modelId="{891CA97A-AC98-4CB3-8BD1-E789AD1434C0}" type="pres">
      <dgm:prSet presAssocID="{C1AF3D8E-8929-4447-8161-3DEDC7E826B7}" presName="iconBgRect" presStyleLbl="bgShp" presStyleIdx="3" presStyleCnt="4"/>
      <dgm:spPr/>
    </dgm:pt>
    <dgm:pt modelId="{8F5A20C1-2220-473D-8225-338F8BBE7EB9}" type="pres">
      <dgm:prSet presAssocID="{C1AF3D8E-8929-4447-8161-3DEDC7E826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39551B7D-C583-4404-8A55-DFEC534BA790}" type="pres">
      <dgm:prSet presAssocID="{C1AF3D8E-8929-4447-8161-3DEDC7E826B7}" presName="spaceRect" presStyleCnt="0"/>
      <dgm:spPr/>
    </dgm:pt>
    <dgm:pt modelId="{B3C51D26-22EB-416E-BE6C-09BD31FB0E68}" type="pres">
      <dgm:prSet presAssocID="{C1AF3D8E-8929-4447-8161-3DEDC7E826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68C60A-02C2-4859-8A82-11E0A13CD338}" type="presOf" srcId="{A5BE60B3-1A92-451D-85F8-E7A8F11500CB}" destId="{0E836622-542D-4AF0-B73A-0DD6D6B3202F}" srcOrd="0" destOrd="0" presId="urn:microsoft.com/office/officeart/2018/2/layout/IconCircleList"/>
    <dgm:cxn modelId="{332C5715-F21C-4CF3-B678-3341DEB913D4}" type="presOf" srcId="{9E8564F5-138E-437C-91A6-4B6F0DCB7F65}" destId="{C5859E6E-CCBA-4378-83BA-9081A7065ADC}" srcOrd="0" destOrd="0" presId="urn:microsoft.com/office/officeart/2018/2/layout/IconCircleList"/>
    <dgm:cxn modelId="{4054A95E-D7E5-478A-AC31-8F703EA3932B}" srcId="{191B174A-2DDC-44BD-80F9-D23DA0DC6731}" destId="{C1AF3D8E-8929-4447-8161-3DEDC7E826B7}" srcOrd="3" destOrd="0" parTransId="{33F7791A-8D38-479C-9C6A-E40E87342285}" sibTransId="{8910B88C-89C6-4448-AC5F-971B170F04C6}"/>
    <dgm:cxn modelId="{50093565-E387-4828-AC20-40B15095E665}" type="presOf" srcId="{E263D938-C213-4CE3-AA09-EBAA64AAA79D}" destId="{F777FE47-1338-48D5-8BC1-24B6FC4644E9}" srcOrd="0" destOrd="0" presId="urn:microsoft.com/office/officeart/2018/2/layout/IconCircleList"/>
    <dgm:cxn modelId="{1EEF4A84-D6BF-4CD9-BC6A-B5607C6E4A55}" type="presOf" srcId="{585B23CC-F499-4F05-8F19-486D39FEB33F}" destId="{937D7AB5-9584-4FC2-BE5D-3B4CE0715CA5}" srcOrd="0" destOrd="0" presId="urn:microsoft.com/office/officeart/2018/2/layout/IconCircleList"/>
    <dgm:cxn modelId="{F4EC5390-7FB1-4D13-B224-A4D96D002434}" srcId="{191B174A-2DDC-44BD-80F9-D23DA0DC6731}" destId="{9E8564F5-138E-437C-91A6-4B6F0DCB7F65}" srcOrd="2" destOrd="0" parTransId="{84927C5B-05A7-4DFF-BB54-2C477B3A2706}" sibTransId="{FF8D5D3F-868B-4694-8973-031BF33D5CB1}"/>
    <dgm:cxn modelId="{EE7DD496-5DE2-49B1-A720-47985ADDC4F2}" type="presOf" srcId="{E500D055-A852-467B-84AD-D712E6F6492B}" destId="{180D59B7-7903-4823-9A2F-46A5D7C0D23F}" srcOrd="0" destOrd="0" presId="urn:microsoft.com/office/officeart/2018/2/layout/IconCircleList"/>
    <dgm:cxn modelId="{31B4629C-B355-4091-8B40-716EC98340A7}" srcId="{191B174A-2DDC-44BD-80F9-D23DA0DC6731}" destId="{E263D938-C213-4CE3-AA09-EBAA64AAA79D}" srcOrd="0" destOrd="0" parTransId="{09265A76-1E41-4EF0-98F9-7EFC9779F74D}" sibTransId="{585B23CC-F499-4F05-8F19-486D39FEB33F}"/>
    <dgm:cxn modelId="{8AFA67AC-5E7C-482E-B633-F55BDAC6A8B6}" type="presOf" srcId="{191B174A-2DDC-44BD-80F9-D23DA0DC6731}" destId="{73C372DF-2C2C-46C5-9AE3-1A4C26F6ECAB}" srcOrd="0" destOrd="0" presId="urn:microsoft.com/office/officeart/2018/2/layout/IconCircleList"/>
    <dgm:cxn modelId="{4B172AAD-BA5E-432D-8652-2460612A4587}" type="presOf" srcId="{FF8D5D3F-868B-4694-8973-031BF33D5CB1}" destId="{41609AB5-DD45-4E48-AB8D-99E320019279}" srcOrd="0" destOrd="0" presId="urn:microsoft.com/office/officeart/2018/2/layout/IconCircleList"/>
    <dgm:cxn modelId="{F21128D5-32E6-4EB4-B482-3F3FD731BBF7}" type="presOf" srcId="{C1AF3D8E-8929-4447-8161-3DEDC7E826B7}" destId="{B3C51D26-22EB-416E-BE6C-09BD31FB0E68}" srcOrd="0" destOrd="0" presId="urn:microsoft.com/office/officeart/2018/2/layout/IconCircleList"/>
    <dgm:cxn modelId="{75D833D9-CBAE-4680-9E25-70B06817B574}" srcId="{191B174A-2DDC-44BD-80F9-D23DA0DC6731}" destId="{A5BE60B3-1A92-451D-85F8-E7A8F11500CB}" srcOrd="1" destOrd="0" parTransId="{86755FEC-6D9F-4274-A302-0A28E815512A}" sibTransId="{E500D055-A852-467B-84AD-D712E6F6492B}"/>
    <dgm:cxn modelId="{1001ED96-FFAA-4609-99F0-FBA5C8A03AC8}" type="presParOf" srcId="{73C372DF-2C2C-46C5-9AE3-1A4C26F6ECAB}" destId="{F54FBB73-D4F3-401E-AE51-DFF299FBC51E}" srcOrd="0" destOrd="0" presId="urn:microsoft.com/office/officeart/2018/2/layout/IconCircleList"/>
    <dgm:cxn modelId="{3CEED7DC-3A55-40DC-A576-CD1270EEEAFC}" type="presParOf" srcId="{F54FBB73-D4F3-401E-AE51-DFF299FBC51E}" destId="{1CDF88B9-637F-46E0-958E-216A4761AF2C}" srcOrd="0" destOrd="0" presId="urn:microsoft.com/office/officeart/2018/2/layout/IconCircleList"/>
    <dgm:cxn modelId="{952D21E8-A75C-44D7-ABE0-D8F1883E9FC3}" type="presParOf" srcId="{1CDF88B9-637F-46E0-958E-216A4761AF2C}" destId="{12CE8082-5BA3-4EDD-8C98-C3B4D256A9E7}" srcOrd="0" destOrd="0" presId="urn:microsoft.com/office/officeart/2018/2/layout/IconCircleList"/>
    <dgm:cxn modelId="{10960D5C-D681-4E74-B0DC-5C7B7E5973FA}" type="presParOf" srcId="{1CDF88B9-637F-46E0-958E-216A4761AF2C}" destId="{59E9F6E0-1667-408F-8A36-CA69A095A8AC}" srcOrd="1" destOrd="0" presId="urn:microsoft.com/office/officeart/2018/2/layout/IconCircleList"/>
    <dgm:cxn modelId="{7AF9B7E0-80BA-4085-8076-315A07C642BD}" type="presParOf" srcId="{1CDF88B9-637F-46E0-958E-216A4761AF2C}" destId="{0D67A5DC-E19D-4FD8-97E7-3CEAF3CCE040}" srcOrd="2" destOrd="0" presId="urn:microsoft.com/office/officeart/2018/2/layout/IconCircleList"/>
    <dgm:cxn modelId="{8E8CA7B2-4E97-41E4-8259-B7F2FC7CC459}" type="presParOf" srcId="{1CDF88B9-637F-46E0-958E-216A4761AF2C}" destId="{F777FE47-1338-48D5-8BC1-24B6FC4644E9}" srcOrd="3" destOrd="0" presId="urn:microsoft.com/office/officeart/2018/2/layout/IconCircleList"/>
    <dgm:cxn modelId="{A02B1E7E-D1D8-427A-9BE2-BC0E6E648813}" type="presParOf" srcId="{F54FBB73-D4F3-401E-AE51-DFF299FBC51E}" destId="{937D7AB5-9584-4FC2-BE5D-3B4CE0715CA5}" srcOrd="1" destOrd="0" presId="urn:microsoft.com/office/officeart/2018/2/layout/IconCircleList"/>
    <dgm:cxn modelId="{EB9B05AD-32F4-4ADE-BF11-1EC8E28F208F}" type="presParOf" srcId="{F54FBB73-D4F3-401E-AE51-DFF299FBC51E}" destId="{3AE317BA-1432-4971-8EDF-B73778E3EC29}" srcOrd="2" destOrd="0" presId="urn:microsoft.com/office/officeart/2018/2/layout/IconCircleList"/>
    <dgm:cxn modelId="{5B1DB729-E103-4557-886F-F062E71B9FCD}" type="presParOf" srcId="{3AE317BA-1432-4971-8EDF-B73778E3EC29}" destId="{948C522A-2CDC-4EC5-8794-1F1AC1CBD5E4}" srcOrd="0" destOrd="0" presId="urn:microsoft.com/office/officeart/2018/2/layout/IconCircleList"/>
    <dgm:cxn modelId="{76A1268E-1115-4AD3-8A16-FD012FB13180}" type="presParOf" srcId="{3AE317BA-1432-4971-8EDF-B73778E3EC29}" destId="{C5025C51-CB97-405F-9753-A0BCC401C07C}" srcOrd="1" destOrd="0" presId="urn:microsoft.com/office/officeart/2018/2/layout/IconCircleList"/>
    <dgm:cxn modelId="{3A465AF9-0185-4FE3-A616-BE8A12D64191}" type="presParOf" srcId="{3AE317BA-1432-4971-8EDF-B73778E3EC29}" destId="{B1FDFE0F-6E23-49AA-8F81-0788EA22328D}" srcOrd="2" destOrd="0" presId="urn:microsoft.com/office/officeart/2018/2/layout/IconCircleList"/>
    <dgm:cxn modelId="{C6D9C8E0-CCEA-45B6-9D14-9F8432F629E9}" type="presParOf" srcId="{3AE317BA-1432-4971-8EDF-B73778E3EC29}" destId="{0E836622-542D-4AF0-B73A-0DD6D6B3202F}" srcOrd="3" destOrd="0" presId="urn:microsoft.com/office/officeart/2018/2/layout/IconCircleList"/>
    <dgm:cxn modelId="{3DC40409-2D8D-4895-A898-28F372CB6D44}" type="presParOf" srcId="{F54FBB73-D4F3-401E-AE51-DFF299FBC51E}" destId="{180D59B7-7903-4823-9A2F-46A5D7C0D23F}" srcOrd="3" destOrd="0" presId="urn:microsoft.com/office/officeart/2018/2/layout/IconCircleList"/>
    <dgm:cxn modelId="{5DD540D1-654E-4626-B20A-1903B12CC175}" type="presParOf" srcId="{F54FBB73-D4F3-401E-AE51-DFF299FBC51E}" destId="{9C4EE41D-2B9C-4895-A970-B0E6A6C0DFC0}" srcOrd="4" destOrd="0" presId="urn:microsoft.com/office/officeart/2018/2/layout/IconCircleList"/>
    <dgm:cxn modelId="{DA299A31-AA45-471C-9EF5-FED63CFD3489}" type="presParOf" srcId="{9C4EE41D-2B9C-4895-A970-B0E6A6C0DFC0}" destId="{2413E847-20C4-4C4C-867B-10F86B8A5969}" srcOrd="0" destOrd="0" presId="urn:microsoft.com/office/officeart/2018/2/layout/IconCircleList"/>
    <dgm:cxn modelId="{EE49D074-1BC2-410B-BD1C-D196F286E34F}" type="presParOf" srcId="{9C4EE41D-2B9C-4895-A970-B0E6A6C0DFC0}" destId="{527D9130-380B-4AF9-A628-30112453C422}" srcOrd="1" destOrd="0" presId="urn:microsoft.com/office/officeart/2018/2/layout/IconCircleList"/>
    <dgm:cxn modelId="{DAB8EF7F-5021-4360-B224-D14A5C3C30C9}" type="presParOf" srcId="{9C4EE41D-2B9C-4895-A970-B0E6A6C0DFC0}" destId="{A0A47BAC-EB78-4286-93A2-BF7D979A251D}" srcOrd="2" destOrd="0" presId="urn:microsoft.com/office/officeart/2018/2/layout/IconCircleList"/>
    <dgm:cxn modelId="{979EEB0C-599F-46FD-B32B-147475B435C9}" type="presParOf" srcId="{9C4EE41D-2B9C-4895-A970-B0E6A6C0DFC0}" destId="{C5859E6E-CCBA-4378-83BA-9081A7065ADC}" srcOrd="3" destOrd="0" presId="urn:microsoft.com/office/officeart/2018/2/layout/IconCircleList"/>
    <dgm:cxn modelId="{6B35E71C-957D-41C1-9C9D-B4AA36CF5972}" type="presParOf" srcId="{F54FBB73-D4F3-401E-AE51-DFF299FBC51E}" destId="{41609AB5-DD45-4E48-AB8D-99E320019279}" srcOrd="5" destOrd="0" presId="urn:microsoft.com/office/officeart/2018/2/layout/IconCircleList"/>
    <dgm:cxn modelId="{AA62B995-4A8C-4C36-B973-28D73E010B28}" type="presParOf" srcId="{F54FBB73-D4F3-401E-AE51-DFF299FBC51E}" destId="{69C31AAC-921E-45C3-AE4B-90163B4E1ED1}" srcOrd="6" destOrd="0" presId="urn:microsoft.com/office/officeart/2018/2/layout/IconCircleList"/>
    <dgm:cxn modelId="{1879A465-1C00-4905-9000-E4196ED4009F}" type="presParOf" srcId="{69C31AAC-921E-45C3-AE4B-90163B4E1ED1}" destId="{891CA97A-AC98-4CB3-8BD1-E789AD1434C0}" srcOrd="0" destOrd="0" presId="urn:microsoft.com/office/officeart/2018/2/layout/IconCircleList"/>
    <dgm:cxn modelId="{68DA7A9E-9EDD-4176-B4C0-2DD6316A67B0}" type="presParOf" srcId="{69C31AAC-921E-45C3-AE4B-90163B4E1ED1}" destId="{8F5A20C1-2220-473D-8225-338F8BBE7EB9}" srcOrd="1" destOrd="0" presId="urn:microsoft.com/office/officeart/2018/2/layout/IconCircleList"/>
    <dgm:cxn modelId="{49240126-4FE7-4807-BB60-C285573E48A0}" type="presParOf" srcId="{69C31AAC-921E-45C3-AE4B-90163B4E1ED1}" destId="{39551B7D-C583-4404-8A55-DFEC534BA790}" srcOrd="2" destOrd="0" presId="urn:microsoft.com/office/officeart/2018/2/layout/IconCircleList"/>
    <dgm:cxn modelId="{9E9D65B6-9DE9-4028-AAAD-5F5261A3203D}" type="presParOf" srcId="{69C31AAC-921E-45C3-AE4B-90163B4E1ED1}" destId="{B3C51D26-22EB-416E-BE6C-09BD31FB0E6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1BF73-1502-4419-93AA-2FA8EF149C82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24EC7-63BE-4D41-9581-4E19A8729E4B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C58CB-6C4F-465A-BD65-9C8A59C75207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would like to visualize various aspects of our pizza sales data to gain insights and understand key trends. The following charts are required:</a:t>
          </a:r>
        </a:p>
      </dsp:txBody>
      <dsp:txXfrm>
        <a:off x="1330115" y="659889"/>
        <a:ext cx="2546008" cy="1080124"/>
      </dsp:txXfrm>
    </dsp:sp>
    <dsp:sp modelId="{D85D95DE-FA4E-450A-8E4B-993AF64573E2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6692E-1416-4FCC-A052-190C4B24027D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99F50-2EDE-4B88-8CAE-C685E723C637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</a:t>
          </a:r>
          <a:r>
            <a:rPr lang="en-US" sz="1400" b="1" kern="1200" dirty="0"/>
            <a:t>Daily Trend for Total Orders</a:t>
          </a:r>
          <a:r>
            <a:rPr lang="en-US" sz="1400" kern="1200" dirty="0"/>
            <a:t>:</a:t>
          </a:r>
          <a:br>
            <a:rPr lang="en-US" sz="1400" kern="1200" dirty="0"/>
          </a:br>
          <a:r>
            <a:rPr lang="en-US" sz="1400" kern="1200" dirty="0"/>
            <a:t>Create a bar chart that displays the daily trend of total orders over a specific period to identify patterns or fluctuations in order volumes</a:t>
          </a:r>
          <a:r>
            <a:rPr lang="en-US" sz="1100" kern="1200" dirty="0"/>
            <a:t>.</a:t>
          </a:r>
        </a:p>
      </dsp:txBody>
      <dsp:txXfrm>
        <a:off x="5631327" y="659889"/>
        <a:ext cx="2546008" cy="1080124"/>
      </dsp:txXfrm>
    </dsp:sp>
    <dsp:sp modelId="{1E05396F-1538-4A55-BE72-D5BAA7063F3F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30D29-603A-4817-9802-7C7DA6931D0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0C58C-FA86-45BA-8982-D81CBA078835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 Hourly Trend for Total Orders: </a:t>
          </a:r>
          <a:br>
            <a:rPr lang="en-US" sz="1400" b="1" kern="1200" dirty="0"/>
          </a:br>
          <a:r>
            <a:rPr lang="en-US" sz="1400" kern="1200" dirty="0"/>
            <a:t>Create a line chart illustrating the hourly trend of total orders throughout the day to identify peak hours or high activity periods</a:t>
          </a:r>
          <a:r>
            <a:rPr lang="en-US" sz="1100" kern="1200" dirty="0"/>
            <a:t>.</a:t>
          </a:r>
        </a:p>
      </dsp:txBody>
      <dsp:txXfrm>
        <a:off x="1330115" y="2452790"/>
        <a:ext cx="2546008" cy="1080124"/>
      </dsp:txXfrm>
    </dsp:sp>
    <dsp:sp modelId="{98FFB964-0B42-4565-8805-999DBC605D8A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BA466-7E34-4EC6-9330-97222A818380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392F7-BBE2-4B63-91C4-CA514D2EA70A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</a:t>
          </a:r>
          <a:r>
            <a:rPr lang="en-US" sz="1400" b="1" kern="1200" dirty="0"/>
            <a:t>. Percentage of Sales by Pizza Category</a:t>
          </a:r>
          <a:r>
            <a:rPr lang="en-US" sz="1400" kern="1200" dirty="0"/>
            <a:t>:</a:t>
          </a:r>
          <a:br>
            <a:rPr lang="en-US" sz="1400" kern="1200" dirty="0"/>
          </a:br>
          <a:r>
            <a:rPr lang="en-US" sz="1400" kern="1200" dirty="0"/>
            <a:t> Create a pie chart showing the distribution of sales across different pizza categories to understand their contribution to overall sales.</a:t>
          </a:r>
        </a:p>
      </dsp:txBody>
      <dsp:txXfrm>
        <a:off x="5631327" y="2452790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E8082-5BA3-4EDD-8C98-C3B4D256A9E7}">
      <dsp:nvSpPr>
        <dsp:cNvPr id="0" name=""/>
        <dsp:cNvSpPr/>
      </dsp:nvSpPr>
      <dsp:spPr>
        <a:xfrm>
          <a:off x="96817" y="647201"/>
          <a:ext cx="1110556" cy="11105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9F6E0-1667-408F-8A36-CA69A095A8AC}">
      <dsp:nvSpPr>
        <dsp:cNvPr id="0" name=""/>
        <dsp:cNvSpPr/>
      </dsp:nvSpPr>
      <dsp:spPr>
        <a:xfrm>
          <a:off x="330034" y="880418"/>
          <a:ext cx="644122" cy="644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7FE47-1338-48D5-8BC1-24B6FC4644E9}">
      <dsp:nvSpPr>
        <dsp:cNvPr id="0" name=""/>
        <dsp:cNvSpPr/>
      </dsp:nvSpPr>
      <dsp:spPr>
        <a:xfrm>
          <a:off x="1445349" y="647201"/>
          <a:ext cx="2617739" cy="11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</a:t>
          </a:r>
          <a:r>
            <a:rPr lang="en-US" sz="1400" b="1" kern="1200"/>
            <a:t>Percentage of Sales by Pizza Size</a:t>
          </a:r>
          <a:r>
            <a:rPr lang="en-US" sz="1400" kern="1200"/>
            <a:t>:</a:t>
          </a:r>
          <a:br>
            <a:rPr lang="en-US" sz="1400" kern="1200"/>
          </a:br>
          <a:r>
            <a:rPr lang="en-US" sz="1400" kern="1200"/>
            <a:t>Generate a pie chart representing the percentage of sales attributed to different pizza sizes to understand customer preferences.</a:t>
          </a:r>
        </a:p>
      </dsp:txBody>
      <dsp:txXfrm>
        <a:off x="1445349" y="647201"/>
        <a:ext cx="2617739" cy="1110556"/>
      </dsp:txXfrm>
    </dsp:sp>
    <dsp:sp modelId="{948C522A-2CDC-4EC5-8794-1F1AC1CBD5E4}">
      <dsp:nvSpPr>
        <dsp:cNvPr id="0" name=""/>
        <dsp:cNvSpPr/>
      </dsp:nvSpPr>
      <dsp:spPr>
        <a:xfrm>
          <a:off x="4519210" y="647201"/>
          <a:ext cx="1110556" cy="11105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25C51-CB97-405F-9753-A0BCC401C07C}">
      <dsp:nvSpPr>
        <dsp:cNvPr id="0" name=""/>
        <dsp:cNvSpPr/>
      </dsp:nvSpPr>
      <dsp:spPr>
        <a:xfrm>
          <a:off x="4752427" y="880418"/>
          <a:ext cx="644122" cy="6441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6622-542D-4AF0-B73A-0DD6D6B3202F}">
      <dsp:nvSpPr>
        <dsp:cNvPr id="0" name=""/>
        <dsp:cNvSpPr/>
      </dsp:nvSpPr>
      <dsp:spPr>
        <a:xfrm>
          <a:off x="5867743" y="647201"/>
          <a:ext cx="2617739" cy="11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</a:t>
          </a:r>
          <a:r>
            <a:rPr lang="en-US" sz="1400" b="1" kern="1200"/>
            <a:t>Total Pizzas Sold by Pizza Category</a:t>
          </a:r>
          <a:r>
            <a:rPr lang="en-US" sz="1400" b="0" kern="1200"/>
            <a:t>:</a:t>
          </a:r>
          <a:br>
            <a:rPr lang="en-US" sz="1400" b="0" kern="1200"/>
          </a:br>
          <a:r>
            <a:rPr lang="en-US" sz="1400" b="0" kern="1200"/>
            <a:t>Create a funnel chart presenting the total number of pizzas sold for each category for performance comparison.</a:t>
          </a:r>
        </a:p>
      </dsp:txBody>
      <dsp:txXfrm>
        <a:off x="5867743" y="647201"/>
        <a:ext cx="2617739" cy="1110556"/>
      </dsp:txXfrm>
    </dsp:sp>
    <dsp:sp modelId="{2413E847-20C4-4C4C-867B-10F86B8A5969}">
      <dsp:nvSpPr>
        <dsp:cNvPr id="0" name=""/>
        <dsp:cNvSpPr/>
      </dsp:nvSpPr>
      <dsp:spPr>
        <a:xfrm>
          <a:off x="96817" y="2477803"/>
          <a:ext cx="1110556" cy="11105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D9130-380B-4AF9-A628-30112453C422}">
      <dsp:nvSpPr>
        <dsp:cNvPr id="0" name=""/>
        <dsp:cNvSpPr/>
      </dsp:nvSpPr>
      <dsp:spPr>
        <a:xfrm>
          <a:off x="330034" y="2711019"/>
          <a:ext cx="644122" cy="6441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59E6E-CCBA-4378-83BA-9081A7065ADC}">
      <dsp:nvSpPr>
        <dsp:cNvPr id="0" name=""/>
        <dsp:cNvSpPr/>
      </dsp:nvSpPr>
      <dsp:spPr>
        <a:xfrm>
          <a:off x="1445349" y="2477803"/>
          <a:ext cx="2617739" cy="11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6. Top 5 Best Sellers by Total Pizzas Sold:</a:t>
          </a:r>
          <a:br>
            <a:rPr lang="en-US" sz="1400" kern="1200"/>
          </a:br>
          <a:r>
            <a:rPr lang="en-US" sz="1400" kern="1200"/>
            <a:t>Create a bar chart highlighting the top 5 best-selling pizzas based on total pizzas sold.</a:t>
          </a:r>
        </a:p>
      </dsp:txBody>
      <dsp:txXfrm>
        <a:off x="1445349" y="2477803"/>
        <a:ext cx="2617739" cy="1110556"/>
      </dsp:txXfrm>
    </dsp:sp>
    <dsp:sp modelId="{891CA97A-AC98-4CB3-8BD1-E789AD1434C0}">
      <dsp:nvSpPr>
        <dsp:cNvPr id="0" name=""/>
        <dsp:cNvSpPr/>
      </dsp:nvSpPr>
      <dsp:spPr>
        <a:xfrm>
          <a:off x="4519210" y="2477803"/>
          <a:ext cx="1110556" cy="111055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A20C1-2220-473D-8225-338F8BBE7EB9}">
      <dsp:nvSpPr>
        <dsp:cNvPr id="0" name=""/>
        <dsp:cNvSpPr/>
      </dsp:nvSpPr>
      <dsp:spPr>
        <a:xfrm>
          <a:off x="4752427" y="2711019"/>
          <a:ext cx="644122" cy="6441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51D26-22EB-416E-BE6C-09BD31FB0E68}">
      <dsp:nvSpPr>
        <dsp:cNvPr id="0" name=""/>
        <dsp:cNvSpPr/>
      </dsp:nvSpPr>
      <dsp:spPr>
        <a:xfrm>
          <a:off x="5867743" y="2477803"/>
          <a:ext cx="2617739" cy="11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7. Bottom 5 Worst Sellers by Total Pizzas Sold: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Create a bar chart showcasing the bottom 5 worst-selling pizzas based on total pizzas sold to identify underperforming options.</a:t>
          </a:r>
        </a:p>
      </dsp:txBody>
      <dsp:txXfrm>
        <a:off x="5867743" y="2477803"/>
        <a:ext cx="2617739" cy="1110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IN" sz="3500" b="1"/>
              <a:t>Problem Statement - KPI’s Requirement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/>
              <a:t>We need to analyze key indicators for our pizza sales data to gain insights into our business performance. Specifically, we want to calculate the following metrics:</a:t>
            </a:r>
          </a:p>
          <a:p>
            <a:pPr>
              <a:lnSpc>
                <a:spcPct val="90000"/>
              </a:lnSpc>
              <a:defRPr sz="1800"/>
            </a:pPr>
            <a:endParaRPr lang="en-US" sz="11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 b="1"/>
              <a:t>1. Total Revenue: </a:t>
            </a:r>
            <a:br>
              <a:rPr lang="en-US" sz="1100" b="1"/>
            </a:br>
            <a:r>
              <a:rPr lang="en-US" sz="1100"/>
              <a:t>The sum of the total price of all pizza orders.</a:t>
            </a:r>
            <a:br>
              <a:rPr lang="en-US" sz="1100"/>
            </a:br>
            <a:endParaRPr lang="en-US" sz="11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 b="1"/>
              <a:t>2. Average Order Value: </a:t>
            </a:r>
            <a:br>
              <a:rPr lang="en-US" sz="1100" b="1"/>
            </a:br>
            <a:r>
              <a:rPr lang="en-US" sz="1100"/>
              <a:t>The average amount spent per order, calculated by dividing the total revenue by the total number of orders.</a:t>
            </a:r>
            <a:br>
              <a:rPr lang="en-US" sz="1100"/>
            </a:br>
            <a:endParaRPr lang="en-US" sz="11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 b="1"/>
              <a:t>3. Total Pizzas Sold:</a:t>
            </a:r>
            <a:br>
              <a:rPr lang="en-US" sz="1100" b="1"/>
            </a:br>
            <a:r>
              <a:rPr lang="en-US" sz="1100"/>
              <a:t>The sum of the quantities of all pizzas sold.</a:t>
            </a:r>
            <a:br>
              <a:rPr lang="en-US" sz="1100"/>
            </a:br>
            <a:endParaRPr lang="en-US" sz="11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 b="1"/>
              <a:t>4. Total Orders: </a:t>
            </a:r>
            <a:br>
              <a:rPr lang="en-US" sz="1100" b="1"/>
            </a:br>
            <a:r>
              <a:rPr lang="en-US" sz="1100"/>
              <a:t>The total number of orders placed.</a:t>
            </a:r>
            <a:br>
              <a:rPr lang="en-US" sz="1100"/>
            </a:br>
            <a:endParaRPr lang="en-US" sz="11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100" b="1"/>
              <a:t>5. Average Pizzas Per Order:</a:t>
            </a:r>
            <a:br>
              <a:rPr lang="en-US" sz="1100" b="1"/>
            </a:br>
            <a:r>
              <a:rPr lang="en-US" sz="1100"/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7B9CCB97-ED3E-E202-ACC1-82893120C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1A5DD-C9E1-B9A6-4DB1-E107FE74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AD7373-08CF-2C88-6286-96918BA95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C4413-52A4-4DE5-BE64-757A3E4E2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E2A8-46DD-0C39-8885-068D086D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9616D-6824-33C2-2973-12047EBE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1BEA7-37E8-8E5A-2B05-17828299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1E1E438-6B62-CBF0-4A61-017B57678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5123F-FADD-7822-26FD-04CD6D64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Queries </a:t>
            </a:r>
          </a:p>
        </p:txBody>
      </p:sp>
    </p:spTree>
    <p:extLst>
      <p:ext uri="{BB962C8B-B14F-4D97-AF65-F5344CB8AC3E}">
        <p14:creationId xmlns:p14="http://schemas.microsoft.com/office/powerpoint/2010/main" val="200998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57165-54DE-4C2B-1824-2F8F91CE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200" b="1" dirty="0">
                <a:solidFill>
                  <a:srgbClr val="FFFFFF"/>
                </a:solidFill>
              </a:rPr>
              <a:t>A. KPI’s </a:t>
            </a: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BD9ED-0992-702B-4BDA-3355D7C8DC0B}"/>
              </a:ext>
            </a:extLst>
          </p:cNvPr>
          <p:cNvSpPr txBox="1"/>
          <p:nvPr/>
        </p:nvSpPr>
        <p:spPr>
          <a:xfrm>
            <a:off x="6770664" y="130651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select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*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from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pizza_sales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5E1B3-2A7B-A877-8120-BA1F020A2878}"/>
              </a:ext>
            </a:extLst>
          </p:cNvPr>
          <p:cNvSpPr txBox="1"/>
          <p:nvPr/>
        </p:nvSpPr>
        <p:spPr>
          <a:xfrm>
            <a:off x="252988" y="1650710"/>
            <a:ext cx="60419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b="1" dirty="0" err="1">
                <a:highlight>
                  <a:srgbClr val="FFFFFF"/>
                </a:highlight>
                <a:latin typeface="Cascadia Mono" panose="020B0609020000020004" pitchFamily="49" charset="0"/>
              </a:rPr>
              <a:t>Total_Revenue</a:t>
            </a:r>
            <a:r>
              <a:rPr lang="en-US" sz="1200" b="1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</a:p>
          <a:p>
            <a:b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total_price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Total_Revenue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pizza_sales</a:t>
            </a:r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CFC4B-9D9E-2C5C-A80C-117810C96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24" y="2782928"/>
            <a:ext cx="1695687" cy="666843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EF88E01-B7EE-7AE8-9C11-DB64C54EE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0" y="3606224"/>
            <a:ext cx="788774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Average Order Value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SELECT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Avg_order_Value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812EC0DC-8F14-1D5C-6438-B452F650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9" y="4168242"/>
            <a:ext cx="1603567" cy="80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D22C4936-B21E-FB57-7D74-6CF43E50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"/>
          <a:stretch>
            <a:fillRect/>
          </a:stretch>
        </p:blipFill>
        <p:spPr bwMode="auto">
          <a:xfrm>
            <a:off x="469878" y="5736435"/>
            <a:ext cx="1591556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A81CB0E3-FB87-1947-AFB5-9F20BEA8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23" y="5224710"/>
            <a:ext cx="76714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Total Pizzas Sold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quantity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Total_pizza_sold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8D361ED7-35AC-2401-DE63-847A62A33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27" y="4293574"/>
            <a:ext cx="788774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28" name="Picture 1">
            <a:extLst>
              <a:ext uri="{FF2B5EF4-FFF2-40B4-BE49-F238E27FC236}">
                <a16:creationId xmlns:a16="http://schemas.microsoft.com/office/drawing/2014/main" id="{05E50DCB-8791-C173-9125-B2D8D803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" r="6526"/>
          <a:stretch>
            <a:fillRect/>
          </a:stretch>
        </p:blipFill>
        <p:spPr bwMode="auto">
          <a:xfrm>
            <a:off x="332509" y="863908"/>
            <a:ext cx="1611533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D7FECFBF-6584-139B-DB00-6A86A93C9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3" y="277760"/>
            <a:ext cx="7671431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Total Orders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Total_Orders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7B42D9A-FE8D-7106-2239-B4C5555E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827" y="6580239"/>
            <a:ext cx="767143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728061B-6BC0-DF64-9145-B284BC09D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05" y="1788261"/>
            <a:ext cx="752167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Average Pizzas Per Order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quantity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Avg_Pizzas_per_order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58C04881-A424-4ACE-389D-8BCD36C7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08" y="3282601"/>
            <a:ext cx="1981200" cy="8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380676-733F-2F09-5344-BC5C52C02DA5}"/>
              </a:ext>
            </a:extLst>
          </p:cNvPr>
          <p:cNvSpPr txBox="1"/>
          <p:nvPr/>
        </p:nvSpPr>
        <p:spPr>
          <a:xfrm>
            <a:off x="370974" y="4349455"/>
            <a:ext cx="7634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 </a:t>
            </a:r>
            <a:b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b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ROUND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quantity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1.0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Avg_Pizzas_per_order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pizza_sales</a:t>
            </a:r>
            <a:endParaRPr lang="en-IN" sz="1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D82EA5-23BD-6569-1B6F-C33013F3D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8" y="5658255"/>
            <a:ext cx="2105319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85A0A-FC11-6DB4-CF06-21C11979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96862F-2DE1-DAC8-4D24-DE96DC51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588C1-DBCA-8BD8-508A-302352386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E97C7-6F66-2D5F-1FB4-6433DCBBA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0E350A-2005-6DC7-126E-0FBCDA69B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B2AA9-DEDC-4D04-C08D-89256F451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C65E0-529A-3170-127F-3DC7A341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200" b="1" dirty="0">
                <a:solidFill>
                  <a:srgbClr val="FFFFFF"/>
                </a:solidFill>
              </a:rPr>
              <a:t>B. Daily Trend for Total Orders</a:t>
            </a: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84475-9A2A-3D3F-383C-DA7D8E38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12" y="1854034"/>
            <a:ext cx="611757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order_date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order_day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order_id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total_orders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DATENAME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DW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order_date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1" u="sng" strike="noStrike" cap="none" normalizeH="0" baseline="0" dirty="0">
              <a:ln>
                <a:noFill/>
              </a:ln>
              <a:solidFill>
                <a:srgbClr val="1F3864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1" u="sng" strike="noStrike" cap="none" normalizeH="0" baseline="0" dirty="0">
                <a:ln>
                  <a:noFill/>
                </a:ln>
                <a:solidFill>
                  <a:srgbClr val="1F3864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1CBB99B-B69B-DC12-EF15-520B2C10E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/>
          <a:stretch>
            <a:fillRect/>
          </a:stretch>
        </p:blipFill>
        <p:spPr bwMode="auto">
          <a:xfrm>
            <a:off x="344512" y="3055375"/>
            <a:ext cx="223996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B6AB96-6F51-C185-A593-668A492FF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12" y="44835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D884DA-A610-C24B-E241-A1B97AAE9DD6}"/>
              </a:ext>
            </a:extLst>
          </p:cNvPr>
          <p:cNvSpPr txBox="1"/>
          <p:nvPr/>
        </p:nvSpPr>
        <p:spPr>
          <a:xfrm>
            <a:off x="344512" y="5696262"/>
            <a:ext cx="8335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*This query shows </a:t>
            </a:r>
            <a:r>
              <a:rPr lang="en-US" sz="1400" b="1" i="1" dirty="0">
                <a:highlight>
                  <a:srgbClr val="FFFF00"/>
                </a:highlight>
              </a:rPr>
              <a:t>how many unique pizza orders</a:t>
            </a:r>
            <a:r>
              <a:rPr lang="en-US" sz="1400" i="1" dirty="0">
                <a:highlight>
                  <a:srgbClr val="FFFF00"/>
                </a:highlight>
              </a:rPr>
              <a:t> were placed on each </a:t>
            </a:r>
            <a:r>
              <a:rPr lang="en-US" sz="1400" b="1" i="1" dirty="0">
                <a:highlight>
                  <a:srgbClr val="FFFF00"/>
                </a:highlight>
              </a:rPr>
              <a:t>day of the week</a:t>
            </a:r>
            <a:endParaRPr lang="en-IN" sz="14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4152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F68E3-9A3A-60A4-585B-C6B4CE0D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91B3DD-3381-2FF9-ADD5-CDDF4E8D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A8C50-D029-4C84-420D-093697859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5FF94-738D-5720-6B77-F4A7B46F5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38A6D1-F6CD-C705-4CDA-618EB90D4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49931F-BFDD-2AFC-1889-28512771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AA66-DC5B-6B4C-9EF2-8641102E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C. Hourly Trend for Orders</a:t>
            </a:r>
            <a:br>
              <a:rPr lang="en-IN" dirty="0"/>
            </a:b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46F96F-1142-01BD-9476-E3DD092A4321}"/>
              </a:ext>
            </a:extLst>
          </p:cNvPr>
          <p:cNvSpPr txBox="1"/>
          <p:nvPr/>
        </p:nvSpPr>
        <p:spPr>
          <a:xfrm>
            <a:off x="187195" y="3588774"/>
            <a:ext cx="37162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*</a:t>
            </a:r>
            <a:r>
              <a:rPr lang="en-US" sz="1400" dirty="0">
                <a:highlight>
                  <a:srgbClr val="FFFF00"/>
                </a:highlight>
              </a:rPr>
              <a:t>This query shows </a:t>
            </a:r>
            <a:r>
              <a:rPr lang="en-US" sz="1400" b="1" dirty="0">
                <a:highlight>
                  <a:srgbClr val="FFFF00"/>
                </a:highlight>
              </a:rPr>
              <a:t>how many unique orders were placed during each hour of the day.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It helps you find </a:t>
            </a:r>
            <a:r>
              <a:rPr lang="en-US" sz="1400" b="1" dirty="0">
                <a:highlight>
                  <a:srgbClr val="FFFF00"/>
                </a:highlight>
              </a:rPr>
              <a:t>peak order times</a:t>
            </a:r>
            <a:r>
              <a:rPr lang="en-US" sz="1400" dirty="0">
                <a:highlight>
                  <a:srgbClr val="FFFF00"/>
                </a:highlight>
              </a:rPr>
              <a:t> — e.g., lunch or dinner rush hours</a:t>
            </a:r>
            <a:endParaRPr lang="en-IN" sz="1400" i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94EA4-B15E-C4AB-1A22-21AA290DF60C}"/>
              </a:ext>
            </a:extLst>
          </p:cNvPr>
          <p:cNvSpPr txBox="1"/>
          <p:nvPr/>
        </p:nvSpPr>
        <p:spPr>
          <a:xfrm>
            <a:off x="267929" y="1917262"/>
            <a:ext cx="7863348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CONCAT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DATEPART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order_time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':00'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order_hour_label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order_id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total_orders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pizza_sales</a:t>
            </a:r>
            <a:endParaRPr lang="en-IN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DATEPART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order_time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DATEPART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HOUR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order_time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IN" sz="1200" b="1" i="1" u="sng" kern="100" dirty="0">
                <a:solidFill>
                  <a:srgbClr val="1F386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E7EF5-A511-0E5B-6E13-1FFC60925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6" y="3297418"/>
            <a:ext cx="2343477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62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25597-828D-B8EB-F89F-83D2137D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B0EE30-0EDC-5CEF-61AB-EEC62B448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1C632-D8E4-DD00-48BF-AB7A10A42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7D5F41-4BFA-FACE-6067-CED62A8EB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259A58-59BD-CC6D-EF86-7E9B48A3E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2E7252-0020-E5B9-B321-8BD94AA9C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E9B59-FABB-7F2B-53C4-C55DFD9F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16" y="556709"/>
            <a:ext cx="7421963" cy="10336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 D. % of Sales by Pizza Category</a:t>
            </a:r>
            <a:b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dirty="0"/>
            </a:b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44CF5-58C9-4592-36B1-1B5B241A5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12" y="44835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63C67-5CA8-F174-390E-8E8BE1D739E1}"/>
              </a:ext>
            </a:extLst>
          </p:cNvPr>
          <p:cNvSpPr txBox="1"/>
          <p:nvPr/>
        </p:nvSpPr>
        <p:spPr>
          <a:xfrm>
            <a:off x="243539" y="5314962"/>
            <a:ext cx="7838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*</a:t>
            </a:r>
            <a:r>
              <a:rPr lang="en-US" sz="1400" dirty="0">
                <a:highlight>
                  <a:srgbClr val="FFFF00"/>
                </a:highlight>
              </a:rPr>
              <a:t>This query shows </a:t>
            </a:r>
            <a:r>
              <a:rPr lang="en-US" sz="1400" b="1" dirty="0">
                <a:highlight>
                  <a:srgbClr val="FFFF00"/>
                </a:highlight>
              </a:rPr>
              <a:t>total revenue and revenue percentage</a:t>
            </a:r>
            <a:r>
              <a:rPr lang="en-US" sz="1400" dirty="0">
                <a:highlight>
                  <a:srgbClr val="FFFF00"/>
                </a:highlight>
              </a:rPr>
              <a:t> for each </a:t>
            </a:r>
            <a:r>
              <a:rPr lang="en-US" sz="1400" b="1" dirty="0">
                <a:highlight>
                  <a:srgbClr val="FFFF00"/>
                </a:highlight>
              </a:rPr>
              <a:t>pizza category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It tells you </a:t>
            </a:r>
            <a:r>
              <a:rPr lang="en-US" sz="1400" b="1" dirty="0">
                <a:highlight>
                  <a:srgbClr val="FFFF00"/>
                </a:highlight>
              </a:rPr>
              <a:t>which category contributes most to overall sales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  <a:endParaRPr lang="en-IN" sz="1400" i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39B76-43C1-1FBB-E64E-CB9987BEE83E}"/>
              </a:ext>
            </a:extLst>
          </p:cNvPr>
          <p:cNvSpPr txBox="1"/>
          <p:nvPr/>
        </p:nvSpPr>
        <p:spPr>
          <a:xfrm>
            <a:off x="267929" y="1917262"/>
            <a:ext cx="8015050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pizza_category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b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total_revenue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PCT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pizza_category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85B8C-C03A-368B-5AB7-ACA264B62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27"/>
          <a:stretch/>
        </p:blipFill>
        <p:spPr bwMode="auto">
          <a:xfrm>
            <a:off x="2051441" y="3386169"/>
            <a:ext cx="3665220" cy="1676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598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8C6A3-5253-3C0D-0CF0-5B9C7075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01A997-51E1-70B4-A98B-D10DE09F3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2C1394-C142-5BA8-220B-D932CF4D1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534829-64E7-8830-F42D-6B411379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0B5FF1-89C1-1636-3FA8-BC6543B83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AB3A9-7A11-03D5-0CF5-1D2BBCAF5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AC2A2-0F47-F1E1-E226-D626719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16" y="556709"/>
            <a:ext cx="7421963" cy="10336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 E. % of Sales by Pizza Size</a:t>
            </a:r>
            <a:br>
              <a:rPr lang="en-IN" sz="2400" b="1" dirty="0">
                <a:solidFill>
                  <a:srgbClr val="FFFFFF"/>
                </a:solidFill>
              </a:rPr>
            </a:b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F22A5-F157-08BF-B3EA-C4F2AFDAF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12" y="448351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8C25E-C7FE-FEF2-2252-84D881F5A630}"/>
              </a:ext>
            </a:extLst>
          </p:cNvPr>
          <p:cNvSpPr txBox="1"/>
          <p:nvPr/>
        </p:nvSpPr>
        <p:spPr>
          <a:xfrm>
            <a:off x="243539" y="5314962"/>
            <a:ext cx="801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*</a:t>
            </a:r>
            <a:r>
              <a:rPr lang="en-US" sz="1400" dirty="0">
                <a:highlight>
                  <a:srgbClr val="FFFF00"/>
                </a:highlight>
              </a:rPr>
              <a:t>This query shows </a:t>
            </a:r>
            <a:r>
              <a:rPr lang="en-US" sz="1400" b="1" dirty="0">
                <a:highlight>
                  <a:srgbClr val="FFFF00"/>
                </a:highlight>
              </a:rPr>
              <a:t>total revenue and revenue percentage</a:t>
            </a:r>
            <a:r>
              <a:rPr lang="en-US" sz="1400" dirty="0">
                <a:highlight>
                  <a:srgbClr val="FFFF00"/>
                </a:highlight>
              </a:rPr>
              <a:t> for each </a:t>
            </a:r>
            <a:r>
              <a:rPr lang="en-US" sz="1400" b="1" dirty="0">
                <a:highlight>
                  <a:srgbClr val="FFFF00"/>
                </a:highlight>
              </a:rPr>
              <a:t>pizza Size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  <a:br>
              <a:rPr lang="en-US" sz="1400" dirty="0">
                <a:highlight>
                  <a:srgbClr val="FFFF00"/>
                </a:highlight>
              </a:rPr>
            </a:br>
            <a:r>
              <a:rPr lang="en-US" sz="1400" dirty="0">
                <a:highlight>
                  <a:srgbClr val="FFFF00"/>
                </a:highlight>
              </a:rPr>
              <a:t>It tells you </a:t>
            </a:r>
            <a:r>
              <a:rPr lang="en-US" sz="1400" b="1" dirty="0">
                <a:highlight>
                  <a:srgbClr val="FFFF00"/>
                </a:highlight>
              </a:rPr>
              <a:t>which pizza size contributes most to overall sales</a:t>
            </a:r>
            <a:r>
              <a:rPr lang="en-US" sz="1400" dirty="0">
                <a:highlight>
                  <a:srgbClr val="FFFF00"/>
                </a:highlight>
              </a:rPr>
              <a:t>.</a:t>
            </a:r>
            <a:endParaRPr lang="en-IN" sz="1400" i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FD3D09-E366-4C76-E009-777F12EA40B2}"/>
              </a:ext>
            </a:extLst>
          </p:cNvPr>
          <p:cNvSpPr txBox="1"/>
          <p:nvPr/>
        </p:nvSpPr>
        <p:spPr>
          <a:xfrm>
            <a:off x="267929" y="1917262"/>
            <a:ext cx="8015050" cy="152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pizza_size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total_revenue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CAST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total_price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DECIMAL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2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PCT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pizza_size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pizza_size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20E0-CFE8-CE8C-FB3E-48010746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713" y="3005230"/>
            <a:ext cx="3345180" cy="193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9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B30D9-E745-0722-8F47-A3576C510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2814A81-1F50-A2AF-686F-0126279E2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FB461D-6109-6E49-245C-60ADFD748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B4B9D3-CC56-0A9F-E76B-FA3324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87FEC-A9A4-54B8-4B90-40A6F3A2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6211E-B3C6-9372-1F8A-CD39BEC15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69E33-2233-2820-0532-C98DAC00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16" y="556709"/>
            <a:ext cx="7421963" cy="103366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 F. Total Pizzas Sold by Pizza Category</a:t>
            </a:r>
            <a:b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b="1" dirty="0">
                <a:solidFill>
                  <a:srgbClr val="FFFFFF"/>
                </a:solidFill>
              </a:rPr>
            </a:br>
            <a:br>
              <a:rPr lang="en-IN" sz="2200" b="1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BCF67-8877-C97D-DBD8-B8C7F27FF045}"/>
              </a:ext>
            </a:extLst>
          </p:cNvPr>
          <p:cNvSpPr txBox="1"/>
          <p:nvPr/>
        </p:nvSpPr>
        <p:spPr>
          <a:xfrm>
            <a:off x="243539" y="5314962"/>
            <a:ext cx="801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*</a:t>
            </a:r>
            <a:r>
              <a:rPr lang="en-US" sz="1400" dirty="0">
                <a:highlight>
                  <a:srgbClr val="FFFF00"/>
                </a:highlight>
              </a:rPr>
              <a:t>This shows which pizza category sold the most — ranked from highest to lowest.</a:t>
            </a:r>
          </a:p>
          <a:p>
            <a:endParaRPr lang="en-IN" sz="1400" i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F3F46-F28D-5913-DF73-D078411981E8}"/>
              </a:ext>
            </a:extLst>
          </p:cNvPr>
          <p:cNvSpPr txBox="1"/>
          <p:nvPr/>
        </p:nvSpPr>
        <p:spPr>
          <a:xfrm>
            <a:off x="267929" y="1917262"/>
            <a:ext cx="5171385" cy="1516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pizza_category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quantity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Total_Quantity_Sold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MONTH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order_date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2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pizza_category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Total_Quantity_Sold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4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C1753-9112-FF41-4DA5-F64ADEB8A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12" y="3607056"/>
            <a:ext cx="2800741" cy="1105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5005A-E3F1-96A2-13E6-A486522A6B2B}"/>
              </a:ext>
            </a:extLst>
          </p:cNvPr>
          <p:cNvSpPr txBox="1"/>
          <p:nvPr/>
        </p:nvSpPr>
        <p:spPr>
          <a:xfrm>
            <a:off x="5869824" y="2147087"/>
            <a:ext cx="28436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pizza_category</a:t>
            </a:r>
            <a:r>
              <a:rPr lang="en-IN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0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en-IN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quantity</a:t>
            </a:r>
            <a:r>
              <a:rPr lang="en-IN" sz="1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Total_Quantity_Sold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pizza_sales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GROUP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IN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pizza_category</a:t>
            </a:r>
            <a:endParaRPr lang="en-IN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Total_Quantity_Sold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endParaRPr lang="en-IN" sz="1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B9FFC0-138A-C5A8-0313-A3A26550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02" y="3434024"/>
            <a:ext cx="3445510" cy="16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31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75065-F62D-42D9-D6C2-E39F5117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6FE5F-E19D-6D21-CEDE-4125A289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86756-943E-2327-8642-A3A2A5DEF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247CA-34D7-C0D5-99E0-A486FB3C3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866555-085B-AB2D-2692-337C9B093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3EAD7C-EC7F-7843-F4C1-3992CFDEE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EE81D-6AF1-0BFC-19DE-124A594A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16" y="556709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 G. </a:t>
            </a:r>
            <a:r>
              <a:rPr lang="en-US" sz="2400" b="1" dirty="0">
                <a:solidFill>
                  <a:srgbClr val="FFFFFF"/>
                </a:solidFill>
              </a:rPr>
              <a:t>Top 5 Best Sellers by Total Pizzas Sold</a:t>
            </a:r>
            <a:br>
              <a:rPr lang="en-IN" dirty="0"/>
            </a:b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D2175-AAA3-C10D-EF33-3CD9ACB7BC68}"/>
              </a:ext>
            </a:extLst>
          </p:cNvPr>
          <p:cNvSpPr txBox="1"/>
          <p:nvPr/>
        </p:nvSpPr>
        <p:spPr>
          <a:xfrm>
            <a:off x="267929" y="1917262"/>
            <a:ext cx="5171385" cy="117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quantity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Total_Pizza_Sold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Total_Pizza_Sold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b="1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</a:t>
            </a:r>
            <a:endParaRPr lang="en-IN" sz="1100" b="1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2B82D-D777-26B2-BF2F-C3924B0E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29" y="3298076"/>
            <a:ext cx="4065270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1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54236-7242-7B87-7342-3C338B22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855870-6399-3455-882A-7B232B7D1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E436E8-6247-723B-48DD-581ECF8A0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28F7CC-8A0D-0412-091B-C1ABCB108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A1B141-CE79-09B8-E636-C7491CC57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1D7D8C-AA51-80E4-4325-09700B65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38D56-1888-8E97-3E69-F67F24333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16" y="556709"/>
            <a:ext cx="7421963" cy="103366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SQL Queries-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IN" sz="2400" b="1" dirty="0">
                <a:solidFill>
                  <a:srgbClr val="FFFFFF"/>
                </a:solidFill>
              </a:rPr>
              <a:t> H.</a:t>
            </a:r>
            <a:r>
              <a:rPr lang="en-US" sz="2700" b="1" dirty="0">
                <a:solidFill>
                  <a:srgbClr val="FFFFFF"/>
                </a:solidFill>
              </a:rPr>
              <a:t>Bottom 5 Best Sellers by Total Pizzas Sold</a:t>
            </a:r>
            <a:endParaRPr lang="en-IN" sz="2700" b="1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5FD5E-A84E-EEEC-D1C4-0EC5CA8C672F}"/>
              </a:ext>
            </a:extLst>
          </p:cNvPr>
          <p:cNvSpPr txBox="1"/>
          <p:nvPr/>
        </p:nvSpPr>
        <p:spPr>
          <a:xfrm>
            <a:off x="267929" y="1917262"/>
            <a:ext cx="5171385" cy="1171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5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quantity</a:t>
            </a:r>
            <a:r>
              <a:rPr lang="en-IN" sz="11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Total_Pizza_Sold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pizza_sales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pizza_name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Total_Pizza_Sold</a:t>
            </a:r>
            <a:r>
              <a:rPr lang="en-IN" sz="11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IN" sz="11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5482BB-39F5-C4B7-CACF-53C387D5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99" y="3764035"/>
            <a:ext cx="4364355" cy="172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Charts Requirement -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92D93-85FF-C043-3E0B-BD0FE5AA1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9113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Charts Requirement - Part 2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281377-8AF9-302B-F2BC-A3984C1E9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88648"/>
              </p:ext>
            </p:extLst>
          </p:nvPr>
        </p:nvGraphicFramePr>
        <p:xfrm>
          <a:off x="280850" y="2273574"/>
          <a:ext cx="8582300" cy="4235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EF075-0885-1334-58BB-797B64B8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05122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A9D2DCB-F9A1-D928-F6F6-1DFCC254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083"/>
            <a:ext cx="9144000" cy="48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7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1823B-7F45-9ADC-8894-9EC7F676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CE7140-C6C4-04C7-329D-ADBEE4A14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B899C-E443-632C-94F5-0D98EA921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08E85-8544-E0F2-E459-62D740B2C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0F60D-B2A8-83EF-F16D-EC087E307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DEAAD3-A715-3795-37CE-12CFC52A9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06B4A-B8C1-797A-0DAF-7A1DEBB9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44DAB-16F3-E29F-8564-57AF631A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71329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4988064" cy="986851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  <a:defRPr sz="3600" b="1">
                <a:solidFill>
                  <a:srgbClr val="FF6600"/>
                </a:solidFill>
              </a:defRPr>
            </a:pPr>
            <a:r>
              <a:rPr lang="en-IN" sz="3500" dirty="0"/>
              <a:t>Pizza Sales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1700"/>
              <a:t>Total Revenue: $817,860</a:t>
            </a:r>
          </a:p>
          <a:p>
            <a:r>
              <a:rPr lang="en-US" sz="1700"/>
              <a:t>Total Orders: 21,350</a:t>
            </a:r>
          </a:p>
          <a:p>
            <a:r>
              <a:rPr lang="en-US" sz="1700"/>
              <a:t>Total Pizzas Sold: 49,574</a:t>
            </a:r>
          </a:p>
          <a:p>
            <a:r>
              <a:rPr lang="en-US" sz="1700"/>
              <a:t>Average Order Value: $38.3</a:t>
            </a:r>
          </a:p>
          <a:p>
            <a:r>
              <a:rPr lang="en-US" sz="1700"/>
              <a:t>Average Pizzas per Order: 2.32</a:t>
            </a:r>
          </a:p>
          <a:p>
            <a:endParaRPr lang="en-US" sz="1700"/>
          </a:p>
          <a:p>
            <a:r>
              <a:rPr lang="en-US" sz="1700"/>
              <a:t> Key Insight: Strong weekend and lunch/dinner rush sales, driven by large pizza orders.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izza">
            <a:extLst>
              <a:ext uri="{FF2B5EF4-FFF2-40B4-BE49-F238E27FC236}">
                <a16:creationId xmlns:a16="http://schemas.microsoft.com/office/drawing/2014/main" id="{F653742F-50B7-2A3B-B316-07784510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FF6600"/>
                </a:solidFill>
              </a:defRPr>
            </a:pPr>
            <a:r>
              <a:rPr lang="en-IN" sz="3500">
                <a:solidFill>
                  <a:srgbClr val="FFFFFF"/>
                </a:solidFill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 Orders peak on weekends (Friday &amp; Saturday).</a:t>
            </a:r>
          </a:p>
          <a:p>
            <a:r>
              <a:rPr lang="en-US" sz="1700"/>
              <a:t> Highest activity between 12–1 PM and 4–8 PM.</a:t>
            </a:r>
          </a:p>
          <a:p>
            <a:r>
              <a:rPr lang="en-US" sz="1700"/>
              <a:t>Classic category contributes most to sales (26.9%).</a:t>
            </a:r>
          </a:p>
          <a:p>
            <a:r>
              <a:rPr lang="en-US" sz="1700"/>
              <a:t>Large pizzas dominate (45.9% of sales).</a:t>
            </a:r>
          </a:p>
          <a:p>
            <a:r>
              <a:rPr lang="en-US" sz="1700"/>
              <a:t> Top Sellers: Classic Deluxe, BBQ Chicken, Hawaiian.</a:t>
            </a:r>
          </a:p>
          <a:p>
            <a:r>
              <a:rPr lang="en-US" sz="1700"/>
              <a:t>Weak Sellers: Brie Carre, Mediterranean, Calabrese.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pPr>
              <a:defRPr sz="3600" b="1">
                <a:solidFill>
                  <a:srgbClr val="FF6600"/>
                </a:solidFill>
              </a:defRPr>
            </a:pPr>
            <a:r>
              <a:rPr lang="en-IN" sz="3500"/>
              <a:t>Recommendations</a:t>
            </a:r>
          </a:p>
        </p:txBody>
      </p:sp>
      <p:pic>
        <p:nvPicPr>
          <p:cNvPr id="5" name="Picture 4" descr="Pizza in a box">
            <a:extLst>
              <a:ext uri="{FF2B5EF4-FFF2-40B4-BE49-F238E27FC236}">
                <a16:creationId xmlns:a16="http://schemas.microsoft.com/office/drawing/2014/main" id="{BE89FF9C-87CD-3F09-1880-DF8AE32F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183" r="8306" b="-2"/>
          <a:stretch>
            <a:fillRect/>
          </a:stretch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13300" y="2614612"/>
            <a:ext cx="3968747" cy="3752849"/>
          </a:xfrm>
        </p:spPr>
        <p:txBody>
          <a:bodyPr>
            <a:normAutofit/>
          </a:bodyPr>
          <a:lstStyle/>
          <a:p>
            <a:r>
              <a:rPr lang="en-IN" sz="1600"/>
              <a:t>Launch weekend combo offers and weekday lunch promotions.</a:t>
            </a:r>
          </a:p>
          <a:p>
            <a:r>
              <a:rPr lang="en-IN" sz="1600"/>
              <a:t>Focus marketing on Classic &amp; Chicken pizzas.</a:t>
            </a:r>
          </a:p>
          <a:p>
            <a:r>
              <a:rPr lang="en-IN" sz="1600"/>
              <a:t>Reduce staff after 9 PM; focus resources on peak hours.</a:t>
            </a:r>
          </a:p>
          <a:p>
            <a:r>
              <a:rPr lang="en-IN" sz="1600"/>
              <a:t> Bundle Large pizzas with sides/drinks for upselling.</a:t>
            </a:r>
          </a:p>
          <a:p>
            <a:r>
              <a:rPr lang="en-IN" sz="1600"/>
              <a:t> Introduce loyalty program for frequent weekend buyers.</a:t>
            </a:r>
          </a:p>
          <a:p>
            <a:r>
              <a:rPr lang="en-IN" sz="1600"/>
              <a:t> Reformulate or replace low-performing pizzas.</a:t>
            </a:r>
          </a:p>
          <a:p>
            <a:endParaRPr lang="en-I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1350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Cascadia Mono</vt:lpstr>
      <vt:lpstr>Consolas</vt:lpstr>
      <vt:lpstr>Office Theme</vt:lpstr>
      <vt:lpstr>Problem Statement - KPI’s Requirement</vt:lpstr>
      <vt:lpstr>Charts Requirement - Part 1</vt:lpstr>
      <vt:lpstr>Charts Requirement - Part 2</vt:lpstr>
      <vt:lpstr>Dashboard</vt:lpstr>
      <vt:lpstr>PowerPoint Presentation</vt:lpstr>
      <vt:lpstr>Insights</vt:lpstr>
      <vt:lpstr>Pizza Sales Performance Overview</vt:lpstr>
      <vt:lpstr>Key Insights</vt:lpstr>
      <vt:lpstr>Recommendations</vt:lpstr>
      <vt:lpstr>SQL Queries </vt:lpstr>
      <vt:lpstr>SQL Queries- A. KPI’s  </vt:lpstr>
      <vt:lpstr>PowerPoint Presentation</vt:lpstr>
      <vt:lpstr>SQL Queries- B. Daily Trend for Total Orders </vt:lpstr>
      <vt:lpstr>SQL Queries- C. Hourly Trend for Orders  </vt:lpstr>
      <vt:lpstr>SQL Queries-  D. % of Sales by Pizza Category   </vt:lpstr>
      <vt:lpstr>SQL Queries-  E. % of Sales by Pizza Size  </vt:lpstr>
      <vt:lpstr>SQL Queries-  F. Total Pizzas Sold by Pizza Category   </vt:lpstr>
      <vt:lpstr>SQL Queries-  G. Top 5 Best Sellers by Total Pizzas Sold </vt:lpstr>
      <vt:lpstr>SQL Queries-  H.Bottom 5 Best Sellers by Total Pizzas Sold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shrawani thalla ranga</cp:lastModifiedBy>
  <cp:revision>5</cp:revision>
  <dcterms:created xsi:type="dcterms:W3CDTF">2013-01-27T09:14:16Z</dcterms:created>
  <dcterms:modified xsi:type="dcterms:W3CDTF">2025-10-27T14:49:30Z</dcterms:modified>
  <cp:category/>
</cp:coreProperties>
</file>