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73" r:id="rId4"/>
    <p:sldId id="258" r:id="rId5"/>
    <p:sldId id="267" r:id="rId6"/>
    <p:sldId id="277" r:id="rId7"/>
    <p:sldId id="286"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C02633-AE72-4B4F-9A3A-892ACDBBD382}">
          <p14:sldIdLst>
            <p14:sldId id="256"/>
            <p14:sldId id="257"/>
            <p14:sldId id="273"/>
            <p14:sldId id="258"/>
            <p14:sldId id="267"/>
            <p14:sldId id="277"/>
            <p14:sldId id="286"/>
            <p14:sldId id="263"/>
          </p14:sldIdLst>
        </p14:section>
        <p14:section name="Untitled Section" id="{3115EDE3-6E67-4D83-A282-615B95B492E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DA99F7-87D1-4FB4-A8DB-F99F2D02E6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FE5C07E-FFEB-44D5-9AC7-0F423EE82756}">
      <dgm:prSet custT="1">
        <dgm: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gm:style>
      </dgm:prSet>
      <dgm:spPr/>
      <dgm:t>
        <a:bodyPr spcFirstLastPara="0" vert="horz" wrap="square" lIns="115228" tIns="115228" rIns="115228" bIns="115228" numCol="1" spcCol="1270" anchor="ctr" anchorCtr="0"/>
        <a:lstStyle/>
        <a:p>
          <a:pPr>
            <a:buFont typeface="+mj-lt"/>
            <a:buAutoNum type="arabicPeriod"/>
          </a:pPr>
          <a:r>
            <a:rPr lang="en-US" sz="1600" b="0" i="0" kern="1200" dirty="0"/>
            <a:t>Users </a:t>
          </a:r>
          <a:r>
            <a:rPr lang="en-US" sz="1800" kern="1200" dirty="0">
              <a:solidFill>
                <a:schemeClr val="lt1"/>
              </a:solidFill>
              <a:latin typeface="+mn-lt"/>
              <a:ea typeface="+mn-ea"/>
              <a:cs typeface="+mn-cs"/>
            </a:rPr>
            <a:t>must create an account by providing their name and selecting a user type: Landlord, Management Company, or Broker Firm.</a:t>
          </a:r>
        </a:p>
      </dgm:t>
    </dgm:pt>
    <dgm:pt modelId="{539665E6-FE5C-4F12-BC95-B954C8D4853B}" type="parTrans" cxnId="{A9C9BCF4-5575-4AAC-BD52-50B2C6C28B63}">
      <dgm:prSet/>
      <dgm:spPr/>
      <dgm:t>
        <a:bodyPr/>
        <a:lstStyle/>
        <a:p>
          <a:endParaRPr lang="en-US"/>
        </a:p>
      </dgm:t>
    </dgm:pt>
    <dgm:pt modelId="{FA9F4BB0-BECA-458D-8570-700B0291C29D}" type="sibTrans" cxnId="{A9C9BCF4-5575-4AAC-BD52-50B2C6C28B63}">
      <dgm:prSet/>
      <dgm:spPr/>
      <dgm:t>
        <a:bodyPr/>
        <a:lstStyle/>
        <a:p>
          <a:endParaRPr lang="en-US"/>
        </a:p>
      </dgm:t>
    </dgm:pt>
    <dgm:pt modelId="{BC381719-CCBB-4865-8B25-194C9AD1BFEF}">
      <dgm:prSet custT="1">
        <dgm: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gm:style>
      </dgm:prSet>
      <dgm:spPr>
        <a:ln/>
      </dgm:spPr>
      <dgm:t>
        <a:bodyPr spcFirstLastPara="0" vert="horz" wrap="square" lIns="115228" tIns="115228" rIns="115228" bIns="115228" numCol="1" spcCol="1270" anchor="ctr" anchorCtr="0"/>
        <a:lstStyle/>
        <a:p>
          <a:pPr marL="0" lvl="0" indent="0" algn="l" defTabSz="711200">
            <a:lnSpc>
              <a:spcPct val="90000"/>
            </a:lnSpc>
            <a:spcBef>
              <a:spcPct val="0"/>
            </a:spcBef>
            <a:spcAft>
              <a:spcPct val="35000"/>
            </a:spcAft>
            <a:buFont typeface="+mj-lt"/>
            <a:buNone/>
          </a:pPr>
          <a:r>
            <a:rPr lang="en-US" sz="1600" b="0" i="0" kern="1200" dirty="0">
              <a:solidFill>
                <a:prstClr val="white"/>
              </a:solidFill>
              <a:latin typeface="Calisto MT" panose="02040603050505030304"/>
              <a:ea typeface="+mn-ea"/>
              <a:cs typeface="+mn-cs"/>
            </a:rPr>
            <a:t>Landlords must provide property details to list their properties and are assigned a unique ID number. Landlords can choose to manage their property themselves or connect with a management company to handle property management tasks.</a:t>
          </a:r>
        </a:p>
      </dgm:t>
    </dgm:pt>
    <dgm:pt modelId="{FC02027B-4318-4603-B77E-115DD6B2D05A}" type="parTrans" cxnId="{A83C042E-DA2F-4F94-AC7D-923E0D43B5B1}">
      <dgm:prSet/>
      <dgm:spPr/>
      <dgm:t>
        <a:bodyPr/>
        <a:lstStyle/>
        <a:p>
          <a:endParaRPr lang="en-US"/>
        </a:p>
      </dgm:t>
    </dgm:pt>
    <dgm:pt modelId="{C575B180-D657-41BB-9C1E-5F37625242A4}" type="sibTrans" cxnId="{A83C042E-DA2F-4F94-AC7D-923E0D43B5B1}">
      <dgm:prSet/>
      <dgm:spPr/>
      <dgm:t>
        <a:bodyPr/>
        <a:lstStyle/>
        <a:p>
          <a:endParaRPr lang="en-US"/>
        </a:p>
      </dgm:t>
    </dgm:pt>
    <dgm:pt modelId="{B7FB2FA3-8C3C-41A9-8039-9F1980992C9E}">
      <dgm:prSet custT="1">
        <dgm: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gm:style>
      </dgm:prSet>
      <dgm:spPr>
        <a:ln/>
      </dgm:spPr>
      <dgm:t>
        <a:bodyPr spcFirstLastPara="0" vert="horz" wrap="square" lIns="115228" tIns="115228" rIns="115228" bIns="115228" numCol="1" spcCol="1270" anchor="ctr" anchorCtr="0"/>
        <a:lstStyle/>
        <a:p>
          <a:pPr marL="0" lvl="0" indent="0" algn="l" defTabSz="711200">
            <a:lnSpc>
              <a:spcPct val="90000"/>
            </a:lnSpc>
            <a:spcBef>
              <a:spcPct val="0"/>
            </a:spcBef>
            <a:spcAft>
              <a:spcPct val="35000"/>
            </a:spcAft>
            <a:buFont typeface="+mj-lt"/>
            <a:buNone/>
          </a:pPr>
          <a:r>
            <a:rPr lang="en-US" sz="1600" b="0" i="0" kern="1200" dirty="0">
              <a:solidFill>
                <a:prstClr val="white"/>
              </a:solidFill>
              <a:latin typeface="Calisto MT" panose="02040603050505030304"/>
              <a:ea typeface="+mn-ea"/>
              <a:cs typeface="+mn-cs"/>
            </a:rPr>
            <a:t>Management companies must provide their name, property ID, price, and company ID to use the app, and take on all property management responsibilities.</a:t>
          </a:r>
        </a:p>
      </dgm:t>
    </dgm:pt>
    <dgm:pt modelId="{AA436FC4-085B-4B6C-BDE4-E516956C9C1C}" type="parTrans" cxnId="{C71E5E64-1385-4C37-A704-FD051F97CFB4}">
      <dgm:prSet/>
      <dgm:spPr/>
      <dgm:t>
        <a:bodyPr/>
        <a:lstStyle/>
        <a:p>
          <a:endParaRPr lang="en-US"/>
        </a:p>
      </dgm:t>
    </dgm:pt>
    <dgm:pt modelId="{0694F7D2-0858-4CF3-AB70-E8AC64DAA3F4}" type="sibTrans" cxnId="{C71E5E64-1385-4C37-A704-FD051F97CFB4}">
      <dgm:prSet/>
      <dgm:spPr/>
      <dgm:t>
        <a:bodyPr/>
        <a:lstStyle/>
        <a:p>
          <a:endParaRPr lang="en-US"/>
        </a:p>
      </dgm:t>
    </dgm:pt>
    <dgm:pt modelId="{C6C89B76-5785-4B0C-A62D-D57C1EABCE40}">
      <dgm:prSet custT="1">
        <dgm: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gm:style>
      </dgm:prSet>
      <dgm:spPr>
        <a:ln/>
      </dgm:spPr>
      <dgm:t>
        <a:bodyPr spcFirstLastPara="0" vert="horz" wrap="square" lIns="115228" tIns="115228" rIns="115228" bIns="115228" numCol="1" spcCol="1270" anchor="ctr" anchorCtr="0"/>
        <a:lstStyle/>
        <a:p>
          <a:pPr marL="0" lvl="0" indent="0" algn="l" defTabSz="711200">
            <a:lnSpc>
              <a:spcPct val="90000"/>
            </a:lnSpc>
            <a:spcBef>
              <a:spcPct val="0"/>
            </a:spcBef>
            <a:spcAft>
              <a:spcPct val="35000"/>
            </a:spcAft>
            <a:buFont typeface="+mj-lt"/>
            <a:buNone/>
          </a:pPr>
          <a:r>
            <a:rPr lang="en-US" sz="1600" b="0" i="0" kern="1200" dirty="0">
              <a:solidFill>
                <a:prstClr val="white"/>
              </a:solidFill>
              <a:latin typeface="Calisto MT" panose="02040603050505030304"/>
              <a:ea typeface="+mn-ea"/>
              <a:cs typeface="+mn-cs"/>
            </a:rPr>
            <a:t>Broker firms have a unique firm ID, name, Property ID, and brokerage rates. They have a network of brokers located throughout the city, each with their own broker ID, name, and work address.</a:t>
          </a:r>
        </a:p>
      </dgm:t>
    </dgm:pt>
    <dgm:pt modelId="{6F76206D-39A9-4063-B5F7-928E539BC00B}" type="parTrans" cxnId="{FB7500DD-72AD-4F86-9D5C-39EAB2B94D3E}">
      <dgm:prSet/>
      <dgm:spPr/>
      <dgm:t>
        <a:bodyPr/>
        <a:lstStyle/>
        <a:p>
          <a:endParaRPr lang="en-US"/>
        </a:p>
      </dgm:t>
    </dgm:pt>
    <dgm:pt modelId="{FA3B1123-C7A8-4A03-8583-EFE8EB623B0C}" type="sibTrans" cxnId="{FB7500DD-72AD-4F86-9D5C-39EAB2B94D3E}">
      <dgm:prSet/>
      <dgm:spPr/>
      <dgm:t>
        <a:bodyPr/>
        <a:lstStyle/>
        <a:p>
          <a:endParaRPr lang="en-US"/>
        </a:p>
      </dgm:t>
    </dgm:pt>
    <dgm:pt modelId="{0638C14B-1AC5-4C66-8FB4-A3717BB78B85}">
      <dgm:prSet custT="1">
        <dgm: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gm:style>
      </dgm:prSet>
      <dgm:spPr>
        <a:ln/>
      </dgm:spPr>
      <dgm:t>
        <a:bodyPr spcFirstLastPara="0" vert="horz" wrap="square" lIns="115228" tIns="115228" rIns="115228" bIns="115228" numCol="1" spcCol="1270" anchor="ctr" anchorCtr="0"/>
        <a:lstStyle/>
        <a:p>
          <a:pPr marL="0" lvl="0" indent="0" algn="l" defTabSz="711200">
            <a:lnSpc>
              <a:spcPct val="90000"/>
            </a:lnSpc>
            <a:spcBef>
              <a:spcPct val="0"/>
            </a:spcBef>
            <a:spcAft>
              <a:spcPct val="35000"/>
            </a:spcAft>
            <a:buFont typeface="+mj-lt"/>
            <a:buNone/>
          </a:pPr>
          <a:r>
            <a:rPr lang="en-US" sz="1600" b="0" i="0" kern="1200">
              <a:solidFill>
                <a:prstClr val="white"/>
              </a:solidFill>
              <a:latin typeface="Calisto MT" panose="02040603050505030304"/>
              <a:ea typeface="+mn-ea"/>
              <a:cs typeface="+mn-cs"/>
            </a:rPr>
            <a:t>Primary brokers may have an assistant, and a brokerage firm can have one or more primary brokers associated with it.</a:t>
          </a:r>
        </a:p>
      </dgm:t>
    </dgm:pt>
    <dgm:pt modelId="{492B2C08-F25C-455B-846E-7A4674B21E1C}" type="parTrans" cxnId="{F65F3787-3693-41F2-8C99-16104DE80530}">
      <dgm:prSet/>
      <dgm:spPr/>
      <dgm:t>
        <a:bodyPr/>
        <a:lstStyle/>
        <a:p>
          <a:endParaRPr lang="en-US"/>
        </a:p>
      </dgm:t>
    </dgm:pt>
    <dgm:pt modelId="{68D9FE5B-95F0-4B72-8BA5-6EA5F6568B34}" type="sibTrans" cxnId="{F65F3787-3693-41F2-8C99-16104DE80530}">
      <dgm:prSet/>
      <dgm:spPr/>
      <dgm:t>
        <a:bodyPr/>
        <a:lstStyle/>
        <a:p>
          <a:endParaRPr lang="en-US"/>
        </a:p>
      </dgm:t>
    </dgm:pt>
    <dgm:pt modelId="{2C7E9949-F696-4C69-8F64-BAD12875BD58}">
      <dgm:prSet custT="1">
        <dgm: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gm:style>
      </dgm:prSet>
      <dgm:spPr>
        <a:ln/>
      </dgm:spPr>
      <dgm:t>
        <a:bodyPr spcFirstLastPara="0" vert="horz" wrap="square" lIns="115228" tIns="115228" rIns="115228" bIns="115228" numCol="1" spcCol="1270" anchor="ctr" anchorCtr="0"/>
        <a:lstStyle/>
        <a:p>
          <a:pPr marL="0" lvl="0" indent="0" algn="l" defTabSz="711200">
            <a:lnSpc>
              <a:spcPct val="90000"/>
            </a:lnSpc>
            <a:spcBef>
              <a:spcPct val="0"/>
            </a:spcBef>
            <a:spcAft>
              <a:spcPct val="35000"/>
            </a:spcAft>
            <a:buFont typeface="+mj-lt"/>
            <a:buNone/>
          </a:pPr>
          <a:r>
            <a:rPr lang="en-US" sz="1600" b="0" i="0" kern="1200">
              <a:solidFill>
                <a:prstClr val="white"/>
              </a:solidFill>
              <a:latin typeface="Calisto MT" panose="02040603050505030304"/>
              <a:ea typeface="+mn-ea"/>
              <a:cs typeface="+mn-cs"/>
            </a:rPr>
            <a:t>Customers seeking rentals can approach broker firms or management companies.</a:t>
          </a:r>
        </a:p>
      </dgm:t>
    </dgm:pt>
    <dgm:pt modelId="{09C019EE-F90A-4762-9089-B46CCFCC0FF9}" type="parTrans" cxnId="{869E5076-97A7-4D13-846F-9900B548E73E}">
      <dgm:prSet/>
      <dgm:spPr/>
      <dgm:t>
        <a:bodyPr/>
        <a:lstStyle/>
        <a:p>
          <a:endParaRPr lang="en-US"/>
        </a:p>
      </dgm:t>
    </dgm:pt>
    <dgm:pt modelId="{CAD75946-E346-45B5-84D6-33C8EC8D129D}" type="sibTrans" cxnId="{869E5076-97A7-4D13-846F-9900B548E73E}">
      <dgm:prSet/>
      <dgm:spPr/>
      <dgm:t>
        <a:bodyPr/>
        <a:lstStyle/>
        <a:p>
          <a:endParaRPr lang="en-US"/>
        </a:p>
      </dgm:t>
    </dgm:pt>
    <dgm:pt modelId="{C09EC8D9-AD70-415F-B773-863667222476}">
      <dgm:prSet custT="1">
        <dgm: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gm:style>
      </dgm:prSet>
      <dgm:spPr>
        <a:ln/>
      </dgm:spPr>
      <dgm:t>
        <a:bodyPr spcFirstLastPara="0" vert="horz" wrap="square" lIns="115228" tIns="115228" rIns="115228" bIns="115228" numCol="1" spcCol="1270" anchor="ctr" anchorCtr="0"/>
        <a:lstStyle/>
        <a:p>
          <a:pPr marL="0" lvl="0" indent="0" algn="l" defTabSz="711200">
            <a:lnSpc>
              <a:spcPct val="90000"/>
            </a:lnSpc>
            <a:spcBef>
              <a:spcPct val="0"/>
            </a:spcBef>
            <a:spcAft>
              <a:spcPct val="35000"/>
            </a:spcAft>
            <a:buFont typeface="+mj-lt"/>
            <a:buNone/>
          </a:pPr>
          <a:r>
            <a:rPr lang="en-US" sz="1600" b="0" i="0" kern="1200">
              <a:solidFill>
                <a:prstClr val="white"/>
              </a:solidFill>
              <a:latin typeface="Calisto MT" panose="02040603050505030304"/>
              <a:ea typeface="+mn-ea"/>
              <a:cs typeface="+mn-cs"/>
            </a:rPr>
            <a:t>These entities have access to properties and their details listed by landlords on the app and assist customers in finding a suitable accommodation.</a:t>
          </a:r>
        </a:p>
      </dgm:t>
    </dgm:pt>
    <dgm:pt modelId="{B8E71EDD-AA4C-4573-9974-DB74EDDFB321}" type="parTrans" cxnId="{83A62BE8-5FA5-4AA0-AF4D-F1E3932ED080}">
      <dgm:prSet/>
      <dgm:spPr/>
      <dgm:t>
        <a:bodyPr/>
        <a:lstStyle/>
        <a:p>
          <a:endParaRPr lang="en-US"/>
        </a:p>
      </dgm:t>
    </dgm:pt>
    <dgm:pt modelId="{9151E078-D316-4CC9-A6BF-298A79071A0C}" type="sibTrans" cxnId="{83A62BE8-5FA5-4AA0-AF4D-F1E3932ED080}">
      <dgm:prSet/>
      <dgm:spPr/>
      <dgm:t>
        <a:bodyPr/>
        <a:lstStyle/>
        <a:p>
          <a:endParaRPr lang="en-US"/>
        </a:p>
      </dgm:t>
    </dgm:pt>
    <dgm:pt modelId="{7F1741EE-7137-4246-A339-1311AD9546D7}" type="pres">
      <dgm:prSet presAssocID="{52DA99F7-87D1-4FB4-A8DB-F99F2D02E66A}" presName="linear" presStyleCnt="0">
        <dgm:presLayoutVars>
          <dgm:animLvl val="lvl"/>
          <dgm:resizeHandles val="exact"/>
        </dgm:presLayoutVars>
      </dgm:prSet>
      <dgm:spPr/>
    </dgm:pt>
    <dgm:pt modelId="{BC870D37-36F5-47AA-96A8-316D53D5BDE5}" type="pres">
      <dgm:prSet presAssocID="{2FE5C07E-FFEB-44D5-9AC7-0F423EE82756}" presName="parentText" presStyleLbl="node1" presStyleIdx="0" presStyleCnt="7">
        <dgm:presLayoutVars>
          <dgm:chMax val="0"/>
          <dgm:bulletEnabled val="1"/>
        </dgm:presLayoutVars>
      </dgm:prSet>
      <dgm:spPr>
        <a:xfrm>
          <a:off x="0" y="337570"/>
          <a:ext cx="11412318" cy="617760"/>
        </a:xfrm>
        <a:prstGeom prst="roundRect">
          <a:avLst/>
        </a:prstGeom>
      </dgm:spPr>
    </dgm:pt>
    <dgm:pt modelId="{A9B2A0D1-73CD-4B22-BAF3-A6D3BE212685}" type="pres">
      <dgm:prSet presAssocID="{FA9F4BB0-BECA-458D-8570-700B0291C29D}" presName="spacer" presStyleCnt="0"/>
      <dgm:spPr/>
    </dgm:pt>
    <dgm:pt modelId="{DAC05561-4E7E-47A5-BC25-1049B404AC12}" type="pres">
      <dgm:prSet presAssocID="{BC381719-CCBB-4865-8B25-194C9AD1BFEF}" presName="parentText" presStyleLbl="node1" presStyleIdx="1" presStyleCnt="7">
        <dgm:presLayoutVars>
          <dgm:chMax val="0"/>
          <dgm:bulletEnabled val="1"/>
        </dgm:presLayoutVars>
      </dgm:prSet>
      <dgm:spPr>
        <a:xfrm>
          <a:off x="0" y="757973"/>
          <a:ext cx="11412318" cy="741265"/>
        </a:xfrm>
        <a:prstGeom prst="roundRect">
          <a:avLst/>
        </a:prstGeom>
      </dgm:spPr>
    </dgm:pt>
    <dgm:pt modelId="{24C9AFBF-3F62-4A92-ADFD-8F7B8F69F3BA}" type="pres">
      <dgm:prSet presAssocID="{C575B180-D657-41BB-9C1E-5F37625242A4}" presName="spacer" presStyleCnt="0"/>
      <dgm:spPr/>
    </dgm:pt>
    <dgm:pt modelId="{60C46374-3E68-4DAD-8761-41CA9F9BE7AB}" type="pres">
      <dgm:prSet presAssocID="{B7FB2FA3-8C3C-41A9-8039-9F1980992C9E}" presName="parentText" presStyleLbl="node1" presStyleIdx="2" presStyleCnt="7">
        <dgm:presLayoutVars>
          <dgm:chMax val="0"/>
          <dgm:bulletEnabled val="1"/>
        </dgm:presLayoutVars>
      </dgm:prSet>
      <dgm:spPr>
        <a:xfrm>
          <a:off x="0" y="1512655"/>
          <a:ext cx="11412318" cy="741265"/>
        </a:xfrm>
        <a:prstGeom prst="roundRect">
          <a:avLst/>
        </a:prstGeom>
      </dgm:spPr>
    </dgm:pt>
    <dgm:pt modelId="{17892708-93D8-4088-BECF-1C77BEA0DFF2}" type="pres">
      <dgm:prSet presAssocID="{0694F7D2-0858-4CF3-AB70-E8AC64DAA3F4}" presName="spacer" presStyleCnt="0"/>
      <dgm:spPr/>
    </dgm:pt>
    <dgm:pt modelId="{813FFE5B-4E6D-4D19-8A43-6965B7A54A1A}" type="pres">
      <dgm:prSet presAssocID="{C6C89B76-5785-4B0C-A62D-D57C1EABCE40}" presName="parentText" presStyleLbl="node1" presStyleIdx="3" presStyleCnt="7">
        <dgm:presLayoutVars>
          <dgm:chMax val="0"/>
          <dgm:bulletEnabled val="1"/>
        </dgm:presLayoutVars>
      </dgm:prSet>
      <dgm:spPr>
        <a:xfrm>
          <a:off x="0" y="2267337"/>
          <a:ext cx="11412318" cy="741265"/>
        </a:xfrm>
        <a:prstGeom prst="roundRect">
          <a:avLst/>
        </a:prstGeom>
      </dgm:spPr>
    </dgm:pt>
    <dgm:pt modelId="{786AE933-2D03-4364-AB00-D2F2F83ADB70}" type="pres">
      <dgm:prSet presAssocID="{FA3B1123-C7A8-4A03-8583-EFE8EB623B0C}" presName="spacer" presStyleCnt="0"/>
      <dgm:spPr/>
    </dgm:pt>
    <dgm:pt modelId="{82029B57-B536-4133-8EC1-221FF38E5438}" type="pres">
      <dgm:prSet presAssocID="{0638C14B-1AC5-4C66-8FB4-A3717BB78B85}" presName="parentText" presStyleLbl="node1" presStyleIdx="4" presStyleCnt="7">
        <dgm:presLayoutVars>
          <dgm:chMax val="0"/>
          <dgm:bulletEnabled val="1"/>
        </dgm:presLayoutVars>
      </dgm:prSet>
      <dgm:spPr>
        <a:xfrm>
          <a:off x="0" y="3022019"/>
          <a:ext cx="11412318" cy="741265"/>
        </a:xfrm>
        <a:prstGeom prst="roundRect">
          <a:avLst/>
        </a:prstGeom>
      </dgm:spPr>
    </dgm:pt>
    <dgm:pt modelId="{525DC3C3-3474-4988-B058-68C610B18D18}" type="pres">
      <dgm:prSet presAssocID="{68D9FE5B-95F0-4B72-8BA5-6EA5F6568B34}" presName="spacer" presStyleCnt="0"/>
      <dgm:spPr/>
    </dgm:pt>
    <dgm:pt modelId="{4341E4E1-56F7-443C-AFF2-6CEFEF325A34}" type="pres">
      <dgm:prSet presAssocID="{2C7E9949-F696-4C69-8F64-BAD12875BD58}" presName="parentText" presStyleLbl="node1" presStyleIdx="5" presStyleCnt="7">
        <dgm:presLayoutVars>
          <dgm:chMax val="0"/>
          <dgm:bulletEnabled val="1"/>
        </dgm:presLayoutVars>
      </dgm:prSet>
      <dgm:spPr>
        <a:xfrm>
          <a:off x="0" y="3776702"/>
          <a:ext cx="11412318" cy="741265"/>
        </a:xfrm>
        <a:prstGeom prst="roundRect">
          <a:avLst/>
        </a:prstGeom>
      </dgm:spPr>
    </dgm:pt>
    <dgm:pt modelId="{24731D1F-1B98-4D32-9E13-2123D81AB1B7}" type="pres">
      <dgm:prSet presAssocID="{CAD75946-E346-45B5-84D6-33C8EC8D129D}" presName="spacer" presStyleCnt="0"/>
      <dgm:spPr/>
    </dgm:pt>
    <dgm:pt modelId="{AF27C1C5-286E-455A-81DA-D696BC999081}" type="pres">
      <dgm:prSet presAssocID="{C09EC8D9-AD70-415F-B773-863667222476}" presName="parentText" presStyleLbl="node1" presStyleIdx="6" presStyleCnt="7">
        <dgm:presLayoutVars>
          <dgm:chMax val="0"/>
          <dgm:bulletEnabled val="1"/>
        </dgm:presLayoutVars>
      </dgm:prSet>
      <dgm:spPr>
        <a:xfrm>
          <a:off x="0" y="4531384"/>
          <a:ext cx="11412318" cy="741265"/>
        </a:xfrm>
        <a:prstGeom prst="roundRect">
          <a:avLst/>
        </a:prstGeom>
      </dgm:spPr>
    </dgm:pt>
  </dgm:ptLst>
  <dgm:cxnLst>
    <dgm:cxn modelId="{A3DD590C-D7DD-444A-87D7-A6B4AC631111}" type="presOf" srcId="{52DA99F7-87D1-4FB4-A8DB-F99F2D02E66A}" destId="{7F1741EE-7137-4246-A339-1311AD9546D7}" srcOrd="0" destOrd="0" presId="urn:microsoft.com/office/officeart/2005/8/layout/vList2"/>
    <dgm:cxn modelId="{A83C042E-DA2F-4F94-AC7D-923E0D43B5B1}" srcId="{52DA99F7-87D1-4FB4-A8DB-F99F2D02E66A}" destId="{BC381719-CCBB-4865-8B25-194C9AD1BFEF}" srcOrd="1" destOrd="0" parTransId="{FC02027B-4318-4603-B77E-115DD6B2D05A}" sibTransId="{C575B180-D657-41BB-9C1E-5F37625242A4}"/>
    <dgm:cxn modelId="{C71E5E64-1385-4C37-A704-FD051F97CFB4}" srcId="{52DA99F7-87D1-4FB4-A8DB-F99F2D02E66A}" destId="{B7FB2FA3-8C3C-41A9-8039-9F1980992C9E}" srcOrd="2" destOrd="0" parTransId="{AA436FC4-085B-4B6C-BDE4-E516956C9C1C}" sibTransId="{0694F7D2-0858-4CF3-AB70-E8AC64DAA3F4}"/>
    <dgm:cxn modelId="{869E5076-97A7-4D13-846F-9900B548E73E}" srcId="{52DA99F7-87D1-4FB4-A8DB-F99F2D02E66A}" destId="{2C7E9949-F696-4C69-8F64-BAD12875BD58}" srcOrd="5" destOrd="0" parTransId="{09C019EE-F90A-4762-9089-B46CCFCC0FF9}" sibTransId="{CAD75946-E346-45B5-84D6-33C8EC8D129D}"/>
    <dgm:cxn modelId="{F65F3787-3693-41F2-8C99-16104DE80530}" srcId="{52DA99F7-87D1-4FB4-A8DB-F99F2D02E66A}" destId="{0638C14B-1AC5-4C66-8FB4-A3717BB78B85}" srcOrd="4" destOrd="0" parTransId="{492B2C08-F25C-455B-846E-7A4674B21E1C}" sibTransId="{68D9FE5B-95F0-4B72-8BA5-6EA5F6568B34}"/>
    <dgm:cxn modelId="{A45C4E90-931C-4E9B-9DE9-872747AA5051}" type="presOf" srcId="{BC381719-CCBB-4865-8B25-194C9AD1BFEF}" destId="{DAC05561-4E7E-47A5-BC25-1049B404AC12}" srcOrd="0" destOrd="0" presId="urn:microsoft.com/office/officeart/2005/8/layout/vList2"/>
    <dgm:cxn modelId="{3DB46EB4-9977-4DFA-9FBE-8FDB0ADFEACB}" type="presOf" srcId="{2C7E9949-F696-4C69-8F64-BAD12875BD58}" destId="{4341E4E1-56F7-443C-AFF2-6CEFEF325A34}" srcOrd="0" destOrd="0" presId="urn:microsoft.com/office/officeart/2005/8/layout/vList2"/>
    <dgm:cxn modelId="{75C563BD-AD15-4F08-B46C-FE2CB3F8BEA7}" type="presOf" srcId="{2FE5C07E-FFEB-44D5-9AC7-0F423EE82756}" destId="{BC870D37-36F5-47AA-96A8-316D53D5BDE5}" srcOrd="0" destOrd="0" presId="urn:microsoft.com/office/officeart/2005/8/layout/vList2"/>
    <dgm:cxn modelId="{171E1DD9-512B-449A-BF3C-11FC231C65D6}" type="presOf" srcId="{C6C89B76-5785-4B0C-A62D-D57C1EABCE40}" destId="{813FFE5B-4E6D-4D19-8A43-6965B7A54A1A}" srcOrd="0" destOrd="0" presId="urn:microsoft.com/office/officeart/2005/8/layout/vList2"/>
    <dgm:cxn modelId="{FB7500DD-72AD-4F86-9D5C-39EAB2B94D3E}" srcId="{52DA99F7-87D1-4FB4-A8DB-F99F2D02E66A}" destId="{C6C89B76-5785-4B0C-A62D-D57C1EABCE40}" srcOrd="3" destOrd="0" parTransId="{6F76206D-39A9-4063-B5F7-928E539BC00B}" sibTransId="{FA3B1123-C7A8-4A03-8583-EFE8EB623B0C}"/>
    <dgm:cxn modelId="{4CB83EDE-07BD-41C2-92FC-9F164378E0B3}" type="presOf" srcId="{0638C14B-1AC5-4C66-8FB4-A3717BB78B85}" destId="{82029B57-B536-4133-8EC1-221FF38E5438}" srcOrd="0" destOrd="0" presId="urn:microsoft.com/office/officeart/2005/8/layout/vList2"/>
    <dgm:cxn modelId="{83A62BE8-5FA5-4AA0-AF4D-F1E3932ED080}" srcId="{52DA99F7-87D1-4FB4-A8DB-F99F2D02E66A}" destId="{C09EC8D9-AD70-415F-B773-863667222476}" srcOrd="6" destOrd="0" parTransId="{B8E71EDD-AA4C-4573-9974-DB74EDDFB321}" sibTransId="{9151E078-D316-4CC9-A6BF-298A79071A0C}"/>
    <dgm:cxn modelId="{ACEE57F0-B748-40B8-9726-C9840CEFE673}" type="presOf" srcId="{B7FB2FA3-8C3C-41A9-8039-9F1980992C9E}" destId="{60C46374-3E68-4DAD-8761-41CA9F9BE7AB}" srcOrd="0" destOrd="0" presId="urn:microsoft.com/office/officeart/2005/8/layout/vList2"/>
    <dgm:cxn modelId="{A9C9BCF4-5575-4AAC-BD52-50B2C6C28B63}" srcId="{52DA99F7-87D1-4FB4-A8DB-F99F2D02E66A}" destId="{2FE5C07E-FFEB-44D5-9AC7-0F423EE82756}" srcOrd="0" destOrd="0" parTransId="{539665E6-FE5C-4F12-BC95-B954C8D4853B}" sibTransId="{FA9F4BB0-BECA-458D-8570-700B0291C29D}"/>
    <dgm:cxn modelId="{565503F7-8D21-4717-91A7-342E5B971B98}" type="presOf" srcId="{C09EC8D9-AD70-415F-B773-863667222476}" destId="{AF27C1C5-286E-455A-81DA-D696BC999081}" srcOrd="0" destOrd="0" presId="urn:microsoft.com/office/officeart/2005/8/layout/vList2"/>
    <dgm:cxn modelId="{AAFA5889-FA0D-4546-B40B-7645AB1A34EC}" type="presParOf" srcId="{7F1741EE-7137-4246-A339-1311AD9546D7}" destId="{BC870D37-36F5-47AA-96A8-316D53D5BDE5}" srcOrd="0" destOrd="0" presId="urn:microsoft.com/office/officeart/2005/8/layout/vList2"/>
    <dgm:cxn modelId="{C3C72212-F941-4E34-9F7B-FA8273C43A7A}" type="presParOf" srcId="{7F1741EE-7137-4246-A339-1311AD9546D7}" destId="{A9B2A0D1-73CD-4B22-BAF3-A6D3BE212685}" srcOrd="1" destOrd="0" presId="urn:microsoft.com/office/officeart/2005/8/layout/vList2"/>
    <dgm:cxn modelId="{3DBAAFA0-45F5-4081-A2C1-6EABB2E9DFCF}" type="presParOf" srcId="{7F1741EE-7137-4246-A339-1311AD9546D7}" destId="{DAC05561-4E7E-47A5-BC25-1049B404AC12}" srcOrd="2" destOrd="0" presId="urn:microsoft.com/office/officeart/2005/8/layout/vList2"/>
    <dgm:cxn modelId="{F43CFD1D-F32D-408A-A571-1F6BDBD7BA51}" type="presParOf" srcId="{7F1741EE-7137-4246-A339-1311AD9546D7}" destId="{24C9AFBF-3F62-4A92-ADFD-8F7B8F69F3BA}" srcOrd="3" destOrd="0" presId="urn:microsoft.com/office/officeart/2005/8/layout/vList2"/>
    <dgm:cxn modelId="{37C6C4B4-5B30-4FF5-8948-73FA9821651D}" type="presParOf" srcId="{7F1741EE-7137-4246-A339-1311AD9546D7}" destId="{60C46374-3E68-4DAD-8761-41CA9F9BE7AB}" srcOrd="4" destOrd="0" presId="urn:microsoft.com/office/officeart/2005/8/layout/vList2"/>
    <dgm:cxn modelId="{82AFC286-D269-45F7-BE23-E8D61AB60CD2}" type="presParOf" srcId="{7F1741EE-7137-4246-A339-1311AD9546D7}" destId="{17892708-93D8-4088-BECF-1C77BEA0DFF2}" srcOrd="5" destOrd="0" presId="urn:microsoft.com/office/officeart/2005/8/layout/vList2"/>
    <dgm:cxn modelId="{0E09D213-40BD-4161-BF02-8EBBA71AD7D1}" type="presParOf" srcId="{7F1741EE-7137-4246-A339-1311AD9546D7}" destId="{813FFE5B-4E6D-4D19-8A43-6965B7A54A1A}" srcOrd="6" destOrd="0" presId="urn:microsoft.com/office/officeart/2005/8/layout/vList2"/>
    <dgm:cxn modelId="{023BBC31-9CCD-4B68-AA93-68ED392B1BDF}" type="presParOf" srcId="{7F1741EE-7137-4246-A339-1311AD9546D7}" destId="{786AE933-2D03-4364-AB00-D2F2F83ADB70}" srcOrd="7" destOrd="0" presId="urn:microsoft.com/office/officeart/2005/8/layout/vList2"/>
    <dgm:cxn modelId="{E2932C03-5987-44AC-825E-416CCA18B2F9}" type="presParOf" srcId="{7F1741EE-7137-4246-A339-1311AD9546D7}" destId="{82029B57-B536-4133-8EC1-221FF38E5438}" srcOrd="8" destOrd="0" presId="urn:microsoft.com/office/officeart/2005/8/layout/vList2"/>
    <dgm:cxn modelId="{E79A5CA1-5F74-4169-AE02-AFE0DB2EFE34}" type="presParOf" srcId="{7F1741EE-7137-4246-A339-1311AD9546D7}" destId="{525DC3C3-3474-4988-B058-68C610B18D18}" srcOrd="9" destOrd="0" presId="urn:microsoft.com/office/officeart/2005/8/layout/vList2"/>
    <dgm:cxn modelId="{334926B5-6BCD-4318-9525-44D9F6B3BE2A}" type="presParOf" srcId="{7F1741EE-7137-4246-A339-1311AD9546D7}" destId="{4341E4E1-56F7-443C-AFF2-6CEFEF325A34}" srcOrd="10" destOrd="0" presId="urn:microsoft.com/office/officeart/2005/8/layout/vList2"/>
    <dgm:cxn modelId="{2B0826B5-1EE4-4374-A457-82068F066AD6}" type="presParOf" srcId="{7F1741EE-7137-4246-A339-1311AD9546D7}" destId="{24731D1F-1B98-4D32-9E13-2123D81AB1B7}" srcOrd="11" destOrd="0" presId="urn:microsoft.com/office/officeart/2005/8/layout/vList2"/>
    <dgm:cxn modelId="{FFF5D09A-08DF-41BA-BA20-919FACF234DF}" type="presParOf" srcId="{7F1741EE-7137-4246-A339-1311AD9546D7}" destId="{AF27C1C5-286E-455A-81DA-D696BC999081}"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70D37-36F5-47AA-96A8-316D53D5BDE5}">
      <dsp:nvSpPr>
        <dsp:cNvPr id="0" name=""/>
        <dsp:cNvSpPr/>
      </dsp:nvSpPr>
      <dsp:spPr>
        <a:xfrm>
          <a:off x="0" y="8473"/>
          <a:ext cx="11412318" cy="786240"/>
        </a:xfrm>
        <a:prstGeom prst="roundRect">
          <a:avLst/>
        </a:prstGeom>
        <a:gradFill rotWithShape="1">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sp:style>
      <dsp:txBody>
        <a:bodyPr spcFirstLastPara="0" vert="horz" wrap="square" lIns="115228" tIns="115228" rIns="115228" bIns="115228" numCol="1" spcCol="1270" anchor="ctr" anchorCtr="0">
          <a:noAutofit/>
        </a:bodyPr>
        <a:lstStyle/>
        <a:p>
          <a:pPr marL="0" lvl="0" indent="0" algn="l" defTabSz="711200">
            <a:lnSpc>
              <a:spcPct val="90000"/>
            </a:lnSpc>
            <a:spcBef>
              <a:spcPct val="0"/>
            </a:spcBef>
            <a:spcAft>
              <a:spcPct val="35000"/>
            </a:spcAft>
            <a:buFont typeface="+mj-lt"/>
            <a:buNone/>
          </a:pPr>
          <a:r>
            <a:rPr lang="en-US" sz="1600" b="0" i="0" kern="1200" dirty="0"/>
            <a:t>Users </a:t>
          </a:r>
          <a:r>
            <a:rPr lang="en-US" sz="1800" kern="1200" dirty="0">
              <a:solidFill>
                <a:schemeClr val="lt1"/>
              </a:solidFill>
              <a:latin typeface="+mn-lt"/>
              <a:ea typeface="+mn-ea"/>
              <a:cs typeface="+mn-cs"/>
            </a:rPr>
            <a:t>must create an account by providing their name and selecting a user type: Landlord, Management Company, or Broker Firm.</a:t>
          </a:r>
        </a:p>
      </dsp:txBody>
      <dsp:txXfrm>
        <a:off x="38381" y="46854"/>
        <a:ext cx="11335556" cy="709478"/>
      </dsp:txXfrm>
    </dsp:sp>
    <dsp:sp modelId="{DAC05561-4E7E-47A5-BC25-1049B404AC12}">
      <dsp:nvSpPr>
        <dsp:cNvPr id="0" name=""/>
        <dsp:cNvSpPr/>
      </dsp:nvSpPr>
      <dsp:spPr>
        <a:xfrm>
          <a:off x="0" y="817753"/>
          <a:ext cx="11412318" cy="786240"/>
        </a:xfrm>
        <a:prstGeom prst="roundRect">
          <a:avLst/>
        </a:prstGeom>
        <a:gradFill rotWithShape="1">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sp:style>
      <dsp:txBody>
        <a:bodyPr spcFirstLastPara="0" vert="horz" wrap="square" lIns="115228" tIns="115228" rIns="115228" bIns="115228" numCol="1" spcCol="1270" anchor="ctr" anchorCtr="0">
          <a:noAutofit/>
        </a:bodyPr>
        <a:lstStyle/>
        <a:p>
          <a:pPr marL="0" lvl="0" indent="0" algn="l" defTabSz="711200">
            <a:lnSpc>
              <a:spcPct val="90000"/>
            </a:lnSpc>
            <a:spcBef>
              <a:spcPct val="0"/>
            </a:spcBef>
            <a:spcAft>
              <a:spcPct val="35000"/>
            </a:spcAft>
            <a:buFont typeface="+mj-lt"/>
            <a:buNone/>
          </a:pPr>
          <a:r>
            <a:rPr lang="en-US" sz="1600" b="0" i="0" kern="1200" dirty="0">
              <a:solidFill>
                <a:prstClr val="white"/>
              </a:solidFill>
              <a:latin typeface="Calisto MT" panose="02040603050505030304"/>
              <a:ea typeface="+mn-ea"/>
              <a:cs typeface="+mn-cs"/>
            </a:rPr>
            <a:t>Landlords must provide property details to list their properties and are assigned a unique ID number. Landlords can choose to manage their property themselves or connect with a management company to handle property management tasks.</a:t>
          </a:r>
        </a:p>
      </dsp:txBody>
      <dsp:txXfrm>
        <a:off x="38381" y="856134"/>
        <a:ext cx="11335556" cy="709478"/>
      </dsp:txXfrm>
    </dsp:sp>
    <dsp:sp modelId="{60C46374-3E68-4DAD-8761-41CA9F9BE7AB}">
      <dsp:nvSpPr>
        <dsp:cNvPr id="0" name=""/>
        <dsp:cNvSpPr/>
      </dsp:nvSpPr>
      <dsp:spPr>
        <a:xfrm>
          <a:off x="0" y="1627033"/>
          <a:ext cx="11412318" cy="786240"/>
        </a:xfrm>
        <a:prstGeom prst="roundRect">
          <a:avLst/>
        </a:prstGeom>
        <a:gradFill rotWithShape="1">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sp:style>
      <dsp:txBody>
        <a:bodyPr spcFirstLastPara="0" vert="horz" wrap="square" lIns="115228" tIns="115228" rIns="115228" bIns="115228" numCol="1" spcCol="1270" anchor="ctr" anchorCtr="0">
          <a:noAutofit/>
        </a:bodyPr>
        <a:lstStyle/>
        <a:p>
          <a:pPr marL="0" lvl="0" indent="0" algn="l" defTabSz="711200">
            <a:lnSpc>
              <a:spcPct val="90000"/>
            </a:lnSpc>
            <a:spcBef>
              <a:spcPct val="0"/>
            </a:spcBef>
            <a:spcAft>
              <a:spcPct val="35000"/>
            </a:spcAft>
            <a:buFont typeface="+mj-lt"/>
            <a:buNone/>
          </a:pPr>
          <a:r>
            <a:rPr lang="en-US" sz="1600" b="0" i="0" kern="1200" dirty="0">
              <a:solidFill>
                <a:prstClr val="white"/>
              </a:solidFill>
              <a:latin typeface="Calisto MT" panose="02040603050505030304"/>
              <a:ea typeface="+mn-ea"/>
              <a:cs typeface="+mn-cs"/>
            </a:rPr>
            <a:t>Management companies must provide their name, property ID, price, and company ID to use the app, and take on all property management responsibilities.</a:t>
          </a:r>
        </a:p>
      </dsp:txBody>
      <dsp:txXfrm>
        <a:off x="38381" y="1665414"/>
        <a:ext cx="11335556" cy="709478"/>
      </dsp:txXfrm>
    </dsp:sp>
    <dsp:sp modelId="{813FFE5B-4E6D-4D19-8A43-6965B7A54A1A}">
      <dsp:nvSpPr>
        <dsp:cNvPr id="0" name=""/>
        <dsp:cNvSpPr/>
      </dsp:nvSpPr>
      <dsp:spPr>
        <a:xfrm>
          <a:off x="0" y="2436313"/>
          <a:ext cx="11412318" cy="786240"/>
        </a:xfrm>
        <a:prstGeom prst="roundRect">
          <a:avLst/>
        </a:prstGeom>
        <a:gradFill rotWithShape="1">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sp:style>
      <dsp:txBody>
        <a:bodyPr spcFirstLastPara="0" vert="horz" wrap="square" lIns="115228" tIns="115228" rIns="115228" bIns="115228" numCol="1" spcCol="1270" anchor="ctr" anchorCtr="0">
          <a:noAutofit/>
        </a:bodyPr>
        <a:lstStyle/>
        <a:p>
          <a:pPr marL="0" lvl="0" indent="0" algn="l" defTabSz="711200">
            <a:lnSpc>
              <a:spcPct val="90000"/>
            </a:lnSpc>
            <a:spcBef>
              <a:spcPct val="0"/>
            </a:spcBef>
            <a:spcAft>
              <a:spcPct val="35000"/>
            </a:spcAft>
            <a:buFont typeface="+mj-lt"/>
            <a:buNone/>
          </a:pPr>
          <a:r>
            <a:rPr lang="en-US" sz="1600" b="0" i="0" kern="1200" dirty="0">
              <a:solidFill>
                <a:prstClr val="white"/>
              </a:solidFill>
              <a:latin typeface="Calisto MT" panose="02040603050505030304"/>
              <a:ea typeface="+mn-ea"/>
              <a:cs typeface="+mn-cs"/>
            </a:rPr>
            <a:t>Broker firms have a unique firm ID, name, Property ID, and brokerage rates. They have a network of brokers located throughout the city, each with their own broker ID, name, and work address.</a:t>
          </a:r>
        </a:p>
      </dsp:txBody>
      <dsp:txXfrm>
        <a:off x="38381" y="2474694"/>
        <a:ext cx="11335556" cy="709478"/>
      </dsp:txXfrm>
    </dsp:sp>
    <dsp:sp modelId="{82029B57-B536-4133-8EC1-221FF38E5438}">
      <dsp:nvSpPr>
        <dsp:cNvPr id="0" name=""/>
        <dsp:cNvSpPr/>
      </dsp:nvSpPr>
      <dsp:spPr>
        <a:xfrm>
          <a:off x="0" y="3245593"/>
          <a:ext cx="11412318" cy="786240"/>
        </a:xfrm>
        <a:prstGeom prst="roundRect">
          <a:avLst/>
        </a:prstGeom>
        <a:gradFill rotWithShape="1">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sp:style>
      <dsp:txBody>
        <a:bodyPr spcFirstLastPara="0" vert="horz" wrap="square" lIns="115228" tIns="115228" rIns="115228" bIns="115228" numCol="1" spcCol="1270" anchor="ctr" anchorCtr="0">
          <a:noAutofit/>
        </a:bodyPr>
        <a:lstStyle/>
        <a:p>
          <a:pPr marL="0" lvl="0" indent="0" algn="l" defTabSz="711200">
            <a:lnSpc>
              <a:spcPct val="90000"/>
            </a:lnSpc>
            <a:spcBef>
              <a:spcPct val="0"/>
            </a:spcBef>
            <a:spcAft>
              <a:spcPct val="35000"/>
            </a:spcAft>
            <a:buFont typeface="+mj-lt"/>
            <a:buNone/>
          </a:pPr>
          <a:r>
            <a:rPr lang="en-US" sz="1600" b="0" i="0" kern="1200">
              <a:solidFill>
                <a:prstClr val="white"/>
              </a:solidFill>
              <a:latin typeface="Calisto MT" panose="02040603050505030304"/>
              <a:ea typeface="+mn-ea"/>
              <a:cs typeface="+mn-cs"/>
            </a:rPr>
            <a:t>Primary brokers may have an assistant, and a brokerage firm can have one or more primary brokers associated with it.</a:t>
          </a:r>
        </a:p>
      </dsp:txBody>
      <dsp:txXfrm>
        <a:off x="38381" y="3283974"/>
        <a:ext cx="11335556" cy="709478"/>
      </dsp:txXfrm>
    </dsp:sp>
    <dsp:sp modelId="{4341E4E1-56F7-443C-AFF2-6CEFEF325A34}">
      <dsp:nvSpPr>
        <dsp:cNvPr id="0" name=""/>
        <dsp:cNvSpPr/>
      </dsp:nvSpPr>
      <dsp:spPr>
        <a:xfrm>
          <a:off x="0" y="4054873"/>
          <a:ext cx="11412318" cy="786240"/>
        </a:xfrm>
        <a:prstGeom prst="roundRect">
          <a:avLst/>
        </a:prstGeom>
        <a:gradFill rotWithShape="1">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sp:style>
      <dsp:txBody>
        <a:bodyPr spcFirstLastPara="0" vert="horz" wrap="square" lIns="115228" tIns="115228" rIns="115228" bIns="115228" numCol="1" spcCol="1270" anchor="ctr" anchorCtr="0">
          <a:noAutofit/>
        </a:bodyPr>
        <a:lstStyle/>
        <a:p>
          <a:pPr marL="0" lvl="0" indent="0" algn="l" defTabSz="711200">
            <a:lnSpc>
              <a:spcPct val="90000"/>
            </a:lnSpc>
            <a:spcBef>
              <a:spcPct val="0"/>
            </a:spcBef>
            <a:spcAft>
              <a:spcPct val="35000"/>
            </a:spcAft>
            <a:buFont typeface="+mj-lt"/>
            <a:buNone/>
          </a:pPr>
          <a:r>
            <a:rPr lang="en-US" sz="1600" b="0" i="0" kern="1200">
              <a:solidFill>
                <a:prstClr val="white"/>
              </a:solidFill>
              <a:latin typeface="Calisto MT" panose="02040603050505030304"/>
              <a:ea typeface="+mn-ea"/>
              <a:cs typeface="+mn-cs"/>
            </a:rPr>
            <a:t>Customers seeking rentals can approach broker firms or management companies.</a:t>
          </a:r>
        </a:p>
      </dsp:txBody>
      <dsp:txXfrm>
        <a:off x="38381" y="4093254"/>
        <a:ext cx="11335556" cy="709478"/>
      </dsp:txXfrm>
    </dsp:sp>
    <dsp:sp modelId="{AF27C1C5-286E-455A-81DA-D696BC999081}">
      <dsp:nvSpPr>
        <dsp:cNvPr id="0" name=""/>
        <dsp:cNvSpPr/>
      </dsp:nvSpPr>
      <dsp:spPr>
        <a:xfrm>
          <a:off x="0" y="4864153"/>
          <a:ext cx="11412318" cy="786240"/>
        </a:xfrm>
        <a:prstGeom prst="roundRect">
          <a:avLst/>
        </a:prstGeom>
        <a:gradFill rotWithShape="1">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dsp:style>
      <dsp:txBody>
        <a:bodyPr spcFirstLastPara="0" vert="horz" wrap="square" lIns="115228" tIns="115228" rIns="115228" bIns="115228" numCol="1" spcCol="1270" anchor="ctr" anchorCtr="0">
          <a:noAutofit/>
        </a:bodyPr>
        <a:lstStyle/>
        <a:p>
          <a:pPr marL="0" lvl="0" indent="0" algn="l" defTabSz="711200">
            <a:lnSpc>
              <a:spcPct val="90000"/>
            </a:lnSpc>
            <a:spcBef>
              <a:spcPct val="0"/>
            </a:spcBef>
            <a:spcAft>
              <a:spcPct val="35000"/>
            </a:spcAft>
            <a:buFont typeface="+mj-lt"/>
            <a:buNone/>
          </a:pPr>
          <a:r>
            <a:rPr lang="en-US" sz="1600" b="0" i="0" kern="1200">
              <a:solidFill>
                <a:prstClr val="white"/>
              </a:solidFill>
              <a:latin typeface="Calisto MT" panose="02040603050505030304"/>
              <a:ea typeface="+mn-ea"/>
              <a:cs typeface="+mn-cs"/>
            </a:rPr>
            <a:t>These entities have access to properties and their details listed by landlords on the app and assist customers in finding a suitable accommodation.</a:t>
          </a:r>
        </a:p>
      </dsp:txBody>
      <dsp:txXfrm>
        <a:off x="38381" y="4902534"/>
        <a:ext cx="11335556" cy="7094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4/25/2023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010951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4/25/2023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28108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4/25/2023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98540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4/25/2023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4276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4/25/2023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088472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3F9AFA87-1417-4992-ABD9-27C3BC8CC883}" type="datetimeFigureOut">
              <a:rPr lang="en-US" smtClean="0"/>
              <a:pPr algn="r"/>
              <a:t>4/25/2023</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602383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3F9AFA87-1417-4992-ABD9-27C3BC8CC883}" type="datetimeFigureOut">
              <a:rPr lang="en-US" smtClean="0"/>
              <a:pPr algn="r"/>
              <a:t>4/25/2023</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963622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26716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5707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3418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6454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65550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4242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4205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4980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2387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1907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gn="r"/>
            <a:fld id="{3F9AFA87-1417-4992-ABD9-27C3BC8CC883}" type="datetimeFigureOut">
              <a:rPr lang="en-US" smtClean="0"/>
              <a:pPr algn="r"/>
              <a:t>4/25/2023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sz="1000"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376896227"/>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8455-8AFF-BECD-414D-35B2D78A2187}"/>
              </a:ext>
            </a:extLst>
          </p:cNvPr>
          <p:cNvSpPr>
            <a:spLocks noGrp="1"/>
          </p:cNvSpPr>
          <p:nvPr>
            <p:ph type="ctrTitle"/>
          </p:nvPr>
        </p:nvSpPr>
        <p:spPr>
          <a:xfrm>
            <a:off x="5327902" y="1047025"/>
            <a:ext cx="6440425" cy="1809482"/>
          </a:xfrm>
        </p:spPr>
        <p:txBody>
          <a:bodyPr>
            <a:normAutofit/>
          </a:bodyPr>
          <a:lstStyle/>
          <a:p>
            <a:r>
              <a:rPr lang="en-US" sz="4200" dirty="0"/>
              <a:t>House Rental Database System</a:t>
            </a:r>
          </a:p>
        </p:txBody>
      </p:sp>
      <p:pic>
        <p:nvPicPr>
          <p:cNvPr id="20" name="Picture 3" descr="A midsection of a person holding a miniature house">
            <a:extLst>
              <a:ext uri="{FF2B5EF4-FFF2-40B4-BE49-F238E27FC236}">
                <a16:creationId xmlns:a16="http://schemas.microsoft.com/office/drawing/2014/main" id="{4D112E85-9FF4-4218-F324-979764426CD2}"/>
              </a:ext>
            </a:extLst>
          </p:cNvPr>
          <p:cNvPicPr>
            <a:picLocks noChangeAspect="1"/>
          </p:cNvPicPr>
          <p:nvPr/>
        </p:nvPicPr>
        <p:blipFill rotWithShape="1">
          <a:blip r:embed="rId2"/>
          <a:srcRect l="19382" r="17712"/>
          <a:stretch/>
        </p:blipFill>
        <p:spPr>
          <a:xfrm>
            <a:off x="20" y="758953"/>
            <a:ext cx="5327883" cy="5335854"/>
          </a:xfrm>
          <a:prstGeom prst="rect">
            <a:avLst/>
          </a:prstGeom>
        </p:spPr>
      </p:pic>
      <p:graphicFrame>
        <p:nvGraphicFramePr>
          <p:cNvPr id="5" name="Table 4">
            <a:extLst>
              <a:ext uri="{FF2B5EF4-FFF2-40B4-BE49-F238E27FC236}">
                <a16:creationId xmlns:a16="http://schemas.microsoft.com/office/drawing/2014/main" id="{82088CFF-FA76-829F-DD68-61C9BE1E2B10}"/>
              </a:ext>
            </a:extLst>
          </p:cNvPr>
          <p:cNvGraphicFramePr>
            <a:graphicFrameLocks noGrp="1"/>
          </p:cNvGraphicFramePr>
          <p:nvPr>
            <p:extLst>
              <p:ext uri="{D42A27DB-BD31-4B8C-83A1-F6EECF244321}">
                <p14:modId xmlns:p14="http://schemas.microsoft.com/office/powerpoint/2010/main" val="443481867"/>
              </p:ext>
            </p:extLst>
          </p:nvPr>
        </p:nvGraphicFramePr>
        <p:xfrm>
          <a:off x="5369115" y="4285324"/>
          <a:ext cx="5937250" cy="1809482"/>
        </p:xfrm>
        <a:graphic>
          <a:graphicData uri="http://schemas.openxmlformats.org/drawingml/2006/table">
            <a:tbl>
              <a:tblPr firstCol="1" bandRow="1">
                <a:tableStyleId>{5C22544A-7EE6-4342-B048-85BDC9FD1C3A}</a:tableStyleId>
              </a:tblPr>
              <a:tblGrid>
                <a:gridCol w="2968625">
                  <a:extLst>
                    <a:ext uri="{9D8B030D-6E8A-4147-A177-3AD203B41FA5}">
                      <a16:colId xmlns:a16="http://schemas.microsoft.com/office/drawing/2014/main" val="1218281751"/>
                    </a:ext>
                  </a:extLst>
                </a:gridCol>
                <a:gridCol w="2968625">
                  <a:extLst>
                    <a:ext uri="{9D8B030D-6E8A-4147-A177-3AD203B41FA5}">
                      <a16:colId xmlns:a16="http://schemas.microsoft.com/office/drawing/2014/main" val="3212617177"/>
                    </a:ext>
                  </a:extLst>
                </a:gridCol>
              </a:tblGrid>
              <a:tr h="362138">
                <a:tc>
                  <a:txBody>
                    <a:bodyPr/>
                    <a:lstStyle/>
                    <a:p>
                      <a:pPr marL="0" marR="0">
                        <a:lnSpc>
                          <a:spcPct val="107000"/>
                        </a:lnSpc>
                        <a:spcBef>
                          <a:spcPts val="0"/>
                        </a:spcBef>
                        <a:spcAft>
                          <a:spcPts val="0"/>
                        </a:spcAft>
                      </a:pPr>
                      <a:r>
                        <a:rPr lang="en-US" sz="2000" kern="1200" spc="-50" baseline="0" dirty="0">
                          <a:solidFill>
                            <a:schemeClr val="tx1"/>
                          </a:solidFill>
                          <a:latin typeface="+mj-lt"/>
                          <a:ea typeface="+mj-ea"/>
                          <a:cs typeface="+mj-cs"/>
                        </a:rPr>
                        <a:t>Ayush Mishra</a:t>
                      </a:r>
                    </a:p>
                  </a:txBody>
                  <a:tcPr marL="68580" marR="68580" marT="0" marB="0"/>
                </a:tc>
                <a:tc>
                  <a:txBody>
                    <a:bodyPr/>
                    <a:lstStyle/>
                    <a:p>
                      <a:pPr marL="0" marR="0">
                        <a:lnSpc>
                          <a:spcPct val="107000"/>
                        </a:lnSpc>
                        <a:spcBef>
                          <a:spcPts val="0"/>
                        </a:spcBef>
                        <a:spcAft>
                          <a:spcPts val="0"/>
                        </a:spcAft>
                      </a:pPr>
                      <a:r>
                        <a:rPr lang="en-US" sz="2000" b="1" kern="1200" spc="-50" baseline="0" dirty="0">
                          <a:solidFill>
                            <a:schemeClr val="tx1"/>
                          </a:solidFill>
                          <a:latin typeface="+mj-lt"/>
                          <a:ea typeface="+mj-ea"/>
                          <a:cs typeface="+mj-cs"/>
                        </a:rPr>
                        <a:t>002772710</a:t>
                      </a:r>
                    </a:p>
                  </a:txBody>
                  <a:tcPr marL="68580" marR="68580" marT="0" marB="0">
                    <a:solidFill>
                      <a:schemeClr val="accent1"/>
                    </a:solidFill>
                  </a:tcPr>
                </a:tc>
                <a:extLst>
                  <a:ext uri="{0D108BD9-81ED-4DB2-BD59-A6C34878D82A}">
                    <a16:rowId xmlns:a16="http://schemas.microsoft.com/office/drawing/2014/main" val="2453156932"/>
                  </a:ext>
                </a:extLst>
              </a:tr>
              <a:tr h="361836">
                <a:tc>
                  <a:txBody>
                    <a:bodyPr/>
                    <a:lstStyle/>
                    <a:p>
                      <a:pPr marL="0" marR="0">
                        <a:lnSpc>
                          <a:spcPct val="107000"/>
                        </a:lnSpc>
                        <a:spcBef>
                          <a:spcPts val="0"/>
                        </a:spcBef>
                        <a:spcAft>
                          <a:spcPts val="0"/>
                        </a:spcAft>
                      </a:pPr>
                      <a:r>
                        <a:rPr lang="en-US" sz="2000" kern="1200" spc="-50" baseline="0" dirty="0" err="1">
                          <a:solidFill>
                            <a:schemeClr val="tx1"/>
                          </a:solidFill>
                          <a:latin typeface="+mj-lt"/>
                          <a:ea typeface="+mj-ea"/>
                          <a:cs typeface="+mj-cs"/>
                        </a:rPr>
                        <a:t>Manogna</a:t>
                      </a:r>
                      <a:r>
                        <a:rPr lang="en-US" sz="2000" kern="1200" spc="-50" baseline="0" dirty="0">
                          <a:solidFill>
                            <a:schemeClr val="tx1"/>
                          </a:solidFill>
                          <a:latin typeface="+mj-lt"/>
                          <a:ea typeface="+mj-ea"/>
                          <a:cs typeface="+mj-cs"/>
                        </a:rPr>
                        <a:t> </a:t>
                      </a:r>
                      <a:r>
                        <a:rPr lang="en-US" sz="2000" kern="1200" spc="-50" baseline="0" dirty="0" err="1">
                          <a:solidFill>
                            <a:schemeClr val="tx1"/>
                          </a:solidFill>
                          <a:latin typeface="+mj-lt"/>
                          <a:ea typeface="+mj-ea"/>
                          <a:cs typeface="+mj-cs"/>
                        </a:rPr>
                        <a:t>Pallapothu</a:t>
                      </a:r>
                      <a:endParaRPr lang="en-US" sz="2000" kern="1200" spc="-50" baseline="0" dirty="0">
                        <a:solidFill>
                          <a:schemeClr val="tx1"/>
                        </a:solidFill>
                        <a:latin typeface="+mj-lt"/>
                        <a:ea typeface="+mj-ea"/>
                        <a:cs typeface="+mj-cs"/>
                      </a:endParaRPr>
                    </a:p>
                  </a:txBody>
                  <a:tcPr marL="68580" marR="68580" marT="0" marB="0"/>
                </a:tc>
                <a:tc>
                  <a:txBody>
                    <a:bodyPr/>
                    <a:lstStyle/>
                    <a:p>
                      <a:pPr marL="0" marR="0" algn="l" defTabSz="457200" rtl="0" eaLnBrk="1" latinLnBrk="0" hangingPunct="1">
                        <a:lnSpc>
                          <a:spcPct val="107000"/>
                        </a:lnSpc>
                        <a:spcBef>
                          <a:spcPts val="0"/>
                        </a:spcBef>
                        <a:spcAft>
                          <a:spcPts val="0"/>
                        </a:spcAft>
                      </a:pPr>
                      <a:r>
                        <a:rPr lang="en-US" sz="2000" b="1" kern="1200" spc="-50" baseline="0" dirty="0">
                          <a:solidFill>
                            <a:schemeClr val="tx1"/>
                          </a:solidFill>
                          <a:latin typeface="+mj-lt"/>
                          <a:ea typeface="+mj-ea"/>
                          <a:cs typeface="+mj-cs"/>
                        </a:rPr>
                        <a:t>002776168</a:t>
                      </a:r>
                    </a:p>
                  </a:txBody>
                  <a:tcPr marL="68580" marR="68580" marT="0" marB="0">
                    <a:solidFill>
                      <a:schemeClr val="accent1"/>
                    </a:solidFill>
                  </a:tcPr>
                </a:tc>
                <a:extLst>
                  <a:ext uri="{0D108BD9-81ED-4DB2-BD59-A6C34878D82A}">
                    <a16:rowId xmlns:a16="http://schemas.microsoft.com/office/drawing/2014/main" val="2203361341"/>
                  </a:ext>
                </a:extLst>
              </a:tr>
              <a:tr h="361836">
                <a:tc>
                  <a:txBody>
                    <a:bodyPr/>
                    <a:lstStyle/>
                    <a:p>
                      <a:pPr marL="0" marR="0">
                        <a:lnSpc>
                          <a:spcPct val="107000"/>
                        </a:lnSpc>
                        <a:spcBef>
                          <a:spcPts val="0"/>
                        </a:spcBef>
                        <a:spcAft>
                          <a:spcPts val="0"/>
                        </a:spcAft>
                      </a:pPr>
                      <a:r>
                        <a:rPr lang="en-US" sz="2000" kern="1200" spc="-50" baseline="0" dirty="0">
                          <a:solidFill>
                            <a:schemeClr val="tx1"/>
                          </a:solidFill>
                          <a:latin typeface="+mj-lt"/>
                          <a:ea typeface="+mj-ea"/>
                          <a:cs typeface="+mj-cs"/>
                        </a:rPr>
                        <a:t>Padma Prasad </a:t>
                      </a:r>
                      <a:r>
                        <a:rPr lang="en-US" sz="2000" kern="1200" spc="-50" baseline="0" dirty="0" err="1">
                          <a:solidFill>
                            <a:schemeClr val="tx1"/>
                          </a:solidFill>
                          <a:latin typeface="+mj-lt"/>
                          <a:ea typeface="+mj-ea"/>
                          <a:cs typeface="+mj-cs"/>
                        </a:rPr>
                        <a:t>Anaokar</a:t>
                      </a:r>
                      <a:endParaRPr lang="en-US" sz="2000" kern="1200" spc="-50" baseline="0" dirty="0">
                        <a:solidFill>
                          <a:schemeClr val="tx1"/>
                        </a:solidFill>
                        <a:latin typeface="+mj-lt"/>
                        <a:ea typeface="+mj-ea"/>
                        <a:cs typeface="+mj-cs"/>
                      </a:endParaRPr>
                    </a:p>
                  </a:txBody>
                  <a:tcPr marL="68580" marR="68580" marT="0" marB="0"/>
                </a:tc>
                <a:tc>
                  <a:txBody>
                    <a:bodyPr/>
                    <a:lstStyle/>
                    <a:p>
                      <a:pPr marL="0" marR="0" algn="l" defTabSz="457200" rtl="0" eaLnBrk="1" latinLnBrk="0" hangingPunct="1">
                        <a:lnSpc>
                          <a:spcPct val="107000"/>
                        </a:lnSpc>
                        <a:spcBef>
                          <a:spcPts val="0"/>
                        </a:spcBef>
                        <a:spcAft>
                          <a:spcPts val="0"/>
                        </a:spcAft>
                      </a:pPr>
                      <a:r>
                        <a:rPr lang="en-US" sz="2000" b="1" kern="1200" spc="-50" baseline="0" dirty="0">
                          <a:solidFill>
                            <a:schemeClr val="tx1"/>
                          </a:solidFill>
                          <a:latin typeface="+mj-lt"/>
                          <a:ea typeface="+mj-ea"/>
                          <a:cs typeface="+mj-cs"/>
                        </a:rPr>
                        <a:t>002727445</a:t>
                      </a:r>
                    </a:p>
                  </a:txBody>
                  <a:tcPr marL="68580" marR="68580" marT="0" marB="0">
                    <a:solidFill>
                      <a:schemeClr val="accent1"/>
                    </a:solidFill>
                  </a:tcPr>
                </a:tc>
                <a:extLst>
                  <a:ext uri="{0D108BD9-81ED-4DB2-BD59-A6C34878D82A}">
                    <a16:rowId xmlns:a16="http://schemas.microsoft.com/office/drawing/2014/main" val="2025864576"/>
                  </a:ext>
                </a:extLst>
              </a:tr>
              <a:tr h="361836">
                <a:tc>
                  <a:txBody>
                    <a:bodyPr/>
                    <a:lstStyle/>
                    <a:p>
                      <a:pPr marL="0" marR="0">
                        <a:lnSpc>
                          <a:spcPct val="107000"/>
                        </a:lnSpc>
                        <a:spcBef>
                          <a:spcPts val="0"/>
                        </a:spcBef>
                        <a:spcAft>
                          <a:spcPts val="0"/>
                        </a:spcAft>
                      </a:pPr>
                      <a:r>
                        <a:rPr lang="en-US" sz="2000" kern="1200" spc="-50" baseline="0">
                          <a:solidFill>
                            <a:schemeClr val="tx1"/>
                          </a:solidFill>
                          <a:latin typeface="+mj-lt"/>
                          <a:ea typeface="+mj-ea"/>
                          <a:cs typeface="+mj-cs"/>
                        </a:rPr>
                        <a:t>Raushan Kumar Jha</a:t>
                      </a:r>
                    </a:p>
                  </a:txBody>
                  <a:tcPr marL="68580" marR="68580" marT="0" marB="0"/>
                </a:tc>
                <a:tc>
                  <a:txBody>
                    <a:bodyPr/>
                    <a:lstStyle/>
                    <a:p>
                      <a:pPr marL="0" marR="0" algn="l" defTabSz="457200" rtl="0" eaLnBrk="1" latinLnBrk="0" hangingPunct="1">
                        <a:lnSpc>
                          <a:spcPct val="107000"/>
                        </a:lnSpc>
                        <a:spcBef>
                          <a:spcPts val="0"/>
                        </a:spcBef>
                        <a:spcAft>
                          <a:spcPts val="0"/>
                        </a:spcAft>
                      </a:pPr>
                      <a:r>
                        <a:rPr lang="en-US" sz="2000" b="1" kern="1200" spc="-50" baseline="0" dirty="0">
                          <a:solidFill>
                            <a:schemeClr val="tx1"/>
                          </a:solidFill>
                          <a:latin typeface="+mj-lt"/>
                          <a:ea typeface="+mj-ea"/>
                          <a:cs typeface="+mj-cs"/>
                        </a:rPr>
                        <a:t>002707535</a:t>
                      </a:r>
                    </a:p>
                  </a:txBody>
                  <a:tcPr marL="68580" marR="68580" marT="0" marB="0">
                    <a:solidFill>
                      <a:schemeClr val="accent1"/>
                    </a:solidFill>
                  </a:tcPr>
                </a:tc>
                <a:extLst>
                  <a:ext uri="{0D108BD9-81ED-4DB2-BD59-A6C34878D82A}">
                    <a16:rowId xmlns:a16="http://schemas.microsoft.com/office/drawing/2014/main" val="2724314137"/>
                  </a:ext>
                </a:extLst>
              </a:tr>
              <a:tr h="361836">
                <a:tc>
                  <a:txBody>
                    <a:bodyPr/>
                    <a:lstStyle/>
                    <a:p>
                      <a:pPr marL="0" marR="0">
                        <a:lnSpc>
                          <a:spcPct val="107000"/>
                        </a:lnSpc>
                        <a:spcBef>
                          <a:spcPts val="0"/>
                        </a:spcBef>
                        <a:spcAft>
                          <a:spcPts val="0"/>
                        </a:spcAft>
                      </a:pPr>
                      <a:r>
                        <a:rPr lang="en-US" sz="2000" kern="1200" spc="-50" baseline="0" dirty="0">
                          <a:solidFill>
                            <a:schemeClr val="tx1"/>
                          </a:solidFill>
                          <a:latin typeface="+mj-lt"/>
                          <a:ea typeface="+mj-ea"/>
                          <a:cs typeface="+mj-cs"/>
                        </a:rPr>
                        <a:t>Shrawani Karpe</a:t>
                      </a:r>
                    </a:p>
                  </a:txBody>
                  <a:tcPr marL="68580" marR="68580" marT="0" marB="0"/>
                </a:tc>
                <a:tc>
                  <a:txBody>
                    <a:bodyPr/>
                    <a:lstStyle/>
                    <a:p>
                      <a:pPr marL="0" marR="0" algn="l" defTabSz="457200" rtl="0" eaLnBrk="1" latinLnBrk="0" hangingPunct="1">
                        <a:lnSpc>
                          <a:spcPct val="107000"/>
                        </a:lnSpc>
                        <a:spcBef>
                          <a:spcPts val="0"/>
                        </a:spcBef>
                        <a:spcAft>
                          <a:spcPts val="0"/>
                        </a:spcAft>
                      </a:pPr>
                      <a:r>
                        <a:rPr lang="en-US" sz="2000" b="1" kern="1200" spc="-50" baseline="0" dirty="0">
                          <a:solidFill>
                            <a:schemeClr val="tx1"/>
                          </a:solidFill>
                          <a:latin typeface="+mj-lt"/>
                          <a:ea typeface="+mj-ea"/>
                          <a:cs typeface="+mj-cs"/>
                        </a:rPr>
                        <a:t>002194600</a:t>
                      </a:r>
                    </a:p>
                  </a:txBody>
                  <a:tcPr marL="68580" marR="68580" marT="0" marB="0">
                    <a:solidFill>
                      <a:schemeClr val="accent1"/>
                    </a:solidFill>
                  </a:tcPr>
                </a:tc>
                <a:extLst>
                  <a:ext uri="{0D108BD9-81ED-4DB2-BD59-A6C34878D82A}">
                    <a16:rowId xmlns:a16="http://schemas.microsoft.com/office/drawing/2014/main" val="1471343232"/>
                  </a:ext>
                </a:extLst>
              </a:tr>
            </a:tbl>
          </a:graphicData>
        </a:graphic>
      </p:graphicFrame>
      <p:sp>
        <p:nvSpPr>
          <p:cNvPr id="6" name="TextBox 5">
            <a:extLst>
              <a:ext uri="{FF2B5EF4-FFF2-40B4-BE49-F238E27FC236}">
                <a16:creationId xmlns:a16="http://schemas.microsoft.com/office/drawing/2014/main" id="{BCC6AE16-DB47-9EF6-2E63-1C2FF4572C85}"/>
              </a:ext>
            </a:extLst>
          </p:cNvPr>
          <p:cNvSpPr txBox="1"/>
          <p:nvPr/>
        </p:nvSpPr>
        <p:spPr>
          <a:xfrm>
            <a:off x="5327902" y="3340083"/>
            <a:ext cx="4333441" cy="461665"/>
          </a:xfrm>
          <a:prstGeom prst="rect">
            <a:avLst/>
          </a:prstGeom>
          <a:noFill/>
        </p:spPr>
        <p:txBody>
          <a:bodyPr wrap="square" rtlCol="0">
            <a:spAutoFit/>
          </a:bodyPr>
          <a:lstStyle/>
          <a:p>
            <a:r>
              <a:rPr lang="en-US" sz="2400" dirty="0"/>
              <a:t>Submitted By-</a:t>
            </a:r>
          </a:p>
        </p:txBody>
      </p:sp>
      <p:graphicFrame>
        <p:nvGraphicFramePr>
          <p:cNvPr id="3" name="Table 2">
            <a:extLst>
              <a:ext uri="{FF2B5EF4-FFF2-40B4-BE49-F238E27FC236}">
                <a16:creationId xmlns:a16="http://schemas.microsoft.com/office/drawing/2014/main" id="{DD053B9F-F099-3E8C-7A4D-52CCE957EEF5}"/>
              </a:ext>
            </a:extLst>
          </p:cNvPr>
          <p:cNvGraphicFramePr>
            <a:graphicFrameLocks noGrp="1"/>
          </p:cNvGraphicFramePr>
          <p:nvPr>
            <p:extLst>
              <p:ext uri="{D42A27DB-BD31-4B8C-83A1-F6EECF244321}">
                <p14:modId xmlns:p14="http://schemas.microsoft.com/office/powerpoint/2010/main" val="312278757"/>
              </p:ext>
            </p:extLst>
          </p:nvPr>
        </p:nvGraphicFramePr>
        <p:xfrm>
          <a:off x="5369115" y="3923187"/>
          <a:ext cx="5937250" cy="362138"/>
        </p:xfrm>
        <a:graphic>
          <a:graphicData uri="http://schemas.openxmlformats.org/drawingml/2006/table">
            <a:tbl>
              <a:tblPr firstCol="1" bandRow="1">
                <a:tableStyleId>{5C22544A-7EE6-4342-B048-85BDC9FD1C3A}</a:tableStyleId>
              </a:tblPr>
              <a:tblGrid>
                <a:gridCol w="5937250">
                  <a:extLst>
                    <a:ext uri="{9D8B030D-6E8A-4147-A177-3AD203B41FA5}">
                      <a16:colId xmlns:a16="http://schemas.microsoft.com/office/drawing/2014/main" val="2960827986"/>
                    </a:ext>
                  </a:extLst>
                </a:gridCol>
              </a:tblGrid>
              <a:tr h="362138">
                <a:tc>
                  <a:txBody>
                    <a:bodyPr/>
                    <a:lstStyle/>
                    <a:p>
                      <a:pPr marL="0" marR="0" algn="ctr">
                        <a:lnSpc>
                          <a:spcPct val="107000"/>
                        </a:lnSpc>
                        <a:spcBef>
                          <a:spcPts val="0"/>
                        </a:spcBef>
                        <a:spcAft>
                          <a:spcPts val="0"/>
                        </a:spcAft>
                      </a:pPr>
                      <a:r>
                        <a:rPr lang="en-US" sz="2000" kern="1200" spc="-50" baseline="0" dirty="0">
                          <a:solidFill>
                            <a:schemeClr val="bg1"/>
                          </a:solidFill>
                          <a:latin typeface="+mj-lt"/>
                          <a:ea typeface="+mj-ea"/>
                          <a:cs typeface="+mj-cs"/>
                        </a:rPr>
                        <a:t>Group 2</a:t>
                      </a:r>
                    </a:p>
                  </a:txBody>
                  <a:tcPr marL="68580" marR="68580" marT="0" marB="0"/>
                </a:tc>
                <a:extLst>
                  <a:ext uri="{0D108BD9-81ED-4DB2-BD59-A6C34878D82A}">
                    <a16:rowId xmlns:a16="http://schemas.microsoft.com/office/drawing/2014/main" val="808867459"/>
                  </a:ext>
                </a:extLst>
              </a:tr>
            </a:tbl>
          </a:graphicData>
        </a:graphic>
      </p:graphicFrame>
    </p:spTree>
    <p:extLst>
      <p:ext uri="{BB962C8B-B14F-4D97-AF65-F5344CB8AC3E}">
        <p14:creationId xmlns:p14="http://schemas.microsoft.com/office/powerpoint/2010/main" val="159410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1D5F-561F-3F0D-25D8-D5EC6F15BBA8}"/>
              </a:ext>
            </a:extLst>
          </p:cNvPr>
          <p:cNvSpPr>
            <a:spLocks noGrp="1"/>
          </p:cNvSpPr>
          <p:nvPr>
            <p:ph type="title"/>
          </p:nvPr>
        </p:nvSpPr>
        <p:spPr>
          <a:xfrm>
            <a:off x="633743" y="609600"/>
            <a:ext cx="2685927" cy="1487558"/>
          </a:xfrm>
        </p:spPr>
        <p:txBody>
          <a:bodyPr>
            <a:normAutofit/>
          </a:bodyPr>
          <a:lstStyle/>
          <a:p>
            <a:r>
              <a:rPr lang="en-US" dirty="0"/>
              <a:t>Objective</a:t>
            </a:r>
          </a:p>
        </p:txBody>
      </p:sp>
      <p:pic>
        <p:nvPicPr>
          <p:cNvPr id="9" name="Picture 8">
            <a:extLst>
              <a:ext uri="{FF2B5EF4-FFF2-40B4-BE49-F238E27FC236}">
                <a16:creationId xmlns:a16="http://schemas.microsoft.com/office/drawing/2014/main" id="{346433CB-2CDB-406F-B6CD-FA054F603F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sp>
        <p:nvSpPr>
          <p:cNvPr id="6" name="Freeform: Shape 5">
            <a:extLst>
              <a:ext uri="{FF2B5EF4-FFF2-40B4-BE49-F238E27FC236}">
                <a16:creationId xmlns:a16="http://schemas.microsoft.com/office/drawing/2014/main" id="{6B639C8C-6CAF-E54F-B360-F7C80D2E928F}"/>
              </a:ext>
            </a:extLst>
          </p:cNvPr>
          <p:cNvSpPr/>
          <p:nvPr/>
        </p:nvSpPr>
        <p:spPr>
          <a:xfrm>
            <a:off x="4786009" y="233464"/>
            <a:ext cx="7091463" cy="2797371"/>
          </a:xfrm>
          <a:custGeom>
            <a:avLst/>
            <a:gdLst>
              <a:gd name="connsiteX0" fmla="*/ 0 w 6266011"/>
              <a:gd name="connsiteY0" fmla="*/ 159269 h 955597"/>
              <a:gd name="connsiteX1" fmla="*/ 159269 w 6266011"/>
              <a:gd name="connsiteY1" fmla="*/ 0 h 955597"/>
              <a:gd name="connsiteX2" fmla="*/ 6106742 w 6266011"/>
              <a:gd name="connsiteY2" fmla="*/ 0 h 955597"/>
              <a:gd name="connsiteX3" fmla="*/ 6266011 w 6266011"/>
              <a:gd name="connsiteY3" fmla="*/ 159269 h 955597"/>
              <a:gd name="connsiteX4" fmla="*/ 6266011 w 6266011"/>
              <a:gd name="connsiteY4" fmla="*/ 796328 h 955597"/>
              <a:gd name="connsiteX5" fmla="*/ 6106742 w 6266011"/>
              <a:gd name="connsiteY5" fmla="*/ 955597 h 955597"/>
              <a:gd name="connsiteX6" fmla="*/ 159269 w 6266011"/>
              <a:gd name="connsiteY6" fmla="*/ 955597 h 955597"/>
              <a:gd name="connsiteX7" fmla="*/ 0 w 6266011"/>
              <a:gd name="connsiteY7" fmla="*/ 796328 h 955597"/>
              <a:gd name="connsiteX8" fmla="*/ 0 w 6266011"/>
              <a:gd name="connsiteY8" fmla="*/ 159269 h 95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6011" h="955597">
                <a:moveTo>
                  <a:pt x="0" y="159269"/>
                </a:moveTo>
                <a:cubicBezTo>
                  <a:pt x="0" y="71307"/>
                  <a:pt x="71307" y="0"/>
                  <a:pt x="159269" y="0"/>
                </a:cubicBezTo>
                <a:lnTo>
                  <a:pt x="6106742" y="0"/>
                </a:lnTo>
                <a:cubicBezTo>
                  <a:pt x="6194704" y="0"/>
                  <a:pt x="6266011" y="71307"/>
                  <a:pt x="6266011" y="159269"/>
                </a:cubicBezTo>
                <a:lnTo>
                  <a:pt x="6266011" y="796328"/>
                </a:lnTo>
                <a:cubicBezTo>
                  <a:pt x="6266011" y="884290"/>
                  <a:pt x="6194704" y="955597"/>
                  <a:pt x="6106742" y="955597"/>
                </a:cubicBezTo>
                <a:lnTo>
                  <a:pt x="159269" y="955597"/>
                </a:lnTo>
                <a:cubicBezTo>
                  <a:pt x="71307" y="955597"/>
                  <a:pt x="0" y="884290"/>
                  <a:pt x="0" y="796328"/>
                </a:cubicBezTo>
                <a:lnTo>
                  <a:pt x="0" y="159269"/>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15228" tIns="115228" rIns="115228" bIns="115228" numCol="1" spcCol="1270" anchor="ctr" anchorCtr="0">
            <a:noAutofit/>
          </a:bodyPr>
          <a:lstStyle/>
          <a:p>
            <a:pPr marL="0" lvl="0" indent="0" algn="l" defTabSz="800100">
              <a:lnSpc>
                <a:spcPct val="90000"/>
              </a:lnSpc>
              <a:spcBef>
                <a:spcPct val="0"/>
              </a:spcBef>
              <a:spcAft>
                <a:spcPct val="35000"/>
              </a:spcAft>
              <a:buNone/>
            </a:pPr>
            <a:r>
              <a:rPr lang="en-US" dirty="0"/>
              <a:t>To create a rental property management platform that enables landlords, management companies, and broker firms to list and manage properties. The project aims to streamline the rental property management process and facilitate communication between all stakeholders involved to make the rental experience more convenient and efficient for all parties.</a:t>
            </a:r>
          </a:p>
        </p:txBody>
      </p:sp>
      <p:sp>
        <p:nvSpPr>
          <p:cNvPr id="7" name="Freeform: Shape 6">
            <a:extLst>
              <a:ext uri="{FF2B5EF4-FFF2-40B4-BE49-F238E27FC236}">
                <a16:creationId xmlns:a16="http://schemas.microsoft.com/office/drawing/2014/main" id="{1D9E6E63-AC50-1A5C-E97D-3CBD3FAFB8FE}"/>
              </a:ext>
            </a:extLst>
          </p:cNvPr>
          <p:cNvSpPr/>
          <p:nvPr/>
        </p:nvSpPr>
        <p:spPr>
          <a:xfrm>
            <a:off x="4814134" y="3511022"/>
            <a:ext cx="7063338" cy="955597"/>
          </a:xfrm>
          <a:custGeom>
            <a:avLst/>
            <a:gdLst>
              <a:gd name="connsiteX0" fmla="*/ 0 w 6266011"/>
              <a:gd name="connsiteY0" fmla="*/ 159269 h 955597"/>
              <a:gd name="connsiteX1" fmla="*/ 159269 w 6266011"/>
              <a:gd name="connsiteY1" fmla="*/ 0 h 955597"/>
              <a:gd name="connsiteX2" fmla="*/ 6106742 w 6266011"/>
              <a:gd name="connsiteY2" fmla="*/ 0 h 955597"/>
              <a:gd name="connsiteX3" fmla="*/ 6266011 w 6266011"/>
              <a:gd name="connsiteY3" fmla="*/ 159269 h 955597"/>
              <a:gd name="connsiteX4" fmla="*/ 6266011 w 6266011"/>
              <a:gd name="connsiteY4" fmla="*/ 796328 h 955597"/>
              <a:gd name="connsiteX5" fmla="*/ 6106742 w 6266011"/>
              <a:gd name="connsiteY5" fmla="*/ 955597 h 955597"/>
              <a:gd name="connsiteX6" fmla="*/ 159269 w 6266011"/>
              <a:gd name="connsiteY6" fmla="*/ 955597 h 955597"/>
              <a:gd name="connsiteX7" fmla="*/ 0 w 6266011"/>
              <a:gd name="connsiteY7" fmla="*/ 796328 h 955597"/>
              <a:gd name="connsiteX8" fmla="*/ 0 w 6266011"/>
              <a:gd name="connsiteY8" fmla="*/ 159269 h 95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6011" h="955597">
                <a:moveTo>
                  <a:pt x="0" y="159269"/>
                </a:moveTo>
                <a:cubicBezTo>
                  <a:pt x="0" y="71307"/>
                  <a:pt x="71307" y="0"/>
                  <a:pt x="159269" y="0"/>
                </a:cubicBezTo>
                <a:lnTo>
                  <a:pt x="6106742" y="0"/>
                </a:lnTo>
                <a:cubicBezTo>
                  <a:pt x="6194704" y="0"/>
                  <a:pt x="6266011" y="71307"/>
                  <a:pt x="6266011" y="159269"/>
                </a:cubicBezTo>
                <a:lnTo>
                  <a:pt x="6266011" y="796328"/>
                </a:lnTo>
                <a:cubicBezTo>
                  <a:pt x="6266011" y="884290"/>
                  <a:pt x="6194704" y="955597"/>
                  <a:pt x="6106742" y="955597"/>
                </a:cubicBezTo>
                <a:lnTo>
                  <a:pt x="159269" y="955597"/>
                </a:lnTo>
                <a:cubicBezTo>
                  <a:pt x="71307" y="955597"/>
                  <a:pt x="0" y="884290"/>
                  <a:pt x="0" y="796328"/>
                </a:cubicBezTo>
                <a:lnTo>
                  <a:pt x="0" y="159269"/>
                </a:lnTo>
                <a:close/>
              </a:path>
            </a:pathLst>
          </a:custGeom>
        </p:spPr>
        <p:style>
          <a:lnRef idx="0">
            <a:schemeClr val="lt1">
              <a:hueOff val="0"/>
              <a:satOff val="0"/>
              <a:lumOff val="0"/>
              <a:alphaOff val="0"/>
            </a:schemeClr>
          </a:lnRef>
          <a:fillRef idx="3">
            <a:schemeClr val="accent2">
              <a:hueOff val="620976"/>
              <a:satOff val="-799"/>
              <a:lumOff val="850"/>
              <a:alphaOff val="0"/>
            </a:schemeClr>
          </a:fillRef>
          <a:effectRef idx="2">
            <a:schemeClr val="accent2">
              <a:hueOff val="620976"/>
              <a:satOff val="-799"/>
              <a:lumOff val="850"/>
              <a:alphaOff val="0"/>
            </a:schemeClr>
          </a:effectRef>
          <a:fontRef idx="minor">
            <a:schemeClr val="lt1"/>
          </a:fontRef>
        </p:style>
        <p:txBody>
          <a:bodyPr spcFirstLastPara="0" vert="horz" wrap="square" lIns="115228" tIns="115228" rIns="115228" bIns="115228" numCol="1" spcCol="1270" anchor="ctr" anchorCtr="0">
            <a:noAutofit/>
          </a:bodyPr>
          <a:lstStyle/>
          <a:p>
            <a:pPr defTabSz="800100">
              <a:lnSpc>
                <a:spcPct val="90000"/>
              </a:lnSpc>
              <a:spcBef>
                <a:spcPct val="0"/>
              </a:spcBef>
              <a:spcAft>
                <a:spcPct val="35000"/>
              </a:spcAft>
            </a:pPr>
            <a:endParaRPr lang="en-US" dirty="0"/>
          </a:p>
          <a:p>
            <a:pPr defTabSz="800100">
              <a:lnSpc>
                <a:spcPct val="90000"/>
              </a:lnSpc>
              <a:spcBef>
                <a:spcPct val="0"/>
              </a:spcBef>
              <a:spcAft>
                <a:spcPct val="35000"/>
              </a:spcAft>
            </a:pPr>
            <a:r>
              <a:rPr lang="en-US" dirty="0"/>
              <a:t>Difficulty in finding suitable rental properties for customers, due to limited access to property listings and lack of user-friendly interfaces for searching and filtering properties.</a:t>
            </a:r>
          </a:p>
          <a:p>
            <a:pPr marL="0" lvl="0" indent="0" algn="l" defTabSz="800100">
              <a:lnSpc>
                <a:spcPct val="90000"/>
              </a:lnSpc>
              <a:spcBef>
                <a:spcPct val="0"/>
              </a:spcBef>
              <a:spcAft>
                <a:spcPct val="35000"/>
              </a:spcAft>
              <a:buNone/>
            </a:pPr>
            <a:endParaRPr lang="en-US" sz="1800" kern="1200" dirty="0"/>
          </a:p>
        </p:txBody>
      </p:sp>
      <p:sp>
        <p:nvSpPr>
          <p:cNvPr id="8" name="Freeform: Shape 7">
            <a:extLst>
              <a:ext uri="{FF2B5EF4-FFF2-40B4-BE49-F238E27FC236}">
                <a16:creationId xmlns:a16="http://schemas.microsoft.com/office/drawing/2014/main" id="{9F442E7E-8D88-7345-E598-BE19644F0C01}"/>
              </a:ext>
            </a:extLst>
          </p:cNvPr>
          <p:cNvSpPr/>
          <p:nvPr/>
        </p:nvSpPr>
        <p:spPr>
          <a:xfrm>
            <a:off x="4814134" y="4617459"/>
            <a:ext cx="7063338" cy="955597"/>
          </a:xfrm>
          <a:custGeom>
            <a:avLst/>
            <a:gdLst>
              <a:gd name="connsiteX0" fmla="*/ 0 w 6266011"/>
              <a:gd name="connsiteY0" fmla="*/ 159269 h 955597"/>
              <a:gd name="connsiteX1" fmla="*/ 159269 w 6266011"/>
              <a:gd name="connsiteY1" fmla="*/ 0 h 955597"/>
              <a:gd name="connsiteX2" fmla="*/ 6106742 w 6266011"/>
              <a:gd name="connsiteY2" fmla="*/ 0 h 955597"/>
              <a:gd name="connsiteX3" fmla="*/ 6266011 w 6266011"/>
              <a:gd name="connsiteY3" fmla="*/ 159269 h 955597"/>
              <a:gd name="connsiteX4" fmla="*/ 6266011 w 6266011"/>
              <a:gd name="connsiteY4" fmla="*/ 796328 h 955597"/>
              <a:gd name="connsiteX5" fmla="*/ 6106742 w 6266011"/>
              <a:gd name="connsiteY5" fmla="*/ 955597 h 955597"/>
              <a:gd name="connsiteX6" fmla="*/ 159269 w 6266011"/>
              <a:gd name="connsiteY6" fmla="*/ 955597 h 955597"/>
              <a:gd name="connsiteX7" fmla="*/ 0 w 6266011"/>
              <a:gd name="connsiteY7" fmla="*/ 796328 h 955597"/>
              <a:gd name="connsiteX8" fmla="*/ 0 w 6266011"/>
              <a:gd name="connsiteY8" fmla="*/ 159269 h 95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6011" h="955597">
                <a:moveTo>
                  <a:pt x="0" y="159269"/>
                </a:moveTo>
                <a:cubicBezTo>
                  <a:pt x="0" y="71307"/>
                  <a:pt x="71307" y="0"/>
                  <a:pt x="159269" y="0"/>
                </a:cubicBezTo>
                <a:lnTo>
                  <a:pt x="6106742" y="0"/>
                </a:lnTo>
                <a:cubicBezTo>
                  <a:pt x="6194704" y="0"/>
                  <a:pt x="6266011" y="71307"/>
                  <a:pt x="6266011" y="159269"/>
                </a:cubicBezTo>
                <a:lnTo>
                  <a:pt x="6266011" y="796328"/>
                </a:lnTo>
                <a:cubicBezTo>
                  <a:pt x="6266011" y="884290"/>
                  <a:pt x="6194704" y="955597"/>
                  <a:pt x="6106742" y="955597"/>
                </a:cubicBezTo>
                <a:lnTo>
                  <a:pt x="159269" y="955597"/>
                </a:lnTo>
                <a:cubicBezTo>
                  <a:pt x="71307" y="955597"/>
                  <a:pt x="0" y="884290"/>
                  <a:pt x="0" y="796328"/>
                </a:cubicBezTo>
                <a:lnTo>
                  <a:pt x="0" y="159269"/>
                </a:lnTo>
                <a:close/>
              </a:path>
            </a:pathLst>
          </a:custGeom>
        </p:spPr>
        <p:style>
          <a:lnRef idx="0">
            <a:schemeClr val="lt1">
              <a:hueOff val="0"/>
              <a:satOff val="0"/>
              <a:lumOff val="0"/>
              <a:alphaOff val="0"/>
            </a:schemeClr>
          </a:lnRef>
          <a:fillRef idx="3">
            <a:schemeClr val="accent2">
              <a:hueOff val="1241953"/>
              <a:satOff val="-1597"/>
              <a:lumOff val="1699"/>
              <a:alphaOff val="0"/>
            </a:schemeClr>
          </a:fillRef>
          <a:effectRef idx="2">
            <a:schemeClr val="accent2">
              <a:hueOff val="1241953"/>
              <a:satOff val="-1597"/>
              <a:lumOff val="1699"/>
              <a:alphaOff val="0"/>
            </a:schemeClr>
          </a:effectRef>
          <a:fontRef idx="minor">
            <a:schemeClr val="lt1"/>
          </a:fontRef>
        </p:style>
        <p:txBody>
          <a:bodyPr spcFirstLastPara="0" vert="horz" wrap="square" lIns="115228" tIns="115228" rIns="115228" bIns="115228" numCol="1" spcCol="1270" anchor="ctr" anchorCtr="0">
            <a:noAutofit/>
          </a:bodyPr>
          <a:lstStyle/>
          <a:p>
            <a:pPr defTabSz="800100">
              <a:lnSpc>
                <a:spcPct val="90000"/>
              </a:lnSpc>
              <a:spcBef>
                <a:spcPct val="0"/>
              </a:spcBef>
              <a:spcAft>
                <a:spcPct val="35000"/>
              </a:spcAft>
            </a:pPr>
            <a:endParaRPr lang="en-US" dirty="0"/>
          </a:p>
          <a:p>
            <a:pPr defTabSz="800100">
              <a:lnSpc>
                <a:spcPct val="90000"/>
              </a:lnSpc>
              <a:spcBef>
                <a:spcPct val="0"/>
              </a:spcBef>
              <a:spcAft>
                <a:spcPct val="35000"/>
              </a:spcAft>
            </a:pPr>
            <a:r>
              <a:rPr lang="en-US" dirty="0"/>
              <a:t>Limited access to property management services for landlords who want to delegate all management responsibilities to management companies or broker firms.</a:t>
            </a:r>
          </a:p>
          <a:p>
            <a:pPr marL="0" lvl="0" indent="0" algn="l" defTabSz="800100">
              <a:lnSpc>
                <a:spcPct val="90000"/>
              </a:lnSpc>
              <a:spcBef>
                <a:spcPct val="0"/>
              </a:spcBef>
              <a:spcAft>
                <a:spcPct val="35000"/>
              </a:spcAft>
              <a:buNone/>
            </a:pPr>
            <a:endParaRPr lang="en-US" sz="1800" kern="1200" dirty="0"/>
          </a:p>
        </p:txBody>
      </p:sp>
      <p:sp>
        <p:nvSpPr>
          <p:cNvPr id="10" name="Freeform: Shape 9">
            <a:extLst>
              <a:ext uri="{FF2B5EF4-FFF2-40B4-BE49-F238E27FC236}">
                <a16:creationId xmlns:a16="http://schemas.microsoft.com/office/drawing/2014/main" id="{D99FAF7C-A33D-9BD8-6602-BF65EF074FC7}"/>
              </a:ext>
            </a:extLst>
          </p:cNvPr>
          <p:cNvSpPr/>
          <p:nvPr/>
        </p:nvSpPr>
        <p:spPr>
          <a:xfrm>
            <a:off x="4814134" y="5737729"/>
            <a:ext cx="7063338" cy="955597"/>
          </a:xfrm>
          <a:custGeom>
            <a:avLst/>
            <a:gdLst>
              <a:gd name="connsiteX0" fmla="*/ 0 w 6266011"/>
              <a:gd name="connsiteY0" fmla="*/ 159269 h 955597"/>
              <a:gd name="connsiteX1" fmla="*/ 159269 w 6266011"/>
              <a:gd name="connsiteY1" fmla="*/ 0 h 955597"/>
              <a:gd name="connsiteX2" fmla="*/ 6106742 w 6266011"/>
              <a:gd name="connsiteY2" fmla="*/ 0 h 955597"/>
              <a:gd name="connsiteX3" fmla="*/ 6266011 w 6266011"/>
              <a:gd name="connsiteY3" fmla="*/ 159269 h 955597"/>
              <a:gd name="connsiteX4" fmla="*/ 6266011 w 6266011"/>
              <a:gd name="connsiteY4" fmla="*/ 796328 h 955597"/>
              <a:gd name="connsiteX5" fmla="*/ 6106742 w 6266011"/>
              <a:gd name="connsiteY5" fmla="*/ 955597 h 955597"/>
              <a:gd name="connsiteX6" fmla="*/ 159269 w 6266011"/>
              <a:gd name="connsiteY6" fmla="*/ 955597 h 955597"/>
              <a:gd name="connsiteX7" fmla="*/ 0 w 6266011"/>
              <a:gd name="connsiteY7" fmla="*/ 796328 h 955597"/>
              <a:gd name="connsiteX8" fmla="*/ 0 w 6266011"/>
              <a:gd name="connsiteY8" fmla="*/ 159269 h 95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6011" h="955597">
                <a:moveTo>
                  <a:pt x="0" y="159269"/>
                </a:moveTo>
                <a:cubicBezTo>
                  <a:pt x="0" y="71307"/>
                  <a:pt x="71307" y="0"/>
                  <a:pt x="159269" y="0"/>
                </a:cubicBezTo>
                <a:lnTo>
                  <a:pt x="6106742" y="0"/>
                </a:lnTo>
                <a:cubicBezTo>
                  <a:pt x="6194704" y="0"/>
                  <a:pt x="6266011" y="71307"/>
                  <a:pt x="6266011" y="159269"/>
                </a:cubicBezTo>
                <a:lnTo>
                  <a:pt x="6266011" y="796328"/>
                </a:lnTo>
                <a:cubicBezTo>
                  <a:pt x="6266011" y="884290"/>
                  <a:pt x="6194704" y="955597"/>
                  <a:pt x="6106742" y="955597"/>
                </a:cubicBezTo>
                <a:lnTo>
                  <a:pt x="159269" y="955597"/>
                </a:lnTo>
                <a:cubicBezTo>
                  <a:pt x="71307" y="955597"/>
                  <a:pt x="0" y="884290"/>
                  <a:pt x="0" y="796328"/>
                </a:cubicBezTo>
                <a:lnTo>
                  <a:pt x="0" y="159269"/>
                </a:lnTo>
                <a:close/>
              </a:path>
            </a:pathLst>
          </a:custGeom>
        </p:spPr>
        <p:style>
          <a:lnRef idx="0">
            <a:schemeClr val="lt1">
              <a:hueOff val="0"/>
              <a:satOff val="0"/>
              <a:lumOff val="0"/>
              <a:alphaOff val="0"/>
            </a:schemeClr>
          </a:lnRef>
          <a:fillRef idx="3">
            <a:schemeClr val="accent2">
              <a:hueOff val="1862929"/>
              <a:satOff val="-2396"/>
              <a:lumOff val="2549"/>
              <a:alphaOff val="0"/>
            </a:schemeClr>
          </a:fillRef>
          <a:effectRef idx="2">
            <a:schemeClr val="accent2">
              <a:hueOff val="1862929"/>
              <a:satOff val="-2396"/>
              <a:lumOff val="2549"/>
              <a:alphaOff val="0"/>
            </a:schemeClr>
          </a:effectRef>
          <a:fontRef idx="minor">
            <a:schemeClr val="lt1"/>
          </a:fontRef>
        </p:style>
        <p:txBody>
          <a:bodyPr spcFirstLastPara="0" vert="horz" wrap="square" lIns="115228" tIns="115228" rIns="115228" bIns="115228" numCol="1" spcCol="1270" anchor="ctr" anchorCtr="0">
            <a:noAutofit/>
          </a:bodyPr>
          <a:lstStyle/>
          <a:p>
            <a:pPr algn="l"/>
            <a:r>
              <a:rPr lang="en-US" dirty="0"/>
              <a:t>Difficulty for broker firms to access a diverse range of property listings, leading to limitations in providing suitable options for customers.</a:t>
            </a:r>
          </a:p>
        </p:txBody>
      </p:sp>
      <p:sp>
        <p:nvSpPr>
          <p:cNvPr id="3" name="TextBox 2">
            <a:extLst>
              <a:ext uri="{FF2B5EF4-FFF2-40B4-BE49-F238E27FC236}">
                <a16:creationId xmlns:a16="http://schemas.microsoft.com/office/drawing/2014/main" id="{63DFBE5F-50AB-7D37-786B-2774448EBBE9}"/>
              </a:ext>
            </a:extLst>
          </p:cNvPr>
          <p:cNvSpPr txBox="1"/>
          <p:nvPr/>
        </p:nvSpPr>
        <p:spPr>
          <a:xfrm>
            <a:off x="708582" y="3988820"/>
            <a:ext cx="2815349" cy="1323439"/>
          </a:xfrm>
          <a:prstGeom prst="rect">
            <a:avLst/>
          </a:prstGeom>
          <a:noFill/>
        </p:spPr>
        <p:txBody>
          <a:bodyPr wrap="square" rtlCol="0">
            <a:spAutoFit/>
          </a:bodyPr>
          <a:lstStyle/>
          <a:p>
            <a:pPr algn="ctr">
              <a:spcBef>
                <a:spcPct val="0"/>
              </a:spcBef>
            </a:pPr>
            <a:r>
              <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Problems Addressed</a:t>
            </a:r>
          </a:p>
        </p:txBody>
      </p:sp>
    </p:spTree>
    <p:extLst>
      <p:ext uri="{BB962C8B-B14F-4D97-AF65-F5344CB8AC3E}">
        <p14:creationId xmlns:p14="http://schemas.microsoft.com/office/powerpoint/2010/main" val="398336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6" name="Picture 15" descr="Graph on document with pen">
            <a:extLst>
              <a:ext uri="{FF2B5EF4-FFF2-40B4-BE49-F238E27FC236}">
                <a16:creationId xmlns:a16="http://schemas.microsoft.com/office/drawing/2014/main" id="{7D413014-29EC-6892-0CA1-D365ADAD601D}"/>
              </a:ext>
            </a:extLst>
          </p:cNvPr>
          <p:cNvPicPr>
            <a:picLocks noChangeAspect="1"/>
          </p:cNvPicPr>
          <p:nvPr/>
        </p:nvPicPr>
        <p:blipFill rotWithShape="1">
          <a:blip r:embed="rId3">
            <a:duotone>
              <a:prstClr val="black"/>
              <a:schemeClr val="tx2">
                <a:tint val="45000"/>
                <a:satMod val="400000"/>
              </a:schemeClr>
            </a:duotone>
            <a:alphaModFix amt="13000"/>
          </a:blip>
          <a:srcRect t="1415" b="14315"/>
          <a:stretch/>
        </p:blipFill>
        <p:spPr>
          <a:xfrm>
            <a:off x="20" y="10"/>
            <a:ext cx="12191980" cy="6857990"/>
          </a:xfrm>
          <a:prstGeom prst="rect">
            <a:avLst/>
          </a:prstGeom>
        </p:spPr>
      </p:pic>
      <p:sp>
        <p:nvSpPr>
          <p:cNvPr id="2" name="Title 1">
            <a:extLst>
              <a:ext uri="{FF2B5EF4-FFF2-40B4-BE49-F238E27FC236}">
                <a16:creationId xmlns:a16="http://schemas.microsoft.com/office/drawing/2014/main" id="{B1F3ED4C-A6D5-5BB3-B64C-268F693AE2B6}"/>
              </a:ext>
            </a:extLst>
          </p:cNvPr>
          <p:cNvSpPr>
            <a:spLocks noGrp="1"/>
          </p:cNvSpPr>
          <p:nvPr>
            <p:ph type="title"/>
          </p:nvPr>
        </p:nvSpPr>
        <p:spPr>
          <a:xfrm>
            <a:off x="919119" y="43857"/>
            <a:ext cx="10353762" cy="970450"/>
          </a:xfrm>
        </p:spPr>
        <p:txBody>
          <a:bodyPr vert="horz" lIns="91440" tIns="45720" rIns="91440" bIns="45720" rtlCol="0" anchor="ctr">
            <a:normAutofit/>
          </a:bodyPr>
          <a:lstStyle/>
          <a:p>
            <a:r>
              <a:rPr lang="en-US" dirty="0"/>
              <a:t>Design</a:t>
            </a:r>
          </a:p>
        </p:txBody>
      </p:sp>
      <p:graphicFrame>
        <p:nvGraphicFramePr>
          <p:cNvPr id="18" name="TextBox 3">
            <a:extLst>
              <a:ext uri="{FF2B5EF4-FFF2-40B4-BE49-F238E27FC236}">
                <a16:creationId xmlns:a16="http://schemas.microsoft.com/office/drawing/2014/main" id="{D44B914C-6BB9-C8FB-1904-3EE0577499CB}"/>
              </a:ext>
            </a:extLst>
          </p:cNvPr>
          <p:cNvGraphicFramePr/>
          <p:nvPr>
            <p:extLst>
              <p:ext uri="{D42A27DB-BD31-4B8C-83A1-F6EECF244321}">
                <p14:modId xmlns:p14="http://schemas.microsoft.com/office/powerpoint/2010/main" val="2209953982"/>
              </p:ext>
            </p:extLst>
          </p:nvPr>
        </p:nvGraphicFramePr>
        <p:xfrm>
          <a:off x="474882" y="1014307"/>
          <a:ext cx="11412318" cy="56588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6871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305FBB-5C59-D492-3B67-AFFF39D413D8}"/>
              </a:ext>
            </a:extLst>
          </p:cNvPr>
          <p:cNvSpPr txBox="1"/>
          <p:nvPr/>
        </p:nvSpPr>
        <p:spPr>
          <a:xfrm>
            <a:off x="762000" y="839337"/>
            <a:ext cx="2111829" cy="1391398"/>
          </a:xfrm>
          <a:prstGeom prst="rect">
            <a:avLst/>
          </a:prstGeom>
        </p:spPr>
        <p:txBody>
          <a:bodyPr vert="horz" lIns="91440" tIns="45720" rIns="91440" bIns="45720" rtlCol="0" anchor="ctr">
            <a:normAutofit/>
          </a:bodyPr>
          <a:lstStyle/>
          <a:p>
            <a:pPr>
              <a:lnSpc>
                <a:spcPct val="95000"/>
              </a:lnSpc>
              <a:spcBef>
                <a:spcPct val="0"/>
              </a:spcBef>
              <a:spcAft>
                <a:spcPts val="600"/>
              </a:spcAft>
            </a:pPr>
            <a:r>
              <a:rPr lang="en-US" sz="6000" b="1" spc="-50" dirty="0">
                <a:latin typeface="+mj-lt"/>
                <a:ea typeface="+mj-ea"/>
                <a:cs typeface="+mj-cs"/>
              </a:rPr>
              <a:t>ERD</a:t>
            </a:r>
          </a:p>
        </p:txBody>
      </p:sp>
      <p:pic>
        <p:nvPicPr>
          <p:cNvPr id="13" name="Picture 12">
            <a:extLst>
              <a:ext uri="{FF2B5EF4-FFF2-40B4-BE49-F238E27FC236}">
                <a16:creationId xmlns:a16="http://schemas.microsoft.com/office/drawing/2014/main" id="{36E5D9C0-A9D9-7368-46AD-027F7C02EE27}"/>
              </a:ext>
            </a:extLst>
          </p:cNvPr>
          <p:cNvPicPr>
            <a:picLocks noChangeAspect="1"/>
          </p:cNvPicPr>
          <p:nvPr/>
        </p:nvPicPr>
        <p:blipFill rotWithShape="1">
          <a:blip r:embed="rId2"/>
          <a:srcRect l="1868"/>
          <a:stretch/>
        </p:blipFill>
        <p:spPr>
          <a:xfrm>
            <a:off x="3014505" y="-9728"/>
            <a:ext cx="8755467" cy="6858000"/>
          </a:xfrm>
          <a:prstGeom prst="rect">
            <a:avLst/>
          </a:prstGeom>
          <a:ln w="3175">
            <a:solidFill>
              <a:schemeClr val="tx1"/>
            </a:solidFill>
          </a:ln>
        </p:spPr>
      </p:pic>
    </p:spTree>
    <p:extLst>
      <p:ext uri="{BB962C8B-B14F-4D97-AF65-F5344CB8AC3E}">
        <p14:creationId xmlns:p14="http://schemas.microsoft.com/office/powerpoint/2010/main" val="311101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08587C-EFEF-0081-47E9-E7643D42F8ED}"/>
              </a:ext>
            </a:extLst>
          </p:cNvPr>
          <p:cNvPicPr>
            <a:picLocks noChangeAspect="1"/>
          </p:cNvPicPr>
          <p:nvPr/>
        </p:nvPicPr>
        <p:blipFill>
          <a:blip r:embed="rId2"/>
          <a:stretch>
            <a:fillRect/>
          </a:stretch>
        </p:blipFill>
        <p:spPr>
          <a:xfrm>
            <a:off x="0" y="2"/>
            <a:ext cx="6124406" cy="3429000"/>
          </a:xfrm>
          <a:prstGeom prst="rect">
            <a:avLst/>
          </a:prstGeom>
          <a:ln w="3175">
            <a:solidFill>
              <a:schemeClr val="bg1"/>
            </a:solidFill>
          </a:ln>
        </p:spPr>
      </p:pic>
      <p:pic>
        <p:nvPicPr>
          <p:cNvPr id="5" name="Picture 4">
            <a:extLst>
              <a:ext uri="{FF2B5EF4-FFF2-40B4-BE49-F238E27FC236}">
                <a16:creationId xmlns:a16="http://schemas.microsoft.com/office/drawing/2014/main" id="{D76E98D8-829D-2B93-AC17-0EA1CDB6433B}"/>
              </a:ext>
            </a:extLst>
          </p:cNvPr>
          <p:cNvPicPr>
            <a:picLocks noChangeAspect="1"/>
          </p:cNvPicPr>
          <p:nvPr/>
        </p:nvPicPr>
        <p:blipFill>
          <a:blip r:embed="rId3"/>
          <a:stretch>
            <a:fillRect/>
          </a:stretch>
        </p:blipFill>
        <p:spPr>
          <a:xfrm>
            <a:off x="0" y="3429000"/>
            <a:ext cx="6124406" cy="3429000"/>
          </a:xfrm>
          <a:prstGeom prst="rect">
            <a:avLst/>
          </a:prstGeom>
          <a:ln w="3175">
            <a:solidFill>
              <a:schemeClr val="bg1"/>
            </a:solidFill>
          </a:ln>
        </p:spPr>
      </p:pic>
      <p:sp>
        <p:nvSpPr>
          <p:cNvPr id="8" name="TextBox 7">
            <a:extLst>
              <a:ext uri="{FF2B5EF4-FFF2-40B4-BE49-F238E27FC236}">
                <a16:creationId xmlns:a16="http://schemas.microsoft.com/office/drawing/2014/main" id="{2F367EBB-B4D1-16B1-CB93-DCCB858499A3}"/>
              </a:ext>
            </a:extLst>
          </p:cNvPr>
          <p:cNvSpPr txBox="1"/>
          <p:nvPr/>
        </p:nvSpPr>
        <p:spPr>
          <a:xfrm>
            <a:off x="7574251" y="144842"/>
            <a:ext cx="4055165" cy="1569660"/>
          </a:xfrm>
          <a:prstGeom prst="rect">
            <a:avLst/>
          </a:prstGeom>
          <a:noFill/>
        </p:spPr>
        <p:txBody>
          <a:bodyPr wrap="square" rtlCol="0">
            <a:spAutoFit/>
          </a:bodyPr>
          <a:lstStyle/>
          <a:p>
            <a:r>
              <a:rPr lang="en-US" sz="4800" dirty="0"/>
              <a:t>Database Objects</a:t>
            </a:r>
          </a:p>
        </p:txBody>
      </p:sp>
      <p:pic>
        <p:nvPicPr>
          <p:cNvPr id="13" name="Picture 12">
            <a:extLst>
              <a:ext uri="{FF2B5EF4-FFF2-40B4-BE49-F238E27FC236}">
                <a16:creationId xmlns:a16="http://schemas.microsoft.com/office/drawing/2014/main" id="{344C1FF3-558D-CBF2-D8E4-DF7A023AE63D}"/>
              </a:ext>
            </a:extLst>
          </p:cNvPr>
          <p:cNvPicPr>
            <a:picLocks noChangeAspect="1"/>
          </p:cNvPicPr>
          <p:nvPr/>
        </p:nvPicPr>
        <p:blipFill>
          <a:blip r:embed="rId4"/>
          <a:stretch>
            <a:fillRect/>
          </a:stretch>
        </p:blipFill>
        <p:spPr>
          <a:xfrm>
            <a:off x="6160498" y="2174568"/>
            <a:ext cx="5872617" cy="4644815"/>
          </a:xfrm>
          <a:prstGeom prst="rect">
            <a:avLst/>
          </a:prstGeom>
        </p:spPr>
      </p:pic>
    </p:spTree>
    <p:extLst>
      <p:ext uri="{BB962C8B-B14F-4D97-AF65-F5344CB8AC3E}">
        <p14:creationId xmlns:p14="http://schemas.microsoft.com/office/powerpoint/2010/main" val="1321133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E474281-81D2-445B-80A1-0E2D47380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1A2B574-4E10-1380-6012-B484019E7ABE}"/>
              </a:ext>
            </a:extLst>
          </p:cNvPr>
          <p:cNvPicPr>
            <a:picLocks noChangeAspect="1"/>
          </p:cNvPicPr>
          <p:nvPr/>
        </p:nvPicPr>
        <p:blipFill>
          <a:blip r:embed="rId3"/>
          <a:stretch>
            <a:fillRect/>
          </a:stretch>
        </p:blipFill>
        <p:spPr>
          <a:xfrm>
            <a:off x="-7455" y="-19881"/>
            <a:ext cx="6527523" cy="3667539"/>
          </a:xfrm>
          <a:prstGeom prst="rect">
            <a:avLst/>
          </a:prstGeom>
          <a:ln>
            <a:solidFill>
              <a:schemeClr val="bg1"/>
            </a:solidFill>
          </a:ln>
        </p:spPr>
      </p:pic>
      <p:pic>
        <p:nvPicPr>
          <p:cNvPr id="3" name="Picture 2">
            <a:extLst>
              <a:ext uri="{FF2B5EF4-FFF2-40B4-BE49-F238E27FC236}">
                <a16:creationId xmlns:a16="http://schemas.microsoft.com/office/drawing/2014/main" id="{ECB9CDA3-4D68-518E-BA0C-A3184BF6C6AA}"/>
              </a:ext>
            </a:extLst>
          </p:cNvPr>
          <p:cNvPicPr>
            <a:picLocks noChangeAspect="1"/>
          </p:cNvPicPr>
          <p:nvPr/>
        </p:nvPicPr>
        <p:blipFill>
          <a:blip r:embed="rId4"/>
          <a:stretch>
            <a:fillRect/>
          </a:stretch>
        </p:blipFill>
        <p:spPr>
          <a:xfrm>
            <a:off x="6520069" y="29819"/>
            <a:ext cx="5671932" cy="3621024"/>
          </a:xfrm>
          <a:prstGeom prst="rect">
            <a:avLst/>
          </a:prstGeom>
          <a:ln>
            <a:solidFill>
              <a:schemeClr val="bg1"/>
            </a:solidFill>
          </a:ln>
        </p:spPr>
      </p:pic>
      <p:pic>
        <p:nvPicPr>
          <p:cNvPr id="4" name="Picture 3">
            <a:extLst>
              <a:ext uri="{FF2B5EF4-FFF2-40B4-BE49-F238E27FC236}">
                <a16:creationId xmlns:a16="http://schemas.microsoft.com/office/drawing/2014/main" id="{185D953A-B5A0-6BF2-0EC9-09F839EB76BF}"/>
              </a:ext>
            </a:extLst>
          </p:cNvPr>
          <p:cNvPicPr>
            <a:picLocks noChangeAspect="1"/>
          </p:cNvPicPr>
          <p:nvPr/>
        </p:nvPicPr>
        <p:blipFill>
          <a:blip r:embed="rId5"/>
          <a:stretch>
            <a:fillRect/>
          </a:stretch>
        </p:blipFill>
        <p:spPr>
          <a:xfrm>
            <a:off x="-7455" y="3667635"/>
            <a:ext cx="6527523" cy="3147328"/>
          </a:xfrm>
          <a:prstGeom prst="rect">
            <a:avLst/>
          </a:prstGeom>
          <a:ln>
            <a:solidFill>
              <a:schemeClr val="bg1"/>
            </a:solidFill>
          </a:ln>
        </p:spPr>
      </p:pic>
      <p:pic>
        <p:nvPicPr>
          <p:cNvPr id="6" name="Picture 5">
            <a:extLst>
              <a:ext uri="{FF2B5EF4-FFF2-40B4-BE49-F238E27FC236}">
                <a16:creationId xmlns:a16="http://schemas.microsoft.com/office/drawing/2014/main" id="{4A297B7E-075C-0FC5-B62F-8BC6A31AB7C8}"/>
              </a:ext>
            </a:extLst>
          </p:cNvPr>
          <p:cNvPicPr>
            <a:picLocks noChangeAspect="1"/>
          </p:cNvPicPr>
          <p:nvPr/>
        </p:nvPicPr>
        <p:blipFill>
          <a:blip r:embed="rId6"/>
          <a:stretch>
            <a:fillRect/>
          </a:stretch>
        </p:blipFill>
        <p:spPr>
          <a:xfrm>
            <a:off x="6527523" y="3660779"/>
            <a:ext cx="5664477" cy="3147328"/>
          </a:xfrm>
          <a:prstGeom prst="rect">
            <a:avLst/>
          </a:prstGeom>
        </p:spPr>
      </p:pic>
    </p:spTree>
    <p:extLst>
      <p:ext uri="{BB962C8B-B14F-4D97-AF65-F5344CB8AC3E}">
        <p14:creationId xmlns:p14="http://schemas.microsoft.com/office/powerpoint/2010/main" val="427332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26DCDA-30A1-B07A-530E-298E70FDA978}"/>
              </a:ext>
            </a:extLst>
          </p:cNvPr>
          <p:cNvPicPr>
            <a:picLocks noChangeAspect="1"/>
          </p:cNvPicPr>
          <p:nvPr/>
        </p:nvPicPr>
        <p:blipFill>
          <a:blip r:embed="rId2"/>
          <a:stretch>
            <a:fillRect/>
          </a:stretch>
        </p:blipFill>
        <p:spPr>
          <a:xfrm>
            <a:off x="0" y="0"/>
            <a:ext cx="7839131" cy="3754877"/>
          </a:xfrm>
          <a:prstGeom prst="rect">
            <a:avLst/>
          </a:prstGeom>
          <a:ln w="3175">
            <a:solidFill>
              <a:schemeClr val="tx1"/>
            </a:solidFill>
          </a:ln>
        </p:spPr>
      </p:pic>
      <p:pic>
        <p:nvPicPr>
          <p:cNvPr id="8" name="Picture 7">
            <a:extLst>
              <a:ext uri="{FF2B5EF4-FFF2-40B4-BE49-F238E27FC236}">
                <a16:creationId xmlns:a16="http://schemas.microsoft.com/office/drawing/2014/main" id="{828E7CAF-E14E-8B02-C167-6838CE6C4345}"/>
              </a:ext>
            </a:extLst>
          </p:cNvPr>
          <p:cNvPicPr>
            <a:picLocks noChangeAspect="1"/>
          </p:cNvPicPr>
          <p:nvPr/>
        </p:nvPicPr>
        <p:blipFill>
          <a:blip r:embed="rId3"/>
          <a:stretch>
            <a:fillRect/>
          </a:stretch>
        </p:blipFill>
        <p:spPr>
          <a:xfrm>
            <a:off x="5091998" y="1517513"/>
            <a:ext cx="7100001" cy="5231131"/>
          </a:xfrm>
          <a:prstGeom prst="rect">
            <a:avLst/>
          </a:prstGeom>
          <a:ln>
            <a:solidFill>
              <a:schemeClr val="bg1"/>
            </a:solidFill>
          </a:ln>
        </p:spPr>
      </p:pic>
    </p:spTree>
    <p:extLst>
      <p:ext uri="{BB962C8B-B14F-4D97-AF65-F5344CB8AC3E}">
        <p14:creationId xmlns:p14="http://schemas.microsoft.com/office/powerpoint/2010/main" val="302946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4" name="Picture 3" descr="Magnifying glass showing decling performance">
            <a:extLst>
              <a:ext uri="{FF2B5EF4-FFF2-40B4-BE49-F238E27FC236}">
                <a16:creationId xmlns:a16="http://schemas.microsoft.com/office/drawing/2014/main" id="{A6A6DE1A-D113-A96C-FA14-BC3D0F10306A}"/>
              </a:ext>
            </a:extLst>
          </p:cNvPr>
          <p:cNvPicPr>
            <a:picLocks noChangeAspect="1"/>
          </p:cNvPicPr>
          <p:nvPr/>
        </p:nvPicPr>
        <p:blipFill rotWithShape="1">
          <a:blip r:embed="rId3">
            <a:duotone>
              <a:prstClr val="black"/>
              <a:schemeClr val="tx2">
                <a:tint val="45000"/>
                <a:satMod val="400000"/>
              </a:schemeClr>
            </a:duotone>
            <a:alphaModFix amt="13000"/>
          </a:blip>
          <a:srcRect t="1220" b="14510"/>
          <a:stretch/>
        </p:blipFill>
        <p:spPr>
          <a:xfrm>
            <a:off x="20" y="0"/>
            <a:ext cx="12191980" cy="6857990"/>
          </a:xfrm>
          <a:prstGeom prst="rect">
            <a:avLst/>
          </a:prstGeom>
        </p:spPr>
      </p:pic>
      <p:sp>
        <p:nvSpPr>
          <p:cNvPr id="2" name="Title 1">
            <a:extLst>
              <a:ext uri="{FF2B5EF4-FFF2-40B4-BE49-F238E27FC236}">
                <a16:creationId xmlns:a16="http://schemas.microsoft.com/office/drawing/2014/main" id="{FF884505-5599-D3E4-9CF5-5181C8EF216C}"/>
              </a:ext>
            </a:extLst>
          </p:cNvPr>
          <p:cNvSpPr>
            <a:spLocks noGrp="1"/>
          </p:cNvSpPr>
          <p:nvPr>
            <p:ph type="title"/>
          </p:nvPr>
        </p:nvSpPr>
        <p:spPr>
          <a:xfrm>
            <a:off x="-349047" y="1168222"/>
            <a:ext cx="5705061" cy="784817"/>
          </a:xfrm>
        </p:spPr>
        <p:txBody>
          <a:bodyPr vert="horz" lIns="91440" tIns="45720" rIns="91440" bIns="45720" rtlCol="0" anchor="b">
            <a:normAutofit fontScale="90000"/>
          </a:bodyPr>
          <a:lstStyle/>
          <a:p>
            <a:r>
              <a:rPr lang="en-US" sz="5400" dirty="0"/>
              <a:t>Tableau Reports</a:t>
            </a:r>
          </a:p>
        </p:txBody>
      </p:sp>
      <p:pic>
        <p:nvPicPr>
          <p:cNvPr id="7" name="Content Placeholder 4" descr="A picture containing text, writing implement&#10;&#10;Description automatically generated">
            <a:extLst>
              <a:ext uri="{FF2B5EF4-FFF2-40B4-BE49-F238E27FC236}">
                <a16:creationId xmlns:a16="http://schemas.microsoft.com/office/drawing/2014/main" id="{6D7B5C41-4E94-E90D-8477-86AAF40D1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4607" y="9724"/>
            <a:ext cx="6517373" cy="4093059"/>
          </a:xfrm>
          <a:prstGeom prst="rect">
            <a:avLst/>
          </a:prstGeom>
          <a:ln>
            <a:solidFill>
              <a:schemeClr val="bg1"/>
            </a:solidFill>
          </a:ln>
        </p:spPr>
      </p:pic>
      <p:pic>
        <p:nvPicPr>
          <p:cNvPr id="3" name="Content Placeholder 4" descr="Chart, bar chart&#10;&#10;Description automatically generated">
            <a:extLst>
              <a:ext uri="{FF2B5EF4-FFF2-40B4-BE49-F238E27FC236}">
                <a16:creationId xmlns:a16="http://schemas.microsoft.com/office/drawing/2014/main" id="{B22C1AEC-E306-41DC-40F1-3C7484408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03" y="3025302"/>
            <a:ext cx="5659687" cy="3834437"/>
          </a:xfrm>
          <a:prstGeom prst="rect">
            <a:avLst/>
          </a:prstGeom>
        </p:spPr>
      </p:pic>
      <p:sp>
        <p:nvSpPr>
          <p:cNvPr id="5" name="Title 1">
            <a:extLst>
              <a:ext uri="{FF2B5EF4-FFF2-40B4-BE49-F238E27FC236}">
                <a16:creationId xmlns:a16="http://schemas.microsoft.com/office/drawing/2014/main" id="{41C07C6F-78DF-C88E-7D49-02FC98521DE0}"/>
              </a:ext>
            </a:extLst>
          </p:cNvPr>
          <p:cNvSpPr txBox="1">
            <a:spLocks/>
          </p:cNvSpPr>
          <p:nvPr/>
        </p:nvSpPr>
        <p:spPr>
          <a:xfrm>
            <a:off x="6096000" y="5072240"/>
            <a:ext cx="5705061" cy="784817"/>
          </a:xfrm>
          <a:prstGeom prst="rect">
            <a:avLst/>
          </a:prstGeom>
          <a:effectLst>
            <a:outerShdw blurRad="25400" dir="17880000">
              <a:srgbClr val="000000">
                <a:alpha val="46000"/>
              </a:srgbClr>
            </a:outerShdw>
          </a:effectLst>
        </p:spPr>
        <p:txBody>
          <a:bodyPr vert="horz" lIns="91440" tIns="45720" rIns="91440" bIns="45720" rtlCol="0" anchor="b">
            <a:normAutofit fontScale="90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t>Thank you!</a:t>
            </a:r>
          </a:p>
        </p:txBody>
      </p:sp>
    </p:spTree>
    <p:extLst>
      <p:ext uri="{BB962C8B-B14F-4D97-AF65-F5344CB8AC3E}">
        <p14:creationId xmlns:p14="http://schemas.microsoft.com/office/powerpoint/2010/main" val="3784019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docProps/app.xml><?xml version="1.0" encoding="utf-8"?>
<Properties xmlns="http://schemas.openxmlformats.org/officeDocument/2006/extended-properties" xmlns:vt="http://schemas.openxmlformats.org/officeDocument/2006/docPropsVTypes">
  <Template>TM04033929[[fn=Slate]]</Template>
  <TotalTime>14678</TotalTime>
  <Words>349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Calisto MT</vt:lpstr>
      <vt:lpstr>Wingdings 2</vt:lpstr>
      <vt:lpstr>Slate</vt:lpstr>
      <vt:lpstr>House Rental Database System</vt:lpstr>
      <vt:lpstr>Objective</vt:lpstr>
      <vt:lpstr>Design</vt:lpstr>
      <vt:lpstr>PowerPoint Presentation</vt:lpstr>
      <vt:lpstr>PowerPoint Presentation</vt:lpstr>
      <vt:lpstr>PowerPoint Presentation</vt:lpstr>
      <vt:lpstr>PowerPoint Presentation</vt:lpstr>
      <vt:lpstr>Tableau 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 for House Rental Systems</dc:title>
  <dc:creator>Shrawani Karpe</dc:creator>
  <cp:lastModifiedBy>Shrawani Karpe</cp:lastModifiedBy>
  <cp:revision>109</cp:revision>
  <dcterms:created xsi:type="dcterms:W3CDTF">2023-04-12T22:04:49Z</dcterms:created>
  <dcterms:modified xsi:type="dcterms:W3CDTF">2023-04-25T21:53:28Z</dcterms:modified>
</cp:coreProperties>
</file>