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409" r:id="rId2"/>
    <p:sldId id="434" r:id="rId3"/>
    <p:sldId id="467" r:id="rId4"/>
    <p:sldId id="451" r:id="rId5"/>
    <p:sldId id="477" r:id="rId6"/>
    <p:sldId id="456" r:id="rId7"/>
    <p:sldId id="444" r:id="rId8"/>
    <p:sldId id="474" r:id="rId9"/>
    <p:sldId id="473" r:id="rId10"/>
    <p:sldId id="479" r:id="rId11"/>
    <p:sldId id="485" r:id="rId12"/>
    <p:sldId id="484" r:id="rId13"/>
    <p:sldId id="481" r:id="rId14"/>
    <p:sldId id="486" r:id="rId15"/>
    <p:sldId id="480" r:id="rId16"/>
    <p:sldId id="483" r:id="rId17"/>
    <p:sldId id="280" r:id="rId18"/>
    <p:sldId id="453" r:id="rId19"/>
    <p:sldId id="476" r:id="rId20"/>
    <p:sldId id="464" r:id="rId21"/>
    <p:sldId id="460" r:id="rId22"/>
    <p:sldId id="459" r:id="rId23"/>
    <p:sldId id="469" r:id="rId24"/>
    <p:sldId id="487" r:id="rId25"/>
    <p:sldId id="414"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0000"/>
    <a:srgbClr val="FF275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4660"/>
  </p:normalViewPr>
  <p:slideViewPr>
    <p:cSldViewPr snapToGrid="0" snapToObjects="1">
      <p:cViewPr varScale="1">
        <p:scale>
          <a:sx n="68" d="100"/>
          <a:sy n="68" d="100"/>
        </p:scale>
        <p:origin x="135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7AE3B4-9D10-D94B-ADBA-B4957D73876C}" type="datetimeFigureOut">
              <a:rPr lang="en-US" smtClean="0"/>
              <a:pPr/>
              <a:t>08-Oct-23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A0C718C-FF9C-D34B-9CF9-48AD6AE3C7CB}" type="slidenum">
              <a:rPr lang="en-US" smtClean="0"/>
              <a:pPr/>
              <a:t>‹#›</a:t>
            </a:fld>
            <a:endParaRPr lang="en-US"/>
          </a:p>
        </p:txBody>
      </p:sp>
    </p:spTree>
    <p:extLst>
      <p:ext uri="{BB962C8B-B14F-4D97-AF65-F5344CB8AC3E}">
        <p14:creationId xmlns:p14="http://schemas.microsoft.com/office/powerpoint/2010/main" val="268593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52CDE5-13E9-41C8-BFD5-A6CEE479912A}" type="datetimeFigureOut">
              <a:rPr lang="en-US" smtClean="0"/>
              <a:pPr/>
              <a:t>08-Oct-23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FA7725-78A6-4002-A9A1-CFA877B0CA30}" type="slidenum">
              <a:rPr lang="en-US" smtClean="0"/>
              <a:pPr/>
              <a:t>‹#›</a:t>
            </a:fld>
            <a:endParaRPr lang="en-US"/>
          </a:p>
        </p:txBody>
      </p:sp>
    </p:spTree>
    <p:extLst>
      <p:ext uri="{BB962C8B-B14F-4D97-AF65-F5344CB8AC3E}">
        <p14:creationId xmlns:p14="http://schemas.microsoft.com/office/powerpoint/2010/main" val="3798590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9220085-485E-3D41-9E8C-8B5FF8B68F41}" type="datetimeFigureOut">
              <a:rPr lang="en-US" smtClean="0"/>
              <a:pPr/>
              <a:t>08-Oct-23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318915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220085-485E-3D41-9E8C-8B5FF8B68F41}" type="datetimeFigureOut">
              <a:rPr lang="en-US" smtClean="0"/>
              <a:pPr/>
              <a:t>08-Oct-23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2906072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220085-485E-3D41-9E8C-8B5FF8B68F41}" type="datetimeFigureOut">
              <a:rPr lang="en-US" smtClean="0"/>
              <a:pPr/>
              <a:t>08-Oct-23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777080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220085-485E-3D41-9E8C-8B5FF8B68F41}" type="datetimeFigureOut">
              <a:rPr lang="en-US" smtClean="0"/>
              <a:pPr/>
              <a:t>08-Oct-23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3401921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220085-485E-3D41-9E8C-8B5FF8B68F41}" type="datetimeFigureOut">
              <a:rPr lang="en-US" smtClean="0"/>
              <a:pPr/>
              <a:t>08-Oct-23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1064367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220085-485E-3D41-9E8C-8B5FF8B68F41}" type="datetimeFigureOut">
              <a:rPr lang="en-US" smtClean="0"/>
              <a:pPr/>
              <a:t>08-Oct-23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1227854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220085-485E-3D41-9E8C-8B5FF8B68F41}" type="datetimeFigureOut">
              <a:rPr lang="en-US" smtClean="0"/>
              <a:pPr/>
              <a:t>08-Oct-23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98472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220085-485E-3D41-9E8C-8B5FF8B68F41}" type="datetimeFigureOut">
              <a:rPr lang="en-US" smtClean="0"/>
              <a:pPr/>
              <a:t>08-Oct-23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4175720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220085-485E-3D41-9E8C-8B5FF8B68F41}" type="datetimeFigureOut">
              <a:rPr lang="en-US" smtClean="0"/>
              <a:pPr/>
              <a:t>08-Oct-23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2850063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4" y="273054"/>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220085-485E-3D41-9E8C-8B5FF8B68F41}" type="datetimeFigureOut">
              <a:rPr lang="en-US" smtClean="0"/>
              <a:pPr/>
              <a:t>08-Oct-23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3250212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220085-485E-3D41-9E8C-8B5FF8B68F41}" type="datetimeFigureOut">
              <a:rPr lang="en-US" smtClean="0"/>
              <a:pPr/>
              <a:t>08-Oct-23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2193955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220085-485E-3D41-9E8C-8B5FF8B68F41}" type="datetimeFigureOut">
              <a:rPr lang="en-US" smtClean="0"/>
              <a:pPr/>
              <a:t>08-Oct-23</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5A4F91-2D9D-C341-9D13-C4E1D5ACAB1F}" type="slidenum">
              <a:rPr lang="en-US" smtClean="0"/>
              <a:pPr/>
              <a:t>‹#›</a:t>
            </a:fld>
            <a:endParaRPr lang="en-US"/>
          </a:p>
        </p:txBody>
      </p:sp>
      <p:pic>
        <p:nvPicPr>
          <p:cNvPr id="8" name="Picture 2" descr="C:\Documents and Settings\Admin\Desktop\New Image.JPG"/>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0" y="6051550"/>
            <a:ext cx="9144000" cy="806450"/>
          </a:xfrm>
          <a:prstGeom prst="rect">
            <a:avLst/>
          </a:prstGeom>
          <a:noFill/>
          <a:ln w="9525">
            <a:noFill/>
            <a:miter lim="800000"/>
            <a:headEnd/>
            <a:tailEnd/>
          </a:ln>
        </p:spPr>
      </p:pic>
    </p:spTree>
    <p:extLst>
      <p:ext uri="{BB962C8B-B14F-4D97-AF65-F5344CB8AC3E}">
        <p14:creationId xmlns:p14="http://schemas.microsoft.com/office/powerpoint/2010/main" val="2419254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7235" y="1465902"/>
            <a:ext cx="8179254" cy="1261884"/>
          </a:xfrm>
          <a:prstGeom prst="rect">
            <a:avLst/>
          </a:prstGeom>
          <a:noFill/>
        </p:spPr>
        <p:txBody>
          <a:bodyPr wrap="square" rtlCol="0">
            <a:spAutoFit/>
          </a:bodyPr>
          <a:lstStyle/>
          <a:p>
            <a:pPr algn="ctr" eaLnBrk="0" hangingPunct="0">
              <a:defRPr/>
            </a:pPr>
            <a:r>
              <a:rPr lang="en-US" sz="2800" b="1" dirty="0">
                <a:latin typeface="Times New Roman" panose="02020603050405020304" pitchFamily="18" charset="0"/>
                <a:cs typeface="Times New Roman" panose="02020603050405020304" pitchFamily="18" charset="0"/>
              </a:rPr>
              <a:t>Department of Information Technology</a:t>
            </a:r>
          </a:p>
          <a:p>
            <a:pPr algn="ctr"/>
            <a:r>
              <a:rPr lang="en-US" sz="2400" b="1" dirty="0">
                <a:latin typeface="Times New Roman" pitchFamily="18" charset="0"/>
                <a:cs typeface="Times New Roman" pitchFamily="18" charset="0"/>
              </a:rPr>
              <a:t>Project Seminar-II </a:t>
            </a:r>
          </a:p>
          <a:p>
            <a:pPr algn="ctr"/>
            <a:r>
              <a:rPr lang="en-US" sz="2400" b="1" dirty="0">
                <a:latin typeface="Times New Roman" pitchFamily="18" charset="0"/>
                <a:cs typeface="Times New Roman" pitchFamily="18" charset="0"/>
              </a:rPr>
              <a:t>(Session: 2023-2024)</a:t>
            </a:r>
          </a:p>
        </p:txBody>
      </p:sp>
      <p:sp>
        <p:nvSpPr>
          <p:cNvPr id="6" name="Rectangle 5"/>
          <p:cNvSpPr>
            <a:spLocks noChangeArrowheads="1"/>
          </p:cNvSpPr>
          <p:nvPr/>
        </p:nvSpPr>
        <p:spPr bwMode="auto">
          <a:xfrm>
            <a:off x="1053979" y="14529"/>
            <a:ext cx="8090021" cy="718333"/>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r>
              <a:rPr lang="en-US" sz="2800" b="1" dirty="0">
                <a:solidFill>
                  <a:schemeClr val="tx1"/>
                </a:solidFill>
                <a:latin typeface="Times New Roman" panose="02020603050405020304" pitchFamily="18" charset="0"/>
                <a:cs typeface="Times New Roman" panose="02020603050405020304" pitchFamily="18" charset="0"/>
              </a:rPr>
              <a:t>G H Raisoni College of Engineering, Nagpur</a:t>
            </a:r>
          </a:p>
        </p:txBody>
      </p:sp>
      <p:sp>
        <p:nvSpPr>
          <p:cNvPr id="8" name="Subtitle 2"/>
          <p:cNvSpPr txBox="1">
            <a:spLocks/>
          </p:cNvSpPr>
          <p:nvPr/>
        </p:nvSpPr>
        <p:spPr>
          <a:xfrm>
            <a:off x="385975" y="4379961"/>
            <a:ext cx="3694185" cy="1651551"/>
          </a:xfrm>
          <a:prstGeom prst="rect">
            <a:avLst/>
          </a:prstGeom>
        </p:spPr>
        <p:txBody>
          <a:bodyPr vert="horz" lIns="91440" tIns="45720" rIns="91440" bIns="45720" rtlCol="0">
            <a:normAutofit fontScale="250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7200" b="1" dirty="0">
                <a:solidFill>
                  <a:schemeClr val="tx1"/>
                </a:solidFill>
                <a:latin typeface="Times New Roman" panose="02020603050405020304" pitchFamily="18" charset="0"/>
                <a:cs typeface="Times New Roman" panose="02020603050405020304" pitchFamily="18" charset="0"/>
              </a:rPr>
              <a:t>Presented By:</a:t>
            </a:r>
          </a:p>
          <a:p>
            <a:endParaRPr lang="en-IN" sz="7200" dirty="0">
              <a:solidFill>
                <a:schemeClr val="tx1"/>
              </a:solidFill>
            </a:endParaRPr>
          </a:p>
          <a:p>
            <a:pPr marL="0" marR="0" algn="ctr">
              <a:lnSpc>
                <a:spcPct val="115000"/>
              </a:lnSpc>
              <a:spcBef>
                <a:spcPts val="0"/>
              </a:spcBef>
              <a:spcAft>
                <a:spcPts val="0"/>
              </a:spcAft>
            </a:pPr>
            <a:r>
              <a:rPr lang="en-IN" sz="7200" b="1" cap="all" dirty="0" err="1">
                <a:solidFill>
                  <a:schemeClr val="tx1"/>
                </a:solidFill>
                <a:effectLst/>
                <a:ea typeface="Calibri" panose="020F0502020204030204" pitchFamily="34" charset="0"/>
                <a:cs typeface="Arial" panose="020B0604020202020204" pitchFamily="34" charset="0"/>
              </a:rPr>
              <a:t>Shivam</a:t>
            </a:r>
            <a:r>
              <a:rPr lang="en-IN" sz="7200" b="1" cap="all" dirty="0">
                <a:solidFill>
                  <a:schemeClr val="tx1"/>
                </a:solidFill>
                <a:effectLst/>
                <a:ea typeface="Calibri" panose="020F0502020204030204" pitchFamily="34" charset="0"/>
                <a:cs typeface="Arial" panose="020B0604020202020204" pitchFamily="34" charset="0"/>
              </a:rPr>
              <a:t> </a:t>
            </a:r>
            <a:r>
              <a:rPr lang="en-IN" sz="7200" b="1" cap="all" dirty="0" err="1">
                <a:solidFill>
                  <a:schemeClr val="tx1"/>
                </a:solidFill>
                <a:effectLst/>
                <a:ea typeface="Calibri" panose="020F0502020204030204" pitchFamily="34" charset="0"/>
                <a:cs typeface="Arial" panose="020B0604020202020204" pitchFamily="34" charset="0"/>
              </a:rPr>
              <a:t>Narad</a:t>
            </a:r>
            <a:r>
              <a:rPr lang="en-IN" sz="7200" b="1" cap="all" dirty="0">
                <a:solidFill>
                  <a:schemeClr val="tx1"/>
                </a:solidFill>
                <a:effectLst/>
                <a:ea typeface="Calibri" panose="020F0502020204030204" pitchFamily="34" charset="0"/>
                <a:cs typeface="Arial" panose="020B0604020202020204" pitchFamily="34" charset="0"/>
              </a:rPr>
              <a:t> (A-62)</a:t>
            </a:r>
            <a:endParaRPr lang="en-US" sz="7200" dirty="0">
              <a:solidFill>
                <a:schemeClr val="tx1"/>
              </a:solidFill>
              <a:effectLst/>
              <a:ea typeface="Calibri" panose="020F0502020204030204" pitchFamily="34" charset="0"/>
              <a:cs typeface="Arial" panose="020B0604020202020204" pitchFamily="34" charset="0"/>
            </a:endParaRPr>
          </a:p>
          <a:p>
            <a:pPr marL="0" marR="0" algn="ctr">
              <a:lnSpc>
                <a:spcPct val="115000"/>
              </a:lnSpc>
              <a:spcBef>
                <a:spcPts val="0"/>
              </a:spcBef>
              <a:spcAft>
                <a:spcPts val="0"/>
              </a:spcAft>
            </a:pPr>
            <a:r>
              <a:rPr lang="en-IN" sz="7200" b="1" cap="all" dirty="0" err="1">
                <a:solidFill>
                  <a:schemeClr val="tx1"/>
                </a:solidFill>
                <a:effectLst/>
                <a:ea typeface="Calibri" panose="020F0502020204030204" pitchFamily="34" charset="0"/>
                <a:cs typeface="Arial" panose="020B0604020202020204" pitchFamily="34" charset="0"/>
              </a:rPr>
              <a:t>Shrawil</a:t>
            </a:r>
            <a:r>
              <a:rPr lang="en-IN" sz="7200" b="1" cap="all" dirty="0">
                <a:solidFill>
                  <a:schemeClr val="tx1"/>
                </a:solidFill>
                <a:effectLst/>
                <a:ea typeface="Calibri" panose="020F0502020204030204" pitchFamily="34" charset="0"/>
                <a:cs typeface="Arial" panose="020B0604020202020204" pitchFamily="34" charset="0"/>
              </a:rPr>
              <a:t> </a:t>
            </a:r>
            <a:r>
              <a:rPr lang="en-IN" sz="7200" b="1" cap="all" dirty="0" err="1">
                <a:solidFill>
                  <a:schemeClr val="tx1"/>
                </a:solidFill>
                <a:effectLst/>
                <a:ea typeface="Calibri" panose="020F0502020204030204" pitchFamily="34" charset="0"/>
                <a:cs typeface="Arial" panose="020B0604020202020204" pitchFamily="34" charset="0"/>
              </a:rPr>
              <a:t>sarve</a:t>
            </a:r>
            <a:r>
              <a:rPr lang="en-IN" sz="7200" b="1" cap="all" dirty="0">
                <a:solidFill>
                  <a:schemeClr val="tx1"/>
                </a:solidFill>
                <a:effectLst/>
                <a:ea typeface="Calibri" panose="020F0502020204030204" pitchFamily="34" charset="0"/>
                <a:cs typeface="Arial" panose="020B0604020202020204" pitchFamily="34" charset="0"/>
              </a:rPr>
              <a:t> (A-63)</a:t>
            </a:r>
            <a:endParaRPr lang="en-US" sz="7200" dirty="0">
              <a:solidFill>
                <a:schemeClr val="tx1"/>
              </a:solidFill>
              <a:effectLst/>
              <a:ea typeface="Calibri" panose="020F0502020204030204" pitchFamily="34" charset="0"/>
              <a:cs typeface="Arial" panose="020B0604020202020204" pitchFamily="34" charset="0"/>
            </a:endParaRPr>
          </a:p>
          <a:p>
            <a:pPr marL="0" marR="0" algn="ctr">
              <a:lnSpc>
                <a:spcPct val="115000"/>
              </a:lnSpc>
              <a:spcBef>
                <a:spcPts val="0"/>
              </a:spcBef>
              <a:spcAft>
                <a:spcPts val="0"/>
              </a:spcAft>
            </a:pPr>
            <a:r>
              <a:rPr lang="en-IN" sz="7200" b="1" cap="all" dirty="0">
                <a:solidFill>
                  <a:schemeClr val="tx1"/>
                </a:solidFill>
                <a:effectLst/>
                <a:ea typeface="Calibri" panose="020F0502020204030204" pitchFamily="34" charset="0"/>
                <a:cs typeface="Arial" panose="020B0604020202020204" pitchFamily="34" charset="0"/>
              </a:rPr>
              <a:t>Chetan </a:t>
            </a:r>
            <a:r>
              <a:rPr lang="en-IN" sz="7200" b="1" cap="all" dirty="0" err="1">
                <a:solidFill>
                  <a:schemeClr val="tx1"/>
                </a:solidFill>
                <a:effectLst/>
                <a:ea typeface="Calibri" panose="020F0502020204030204" pitchFamily="34" charset="0"/>
                <a:cs typeface="Arial" panose="020B0604020202020204" pitchFamily="34" charset="0"/>
              </a:rPr>
              <a:t>Kumbhare</a:t>
            </a:r>
            <a:r>
              <a:rPr lang="en-IN" sz="7200" b="1" cap="all" dirty="0">
                <a:solidFill>
                  <a:schemeClr val="tx1"/>
                </a:solidFill>
                <a:effectLst/>
                <a:ea typeface="Calibri" panose="020F0502020204030204" pitchFamily="34" charset="0"/>
                <a:cs typeface="Arial" panose="020B0604020202020204" pitchFamily="34" charset="0"/>
              </a:rPr>
              <a:t> (b-49)</a:t>
            </a:r>
            <a:endParaRPr lang="en-US" sz="7200" dirty="0">
              <a:solidFill>
                <a:schemeClr val="tx1"/>
              </a:solidFill>
              <a:effectLst/>
              <a:ea typeface="Calibri" panose="020F0502020204030204" pitchFamily="34" charset="0"/>
              <a:cs typeface="Arial" panose="020B0604020202020204" pitchFamily="34" charset="0"/>
            </a:endParaRPr>
          </a:p>
          <a:p>
            <a:pPr marL="0" marR="0" algn="ctr">
              <a:lnSpc>
                <a:spcPct val="115000"/>
              </a:lnSpc>
              <a:spcBef>
                <a:spcPts val="0"/>
              </a:spcBef>
              <a:spcAft>
                <a:spcPts val="0"/>
              </a:spcAft>
            </a:pPr>
            <a:r>
              <a:rPr lang="en-IN" sz="7200" b="1" cap="all" dirty="0">
                <a:solidFill>
                  <a:schemeClr val="tx1"/>
                </a:solidFill>
                <a:effectLst/>
                <a:ea typeface="Calibri" panose="020F0502020204030204" pitchFamily="34" charset="0"/>
                <a:cs typeface="Arial" panose="020B0604020202020204" pitchFamily="34" charset="0"/>
              </a:rPr>
              <a:t>Himanshu </a:t>
            </a:r>
            <a:r>
              <a:rPr lang="en-IN" sz="7200" b="1" cap="all" dirty="0" err="1">
                <a:solidFill>
                  <a:schemeClr val="tx1"/>
                </a:solidFill>
                <a:effectLst/>
                <a:ea typeface="Calibri" panose="020F0502020204030204" pitchFamily="34" charset="0"/>
                <a:cs typeface="Arial" panose="020B0604020202020204" pitchFamily="34" charset="0"/>
              </a:rPr>
              <a:t>Dongare</a:t>
            </a:r>
            <a:r>
              <a:rPr lang="en-IN" sz="7200" b="1" cap="all" dirty="0">
                <a:solidFill>
                  <a:schemeClr val="tx1"/>
                </a:solidFill>
                <a:effectLst/>
                <a:ea typeface="Calibri" panose="020F0502020204030204" pitchFamily="34" charset="0"/>
                <a:cs typeface="Arial" panose="020B0604020202020204" pitchFamily="34" charset="0"/>
              </a:rPr>
              <a:t> (b-59)</a:t>
            </a:r>
            <a:endParaRPr lang="en-US" sz="7200" dirty="0">
              <a:solidFill>
                <a:schemeClr val="tx1"/>
              </a:solidFill>
              <a:effectLst/>
              <a:ea typeface="Calibri" panose="020F0502020204030204" pitchFamily="34" charset="0"/>
              <a:cs typeface="Arial" panose="020B0604020202020204" pitchFamily="34" charset="0"/>
            </a:endParaRPr>
          </a:p>
          <a:p>
            <a:pPr lvl="1" algn="l"/>
            <a:endParaRPr lang="en-US" sz="1400" b="1" dirty="0">
              <a:solidFill>
                <a:srgbClr val="000000"/>
              </a:solidFill>
              <a:latin typeface="Times New Roman" panose="02020603050405020304" pitchFamily="18" charset="0"/>
              <a:cs typeface="Times New Roman" panose="02020603050405020304" pitchFamily="18" charset="0"/>
            </a:endParaRPr>
          </a:p>
          <a:p>
            <a:endParaRPr lang="en-US" sz="1400" b="1" dirty="0">
              <a:solidFill>
                <a:srgbClr val="00000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0" y="-47282"/>
            <a:ext cx="1053979" cy="935186"/>
          </a:xfrm>
          <a:prstGeom prst="rect">
            <a:avLst/>
          </a:prstGeom>
        </p:spPr>
      </p:pic>
      <p:sp>
        <p:nvSpPr>
          <p:cNvPr id="7" name="Subtitle 2"/>
          <p:cNvSpPr txBox="1">
            <a:spLocks/>
          </p:cNvSpPr>
          <p:nvPr/>
        </p:nvSpPr>
        <p:spPr>
          <a:xfrm>
            <a:off x="6244085" y="4559670"/>
            <a:ext cx="2455099" cy="1292134"/>
          </a:xfrm>
          <a:prstGeom prst="rect">
            <a:avLst/>
          </a:prstGeom>
        </p:spPr>
        <p:txBody>
          <a:bodyPr vert="horz" lIns="91440" tIns="45720" rIns="91440" bIns="45720" rtlCol="0">
            <a:normAutofit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1800" b="1" dirty="0">
              <a:solidFill>
                <a:srgbClr val="000000"/>
              </a:solidFill>
              <a:latin typeface="Times New Roman" panose="02020603050405020304" pitchFamily="18" charset="0"/>
              <a:cs typeface="Times New Roman" panose="02020603050405020304" pitchFamily="18" charset="0"/>
            </a:endParaRPr>
          </a:p>
          <a:p>
            <a:r>
              <a:rPr lang="en-US" sz="1800" b="1" dirty="0">
                <a:solidFill>
                  <a:srgbClr val="000000"/>
                </a:solidFill>
                <a:latin typeface="Times New Roman" panose="02020603050405020304" pitchFamily="18" charset="0"/>
                <a:cs typeface="Times New Roman" panose="02020603050405020304" pitchFamily="18" charset="0"/>
              </a:rPr>
              <a:t>Guide:-</a:t>
            </a:r>
          </a:p>
          <a:p>
            <a:r>
              <a:rPr lang="en-IN" sz="1800" b="1" dirty="0">
                <a:solidFill>
                  <a:schemeClr val="tx1"/>
                </a:solidFill>
              </a:rPr>
              <a:t>Prof. </a:t>
            </a:r>
            <a:r>
              <a:rPr lang="en-IN" sz="1800" b="1" dirty="0" err="1">
                <a:solidFill>
                  <a:schemeClr val="tx1"/>
                </a:solidFill>
              </a:rPr>
              <a:t>Ritu</a:t>
            </a:r>
            <a:r>
              <a:rPr lang="en-IN" sz="1800" b="1" dirty="0">
                <a:solidFill>
                  <a:schemeClr val="tx1"/>
                </a:solidFill>
              </a:rPr>
              <a:t> </a:t>
            </a:r>
            <a:r>
              <a:rPr lang="en-IN" sz="1800" b="1" dirty="0" err="1">
                <a:solidFill>
                  <a:schemeClr val="tx1"/>
                </a:solidFill>
              </a:rPr>
              <a:t>Pawar</a:t>
            </a:r>
            <a:endParaRPr lang="en-IN" sz="1800" b="1" dirty="0">
              <a:solidFill>
                <a:schemeClr val="tx1"/>
              </a:solidFill>
            </a:endParaRPr>
          </a:p>
          <a:p>
            <a:r>
              <a:rPr lang="en-US" sz="1800" dirty="0">
                <a:solidFill>
                  <a:srgbClr val="000000"/>
                </a:solidFill>
                <a:latin typeface="Times New Roman" panose="02020603050405020304" pitchFamily="18" charset="0"/>
                <a:cs typeface="Times New Roman" panose="02020603050405020304" pitchFamily="18" charset="0"/>
              </a:rPr>
              <a:t>GHRCE ,Nagpur </a:t>
            </a:r>
          </a:p>
          <a:p>
            <a:endParaRPr lang="en-US" sz="2400" b="1" dirty="0">
              <a:solidFill>
                <a:srgbClr val="00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457749" y="2874286"/>
            <a:ext cx="6458243" cy="1261884"/>
          </a:xfrm>
          <a:prstGeom prst="rect">
            <a:avLst/>
          </a:prstGeom>
          <a:noFill/>
        </p:spPr>
        <p:txBody>
          <a:bodyPr wrap="none" rtlCol="0">
            <a:spAutoFit/>
          </a:bodyPr>
          <a:lstStyle/>
          <a:p>
            <a:pPr algn="ctr" eaLnBrk="0" hangingPunct="0">
              <a:defRPr/>
            </a:pPr>
            <a:r>
              <a:rPr lang="en-US" sz="2400" b="1" dirty="0">
                <a:solidFill>
                  <a:srgbClr val="940000"/>
                </a:solidFill>
                <a:latin typeface="Times New Roman" panose="02020603050405020304" pitchFamily="18" charset="0"/>
                <a:cs typeface="Times New Roman" panose="02020603050405020304" pitchFamily="18" charset="0"/>
              </a:rPr>
              <a:t>Title of the Project:-</a:t>
            </a:r>
            <a:r>
              <a:rPr lang="en-IN"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IPL Match Prediction </a:t>
            </a:r>
          </a:p>
          <a:p>
            <a:pPr algn="ctr" eaLnBrk="0" hangingPunct="0">
              <a:defRPr/>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Using Machine Learning</a:t>
            </a:r>
            <a:r>
              <a:rPr lang="en-IN"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eaLnBrk="0" hangingPunct="0">
              <a:defRPr/>
            </a:pPr>
            <a:endParaRPr lang="en-US" sz="2000" b="1" dirty="0">
              <a:solidFill>
                <a:srgbClr val="94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6575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2800" b="1" dirty="0">
                <a:latin typeface="Times New Roman" panose="02020603050405020304" pitchFamily="18" charset="0"/>
                <a:cs typeface="Times New Roman" panose="02020603050405020304" pitchFamily="18" charset="0"/>
              </a:rPr>
              <a:t>Proposed Model</a:t>
            </a:r>
          </a:p>
        </p:txBody>
      </p:sp>
      <p:pic>
        <p:nvPicPr>
          <p:cNvPr id="5" name="Picture 4">
            <a:extLst>
              <a:ext uri="{FF2B5EF4-FFF2-40B4-BE49-F238E27FC236}">
                <a16:creationId xmlns:a16="http://schemas.microsoft.com/office/drawing/2014/main" id="{333DCF86-7550-42E7-8A82-B37A1026CDE0}"/>
              </a:ext>
            </a:extLst>
          </p:cNvPr>
          <p:cNvPicPr>
            <a:picLocks noChangeAspect="1"/>
          </p:cNvPicPr>
          <p:nvPr/>
        </p:nvPicPr>
        <p:blipFill rotWithShape="1">
          <a:blip r:embed="rId2"/>
          <a:srcRect t="5147" b="4290"/>
          <a:stretch/>
        </p:blipFill>
        <p:spPr>
          <a:xfrm>
            <a:off x="2953942" y="886265"/>
            <a:ext cx="3685055" cy="5542670"/>
          </a:xfrm>
          <a:prstGeom prst="rect">
            <a:avLst/>
          </a:prstGeom>
        </p:spPr>
      </p:pic>
    </p:spTree>
    <p:extLst>
      <p:ext uri="{BB962C8B-B14F-4D97-AF65-F5344CB8AC3E}">
        <p14:creationId xmlns:p14="http://schemas.microsoft.com/office/powerpoint/2010/main" val="3273591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2800" b="1" dirty="0">
                <a:latin typeface="Times New Roman" panose="02020603050405020304" pitchFamily="18" charset="0"/>
                <a:cs typeface="Times New Roman" panose="02020603050405020304" pitchFamily="18" charset="0"/>
              </a:rPr>
              <a:t>EDA SOME SCATTERPLOTS</a:t>
            </a:r>
          </a:p>
        </p:txBody>
      </p:sp>
      <p:pic>
        <p:nvPicPr>
          <p:cNvPr id="3" name="Picture 2">
            <a:extLst>
              <a:ext uri="{FF2B5EF4-FFF2-40B4-BE49-F238E27FC236}">
                <a16:creationId xmlns:a16="http://schemas.microsoft.com/office/drawing/2014/main" id="{83313568-75CE-4123-A923-443F04851ED1}"/>
              </a:ext>
            </a:extLst>
          </p:cNvPr>
          <p:cNvPicPr>
            <a:picLocks noChangeAspect="1"/>
          </p:cNvPicPr>
          <p:nvPr/>
        </p:nvPicPr>
        <p:blipFill>
          <a:blip r:embed="rId2"/>
          <a:stretch>
            <a:fillRect/>
          </a:stretch>
        </p:blipFill>
        <p:spPr>
          <a:xfrm>
            <a:off x="354110" y="1692215"/>
            <a:ext cx="8435780" cy="4131810"/>
          </a:xfrm>
          <a:prstGeom prst="rect">
            <a:avLst/>
          </a:prstGeom>
        </p:spPr>
      </p:pic>
      <p:sp>
        <p:nvSpPr>
          <p:cNvPr id="5" name="TextBox 4">
            <a:extLst>
              <a:ext uri="{FF2B5EF4-FFF2-40B4-BE49-F238E27FC236}">
                <a16:creationId xmlns:a16="http://schemas.microsoft.com/office/drawing/2014/main" id="{A857E10B-DBAB-4EEB-8FC7-D1338EFD5C47}"/>
              </a:ext>
            </a:extLst>
          </p:cNvPr>
          <p:cNvSpPr txBox="1"/>
          <p:nvPr/>
        </p:nvSpPr>
        <p:spPr>
          <a:xfrm>
            <a:off x="354110" y="5824025"/>
            <a:ext cx="4586068" cy="646331"/>
          </a:xfrm>
          <a:prstGeom prst="rect">
            <a:avLst/>
          </a:prstGeom>
          <a:noFill/>
        </p:spPr>
        <p:txBody>
          <a:bodyPr wrap="square">
            <a:spAutoFit/>
          </a:bodyPr>
          <a:lstStyle/>
          <a:p>
            <a:r>
              <a:rPr lang="en-US" dirty="0"/>
              <a:t>Most number of matches were played in IPL-2013 Season</a:t>
            </a:r>
          </a:p>
        </p:txBody>
      </p:sp>
    </p:spTree>
    <p:extLst>
      <p:ext uri="{BB962C8B-B14F-4D97-AF65-F5344CB8AC3E}">
        <p14:creationId xmlns:p14="http://schemas.microsoft.com/office/powerpoint/2010/main" val="4099007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2800" b="1" dirty="0">
                <a:latin typeface="Times New Roman" panose="02020603050405020304" pitchFamily="18" charset="0"/>
                <a:cs typeface="Times New Roman" panose="02020603050405020304" pitchFamily="18" charset="0"/>
              </a:rPr>
              <a:t>EDA SOME SCATTERPLOTS</a:t>
            </a:r>
          </a:p>
        </p:txBody>
      </p:sp>
      <p:pic>
        <p:nvPicPr>
          <p:cNvPr id="7" name="Picture 6">
            <a:extLst>
              <a:ext uri="{FF2B5EF4-FFF2-40B4-BE49-F238E27FC236}">
                <a16:creationId xmlns:a16="http://schemas.microsoft.com/office/drawing/2014/main" id="{0842BD04-F9F3-4D92-BF0B-F37F92AA6850}"/>
              </a:ext>
            </a:extLst>
          </p:cNvPr>
          <p:cNvPicPr>
            <a:picLocks noChangeAspect="1"/>
          </p:cNvPicPr>
          <p:nvPr/>
        </p:nvPicPr>
        <p:blipFill>
          <a:blip r:embed="rId2"/>
          <a:stretch>
            <a:fillRect/>
          </a:stretch>
        </p:blipFill>
        <p:spPr>
          <a:xfrm>
            <a:off x="500062" y="1758754"/>
            <a:ext cx="8143875" cy="4381500"/>
          </a:xfrm>
          <a:prstGeom prst="rect">
            <a:avLst/>
          </a:prstGeom>
        </p:spPr>
      </p:pic>
      <p:sp>
        <p:nvSpPr>
          <p:cNvPr id="8" name="TextBox 7">
            <a:extLst>
              <a:ext uri="{FF2B5EF4-FFF2-40B4-BE49-F238E27FC236}">
                <a16:creationId xmlns:a16="http://schemas.microsoft.com/office/drawing/2014/main" id="{EFB7B680-FD46-4899-9BFB-5AF80AE9FEDB}"/>
              </a:ext>
            </a:extLst>
          </p:cNvPr>
          <p:cNvSpPr txBox="1"/>
          <p:nvPr/>
        </p:nvSpPr>
        <p:spPr>
          <a:xfrm>
            <a:off x="500062" y="900332"/>
            <a:ext cx="5112947" cy="369332"/>
          </a:xfrm>
          <a:prstGeom prst="rect">
            <a:avLst/>
          </a:prstGeom>
          <a:noFill/>
        </p:spPr>
        <p:txBody>
          <a:bodyPr wrap="square" rtlCol="0">
            <a:spAutoFit/>
          </a:bodyPr>
          <a:lstStyle/>
          <a:p>
            <a:r>
              <a:rPr lang="en-US" dirty="0"/>
              <a:t>Most Man of the Match Titles Won Player</a:t>
            </a:r>
          </a:p>
        </p:txBody>
      </p:sp>
    </p:spTree>
    <p:extLst>
      <p:ext uri="{BB962C8B-B14F-4D97-AF65-F5344CB8AC3E}">
        <p14:creationId xmlns:p14="http://schemas.microsoft.com/office/powerpoint/2010/main" val="3288062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2800" b="1" dirty="0">
                <a:latin typeface="Times New Roman" panose="02020603050405020304" pitchFamily="18" charset="0"/>
                <a:cs typeface="Times New Roman" panose="02020603050405020304" pitchFamily="18" charset="0"/>
              </a:rPr>
              <a:t>EDA SOME SCATTERPLOTS</a:t>
            </a:r>
          </a:p>
        </p:txBody>
      </p:sp>
      <p:pic>
        <p:nvPicPr>
          <p:cNvPr id="8" name="Picture 7">
            <a:extLst>
              <a:ext uri="{FF2B5EF4-FFF2-40B4-BE49-F238E27FC236}">
                <a16:creationId xmlns:a16="http://schemas.microsoft.com/office/drawing/2014/main" id="{D09BD513-E83B-4B1E-8217-702F39E94C3A}"/>
              </a:ext>
            </a:extLst>
          </p:cNvPr>
          <p:cNvPicPr>
            <a:picLocks noChangeAspect="1"/>
          </p:cNvPicPr>
          <p:nvPr/>
        </p:nvPicPr>
        <p:blipFill>
          <a:blip r:embed="rId2"/>
          <a:stretch>
            <a:fillRect/>
          </a:stretch>
        </p:blipFill>
        <p:spPr>
          <a:xfrm>
            <a:off x="327367" y="1081600"/>
            <a:ext cx="8668924" cy="4334462"/>
          </a:xfrm>
          <a:prstGeom prst="rect">
            <a:avLst/>
          </a:prstGeom>
        </p:spPr>
      </p:pic>
      <p:sp>
        <p:nvSpPr>
          <p:cNvPr id="10" name="TextBox 9">
            <a:extLst>
              <a:ext uri="{FF2B5EF4-FFF2-40B4-BE49-F238E27FC236}">
                <a16:creationId xmlns:a16="http://schemas.microsoft.com/office/drawing/2014/main" id="{D3F52861-EFF7-4030-BCF9-5E0B0D8264F5}"/>
              </a:ext>
            </a:extLst>
          </p:cNvPr>
          <p:cNvSpPr txBox="1"/>
          <p:nvPr/>
        </p:nvSpPr>
        <p:spPr>
          <a:xfrm>
            <a:off x="327367" y="5564896"/>
            <a:ext cx="4586068" cy="646331"/>
          </a:xfrm>
          <a:prstGeom prst="rect">
            <a:avLst/>
          </a:prstGeom>
          <a:noFill/>
        </p:spPr>
        <p:txBody>
          <a:bodyPr wrap="square">
            <a:spAutoFit/>
          </a:bodyPr>
          <a:lstStyle/>
          <a:p>
            <a:r>
              <a:rPr lang="en-US" b="0" i="0" dirty="0">
                <a:solidFill>
                  <a:srgbClr val="212121"/>
                </a:solidFill>
                <a:effectLst/>
                <a:latin typeface="Roboto"/>
              </a:rPr>
              <a:t>We can see a trend that, decisions to field are more from IPL-2016 Season</a:t>
            </a:r>
            <a:endParaRPr lang="en-US" dirty="0"/>
          </a:p>
        </p:txBody>
      </p:sp>
    </p:spTree>
    <p:extLst>
      <p:ext uri="{BB962C8B-B14F-4D97-AF65-F5344CB8AC3E}">
        <p14:creationId xmlns:p14="http://schemas.microsoft.com/office/powerpoint/2010/main" val="3320949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2800" b="1" dirty="0">
                <a:latin typeface="Times New Roman" panose="02020603050405020304" pitchFamily="18" charset="0"/>
                <a:cs typeface="Times New Roman" panose="02020603050405020304" pitchFamily="18" charset="0"/>
              </a:rPr>
              <a:t>EDA SOME SCATTERPLOTS</a:t>
            </a:r>
          </a:p>
        </p:txBody>
      </p:sp>
      <p:pic>
        <p:nvPicPr>
          <p:cNvPr id="3" name="Picture 2">
            <a:extLst>
              <a:ext uri="{FF2B5EF4-FFF2-40B4-BE49-F238E27FC236}">
                <a16:creationId xmlns:a16="http://schemas.microsoft.com/office/drawing/2014/main" id="{3F83D74F-C0C5-4388-A76A-20B3F9284869}"/>
              </a:ext>
            </a:extLst>
          </p:cNvPr>
          <p:cNvPicPr>
            <a:picLocks noChangeAspect="1"/>
          </p:cNvPicPr>
          <p:nvPr/>
        </p:nvPicPr>
        <p:blipFill>
          <a:blip r:embed="rId2"/>
          <a:stretch>
            <a:fillRect/>
          </a:stretch>
        </p:blipFill>
        <p:spPr>
          <a:xfrm>
            <a:off x="2151219" y="1403777"/>
            <a:ext cx="4146965" cy="3366209"/>
          </a:xfrm>
          <a:prstGeom prst="rect">
            <a:avLst/>
          </a:prstGeom>
        </p:spPr>
      </p:pic>
      <p:sp>
        <p:nvSpPr>
          <p:cNvPr id="8" name="TextBox 7">
            <a:extLst>
              <a:ext uri="{FF2B5EF4-FFF2-40B4-BE49-F238E27FC236}">
                <a16:creationId xmlns:a16="http://schemas.microsoft.com/office/drawing/2014/main" id="{6AB85D91-8A5B-460E-810F-9C073D8444BB}"/>
              </a:ext>
            </a:extLst>
          </p:cNvPr>
          <p:cNvSpPr txBox="1"/>
          <p:nvPr/>
        </p:nvSpPr>
        <p:spPr>
          <a:xfrm>
            <a:off x="1481501" y="5564164"/>
            <a:ext cx="4586068" cy="646331"/>
          </a:xfrm>
          <a:prstGeom prst="rect">
            <a:avLst/>
          </a:prstGeom>
          <a:noFill/>
        </p:spPr>
        <p:txBody>
          <a:bodyPr wrap="square">
            <a:spAutoFit/>
          </a:bodyPr>
          <a:lstStyle/>
          <a:p>
            <a:r>
              <a:rPr lang="en-US" dirty="0"/>
              <a:t>In more than 61% of matches, teams chose to field after winning the toss</a:t>
            </a:r>
          </a:p>
        </p:txBody>
      </p:sp>
    </p:spTree>
    <p:extLst>
      <p:ext uri="{BB962C8B-B14F-4D97-AF65-F5344CB8AC3E}">
        <p14:creationId xmlns:p14="http://schemas.microsoft.com/office/powerpoint/2010/main" val="4151183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2800" b="1" dirty="0">
                <a:latin typeface="Times New Roman" panose="02020603050405020304" pitchFamily="18" charset="0"/>
                <a:cs typeface="Times New Roman" panose="02020603050405020304" pitchFamily="18" charset="0"/>
              </a:rPr>
              <a:t>EDA SOME SCATTERPLOTS</a:t>
            </a:r>
          </a:p>
        </p:txBody>
      </p:sp>
      <p:pic>
        <p:nvPicPr>
          <p:cNvPr id="7" name="Picture 6">
            <a:extLst>
              <a:ext uri="{FF2B5EF4-FFF2-40B4-BE49-F238E27FC236}">
                <a16:creationId xmlns:a16="http://schemas.microsoft.com/office/drawing/2014/main" id="{8C849953-EFE4-48E7-B42C-F03C925C7004}"/>
              </a:ext>
            </a:extLst>
          </p:cNvPr>
          <p:cNvPicPr>
            <a:picLocks noChangeAspect="1"/>
          </p:cNvPicPr>
          <p:nvPr/>
        </p:nvPicPr>
        <p:blipFill>
          <a:blip r:embed="rId2"/>
          <a:stretch>
            <a:fillRect/>
          </a:stretch>
        </p:blipFill>
        <p:spPr>
          <a:xfrm>
            <a:off x="190271" y="1002323"/>
            <a:ext cx="8666605" cy="4033911"/>
          </a:xfrm>
          <a:prstGeom prst="rect">
            <a:avLst/>
          </a:prstGeom>
        </p:spPr>
      </p:pic>
      <p:sp>
        <p:nvSpPr>
          <p:cNvPr id="13" name="TextBox 12">
            <a:extLst>
              <a:ext uri="{FF2B5EF4-FFF2-40B4-BE49-F238E27FC236}">
                <a16:creationId xmlns:a16="http://schemas.microsoft.com/office/drawing/2014/main" id="{876FA8C1-BF46-4540-8934-B97A8E6BA1CE}"/>
              </a:ext>
            </a:extLst>
          </p:cNvPr>
          <p:cNvSpPr txBox="1"/>
          <p:nvPr/>
        </p:nvSpPr>
        <p:spPr>
          <a:xfrm>
            <a:off x="520503" y="5501060"/>
            <a:ext cx="7469945" cy="709233"/>
          </a:xfrm>
          <a:prstGeom prst="rect">
            <a:avLst/>
          </a:prstGeom>
          <a:noFill/>
        </p:spPr>
        <p:txBody>
          <a:bodyPr wrap="square">
            <a:spAutoFit/>
          </a:bodyPr>
          <a:lstStyle/>
          <a:p>
            <a:pPr marL="342900" marR="0" lvl="0" indent="-342900" algn="just">
              <a:lnSpc>
                <a:spcPct val="115000"/>
              </a:lnSpc>
              <a:spcBef>
                <a:spcPts val="0"/>
              </a:spcBef>
              <a:spcAft>
                <a:spcPts val="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Arial" panose="020B0604020202020204" pitchFamily="34" charset="0"/>
              </a:rPr>
              <a:t>A </a:t>
            </a:r>
            <a:r>
              <a:rPr lang="en-IN" sz="1800" dirty="0">
                <a:effectLst/>
                <a:latin typeface="Times New Roman" panose="02020603050405020304" pitchFamily="18" charset="0"/>
                <a:ea typeface="Calibri" panose="020F0502020204030204" pitchFamily="34" charset="0"/>
                <a:cs typeface="Arial" panose="020B0604020202020204" pitchFamily="34" charset="0"/>
              </a:rPr>
              <a:t>graph to visualize the match's progress, including wickets, win probability, and lose probability.</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99954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2800" b="1" dirty="0">
                <a:latin typeface="Times New Roman" panose="02020603050405020304" pitchFamily="18" charset="0"/>
                <a:cs typeface="Times New Roman" panose="02020603050405020304" pitchFamily="18" charset="0"/>
              </a:rPr>
              <a:t>EDA SOME SCATTERPLOTS</a:t>
            </a:r>
          </a:p>
        </p:txBody>
      </p:sp>
      <p:pic>
        <p:nvPicPr>
          <p:cNvPr id="9" name="Picture 8">
            <a:extLst>
              <a:ext uri="{FF2B5EF4-FFF2-40B4-BE49-F238E27FC236}">
                <a16:creationId xmlns:a16="http://schemas.microsoft.com/office/drawing/2014/main" id="{BDBC5B0E-F920-4633-A9F3-0F80C32F7BCD}"/>
              </a:ext>
            </a:extLst>
          </p:cNvPr>
          <p:cNvPicPr>
            <a:picLocks noChangeAspect="1"/>
          </p:cNvPicPr>
          <p:nvPr/>
        </p:nvPicPr>
        <p:blipFill>
          <a:blip r:embed="rId2"/>
          <a:stretch>
            <a:fillRect/>
          </a:stretch>
        </p:blipFill>
        <p:spPr>
          <a:xfrm>
            <a:off x="952500" y="800442"/>
            <a:ext cx="7239000" cy="4933950"/>
          </a:xfrm>
          <a:prstGeom prst="rect">
            <a:avLst/>
          </a:prstGeom>
        </p:spPr>
      </p:pic>
      <p:sp>
        <p:nvSpPr>
          <p:cNvPr id="13" name="TextBox 12">
            <a:extLst>
              <a:ext uri="{FF2B5EF4-FFF2-40B4-BE49-F238E27FC236}">
                <a16:creationId xmlns:a16="http://schemas.microsoft.com/office/drawing/2014/main" id="{075A6D26-F22D-43C7-AE51-97086D72B031}"/>
              </a:ext>
            </a:extLst>
          </p:cNvPr>
          <p:cNvSpPr txBox="1"/>
          <p:nvPr/>
        </p:nvSpPr>
        <p:spPr>
          <a:xfrm>
            <a:off x="478301" y="5913902"/>
            <a:ext cx="4586068" cy="646331"/>
          </a:xfrm>
          <a:prstGeom prst="rect">
            <a:avLst/>
          </a:prstGeom>
          <a:noFill/>
        </p:spPr>
        <p:txBody>
          <a:bodyPr wrap="square">
            <a:spAutoFit/>
          </a:bodyPr>
          <a:lstStyle/>
          <a:p>
            <a:r>
              <a:rPr lang="en-US" b="0" i="0" dirty="0">
                <a:solidFill>
                  <a:srgbClr val="212121"/>
                </a:solidFill>
                <a:effectLst/>
                <a:latin typeface="Roboto"/>
              </a:rPr>
              <a:t>Mumbai Indians won most number of matches followed by Chennai Super Kings</a:t>
            </a:r>
            <a:endParaRPr lang="en-US" dirty="0"/>
          </a:p>
        </p:txBody>
      </p:sp>
    </p:spTree>
    <p:extLst>
      <p:ext uri="{BB962C8B-B14F-4D97-AF65-F5344CB8AC3E}">
        <p14:creationId xmlns:p14="http://schemas.microsoft.com/office/powerpoint/2010/main" val="3821834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88458" y="2535027"/>
            <a:ext cx="11120916" cy="2325283"/>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894400" y="3253446"/>
            <a:ext cx="310282" cy="310282"/>
          </a:xfrm>
          <a:prstGeom prst="rect">
            <a:avLst/>
          </a:prstGeom>
        </p:spPr>
      </p:pic>
      <p:pic>
        <p:nvPicPr>
          <p:cNvPr id="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039923" y="2535027"/>
            <a:ext cx="310282" cy="310282"/>
          </a:xfrm>
          <a:prstGeom prst="rect">
            <a:avLst/>
          </a:prstGeom>
        </p:spPr>
      </p:pic>
      <p:pic>
        <p:nvPicPr>
          <p:cNvPr id="6" name="Picture 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5177553" y="2379887"/>
            <a:ext cx="310282" cy="310282"/>
          </a:xfrm>
          <a:prstGeom prst="rect">
            <a:avLst/>
          </a:prstGeom>
        </p:spPr>
      </p:pic>
      <p:pic>
        <p:nvPicPr>
          <p:cNvPr id="7" name="Picture 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7250752" y="2943164"/>
            <a:ext cx="310282" cy="310282"/>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18278" y="1052964"/>
            <a:ext cx="1086404" cy="665422"/>
          </a:xfrm>
          <a:prstGeom prst="rect">
            <a:avLst/>
          </a:prstGeom>
        </p:spPr>
      </p:pic>
      <p:sp>
        <p:nvSpPr>
          <p:cNvPr id="9" name="TextBox 9"/>
          <p:cNvSpPr txBox="1"/>
          <p:nvPr/>
        </p:nvSpPr>
        <p:spPr>
          <a:xfrm>
            <a:off x="2672892" y="1283070"/>
            <a:ext cx="3697278" cy="470000"/>
          </a:xfrm>
          <a:prstGeom prst="rect">
            <a:avLst/>
          </a:prstGeom>
        </p:spPr>
        <p:txBody>
          <a:bodyPr lIns="0" tIns="0" rIns="0" bIns="0" rtlCol="0" anchor="t">
            <a:spAutoFit/>
          </a:bodyPr>
          <a:lstStyle/>
          <a:p>
            <a:pPr algn="ctr">
              <a:lnSpc>
                <a:spcPts val="3899"/>
              </a:lnSpc>
              <a:spcBef>
                <a:spcPct val="0"/>
              </a:spcBef>
            </a:pPr>
            <a:r>
              <a:rPr lang="en-US" sz="3249" spc="-65">
                <a:solidFill>
                  <a:srgbClr val="004AAD"/>
                </a:solidFill>
                <a:latin typeface="Montserrat Classic Bold"/>
              </a:rPr>
              <a:t>Work Division</a:t>
            </a:r>
          </a:p>
        </p:txBody>
      </p:sp>
      <p:grpSp>
        <p:nvGrpSpPr>
          <p:cNvPr id="10" name="Group 10"/>
          <p:cNvGrpSpPr/>
          <p:nvPr/>
        </p:nvGrpSpPr>
        <p:grpSpPr>
          <a:xfrm>
            <a:off x="514350" y="3731770"/>
            <a:ext cx="1652056" cy="1680140"/>
            <a:chOff x="0" y="0"/>
            <a:chExt cx="4405481" cy="4480372"/>
          </a:xfrm>
        </p:grpSpPr>
        <p:sp>
          <p:nvSpPr>
            <p:cNvPr id="11" name="TextBox 11"/>
            <p:cNvSpPr txBox="1"/>
            <p:nvPr/>
          </p:nvSpPr>
          <p:spPr>
            <a:xfrm>
              <a:off x="0" y="0"/>
              <a:ext cx="4405481" cy="1367896"/>
            </a:xfrm>
            <a:prstGeom prst="rect">
              <a:avLst/>
            </a:prstGeom>
          </p:spPr>
          <p:txBody>
            <a:bodyPr lIns="0" tIns="0" rIns="0" bIns="0" rtlCol="0" anchor="t">
              <a:spAutoFit/>
            </a:bodyPr>
            <a:lstStyle/>
            <a:p>
              <a:pPr algn="ctr">
                <a:lnSpc>
                  <a:spcPts val="2040"/>
                </a:lnSpc>
                <a:spcBef>
                  <a:spcPct val="0"/>
                </a:spcBef>
              </a:pPr>
              <a:r>
                <a:rPr lang="en-US" sz="1700" spc="-34" dirty="0" err="1">
                  <a:solidFill>
                    <a:srgbClr val="004AAD"/>
                  </a:solidFill>
                  <a:latin typeface="Montserrat Classic"/>
                </a:rPr>
                <a:t>Shrawil</a:t>
              </a:r>
              <a:endParaRPr lang="en-US" sz="1700" spc="-34" dirty="0">
                <a:solidFill>
                  <a:srgbClr val="004AAD"/>
                </a:solidFill>
                <a:latin typeface="Montserrat Classic"/>
              </a:endParaRPr>
            </a:p>
            <a:p>
              <a:pPr algn="ctr">
                <a:lnSpc>
                  <a:spcPts val="2040"/>
                </a:lnSpc>
                <a:spcBef>
                  <a:spcPct val="0"/>
                </a:spcBef>
              </a:pPr>
              <a:r>
                <a:rPr lang="en-US" sz="1700" spc="-34" dirty="0" err="1">
                  <a:solidFill>
                    <a:srgbClr val="004AAD"/>
                  </a:solidFill>
                  <a:latin typeface="Montserrat Classic"/>
                </a:rPr>
                <a:t>Sarve</a:t>
              </a:r>
              <a:endParaRPr lang="en-US" sz="1700" spc="-34" dirty="0">
                <a:solidFill>
                  <a:srgbClr val="004AAD"/>
                </a:solidFill>
                <a:latin typeface="Montserrat Classic"/>
              </a:endParaRPr>
            </a:p>
          </p:txBody>
        </p:sp>
        <p:sp>
          <p:nvSpPr>
            <p:cNvPr id="12" name="TextBox 12"/>
            <p:cNvSpPr txBox="1"/>
            <p:nvPr/>
          </p:nvSpPr>
          <p:spPr>
            <a:xfrm>
              <a:off x="0" y="1288557"/>
              <a:ext cx="4405481" cy="3191815"/>
            </a:xfrm>
            <a:prstGeom prst="rect">
              <a:avLst/>
            </a:prstGeom>
          </p:spPr>
          <p:txBody>
            <a:bodyPr lIns="0" tIns="0" rIns="0" bIns="0" rtlCol="0" anchor="t">
              <a:spAutoFit/>
            </a:bodyPr>
            <a:lstStyle/>
            <a:p>
              <a:pPr marL="292208" lvl="1" indent="-146104">
                <a:lnSpc>
                  <a:spcPts val="1895"/>
                </a:lnSpc>
                <a:buFont typeface="Arial"/>
                <a:buChar char="•"/>
              </a:pPr>
              <a:r>
                <a:rPr lang="en-US" sz="1353">
                  <a:solidFill>
                    <a:srgbClr val="000000"/>
                  </a:solidFill>
                  <a:latin typeface="Open Sauce Light"/>
                </a:rPr>
                <a:t>Handled the NLP Part.</a:t>
              </a:r>
            </a:p>
            <a:p>
              <a:pPr marL="292208" lvl="1" indent="-146104">
                <a:lnSpc>
                  <a:spcPts val="1895"/>
                </a:lnSpc>
                <a:buFont typeface="Arial"/>
                <a:buChar char="•"/>
              </a:pPr>
              <a:r>
                <a:rPr lang="en-US" sz="1353">
                  <a:solidFill>
                    <a:srgbClr val="000000"/>
                  </a:solidFill>
                  <a:latin typeface="Open Sauce Light"/>
                </a:rPr>
                <a:t>Also did some data preprocessing</a:t>
              </a:r>
            </a:p>
          </p:txBody>
        </p:sp>
      </p:grpSp>
      <p:grpSp>
        <p:nvGrpSpPr>
          <p:cNvPr id="13" name="Group 13"/>
          <p:cNvGrpSpPr/>
          <p:nvPr/>
        </p:nvGrpSpPr>
        <p:grpSpPr>
          <a:xfrm>
            <a:off x="2409132" y="3130009"/>
            <a:ext cx="1730375" cy="1757706"/>
            <a:chOff x="-38797" y="305035"/>
            <a:chExt cx="4614332" cy="4687217"/>
          </a:xfrm>
        </p:grpSpPr>
        <p:sp>
          <p:nvSpPr>
            <p:cNvPr id="14" name="TextBox 14"/>
            <p:cNvSpPr txBox="1"/>
            <p:nvPr/>
          </p:nvSpPr>
          <p:spPr>
            <a:xfrm>
              <a:off x="-38797" y="305035"/>
              <a:ext cx="4575535" cy="1523667"/>
            </a:xfrm>
            <a:prstGeom prst="rect">
              <a:avLst/>
            </a:prstGeom>
          </p:spPr>
          <p:txBody>
            <a:bodyPr lIns="0" tIns="0" rIns="0" bIns="0" rtlCol="0" anchor="t">
              <a:spAutoFit/>
            </a:bodyPr>
            <a:lstStyle/>
            <a:p>
              <a:pPr algn="ctr">
                <a:lnSpc>
                  <a:spcPts val="2269"/>
                </a:lnSpc>
                <a:spcBef>
                  <a:spcPct val="0"/>
                </a:spcBef>
              </a:pPr>
              <a:r>
                <a:rPr lang="en-US" sz="1891" spc="-38" dirty="0" err="1">
                  <a:solidFill>
                    <a:srgbClr val="004AAD"/>
                  </a:solidFill>
                  <a:latin typeface="Montserrat Classic"/>
                </a:rPr>
                <a:t>Shivam</a:t>
              </a:r>
              <a:r>
                <a:rPr lang="en-US" sz="1891" spc="-38" dirty="0">
                  <a:solidFill>
                    <a:srgbClr val="004AAD"/>
                  </a:solidFill>
                  <a:latin typeface="Montserrat Classic"/>
                </a:rPr>
                <a:t> </a:t>
              </a:r>
            </a:p>
            <a:p>
              <a:pPr algn="ctr">
                <a:lnSpc>
                  <a:spcPts val="2269"/>
                </a:lnSpc>
                <a:spcBef>
                  <a:spcPct val="0"/>
                </a:spcBef>
              </a:pPr>
              <a:r>
                <a:rPr lang="en-US" sz="1891" spc="-38" dirty="0" err="1">
                  <a:solidFill>
                    <a:srgbClr val="004AAD"/>
                  </a:solidFill>
                  <a:latin typeface="Montserrat Classic"/>
                </a:rPr>
                <a:t>Narad</a:t>
              </a:r>
              <a:endParaRPr lang="en-US" sz="1891" spc="-38" dirty="0">
                <a:solidFill>
                  <a:srgbClr val="004AAD"/>
                </a:solidFill>
                <a:latin typeface="Montserrat Classic"/>
              </a:endParaRPr>
            </a:p>
          </p:txBody>
        </p:sp>
        <p:sp>
          <p:nvSpPr>
            <p:cNvPr id="15" name="TextBox 15"/>
            <p:cNvSpPr txBox="1"/>
            <p:nvPr/>
          </p:nvSpPr>
          <p:spPr>
            <a:xfrm>
              <a:off x="0" y="2184131"/>
              <a:ext cx="4575535" cy="2808121"/>
            </a:xfrm>
            <a:prstGeom prst="rect">
              <a:avLst/>
            </a:prstGeom>
          </p:spPr>
          <p:txBody>
            <a:bodyPr lIns="0" tIns="0" rIns="0" bIns="0" rtlCol="0" anchor="t">
              <a:spAutoFit/>
            </a:bodyPr>
            <a:lstStyle/>
            <a:p>
              <a:pPr marL="318939" lvl="1" indent="-159470">
                <a:lnSpc>
                  <a:spcPts val="2068"/>
                </a:lnSpc>
                <a:buFont typeface="Arial"/>
                <a:buChar char="•"/>
              </a:pPr>
              <a:r>
                <a:rPr lang="en-US" sz="1477" dirty="0">
                  <a:solidFill>
                    <a:srgbClr val="000000"/>
                  </a:solidFill>
                  <a:latin typeface="Open Sauce Light"/>
                </a:rPr>
                <a:t>Handled the documentation</a:t>
              </a:r>
            </a:p>
            <a:p>
              <a:pPr marL="318939" lvl="1" indent="-159470">
                <a:lnSpc>
                  <a:spcPts val="2068"/>
                </a:lnSpc>
                <a:buFont typeface="Arial"/>
                <a:buChar char="•"/>
              </a:pPr>
              <a:r>
                <a:rPr lang="en-US" sz="1477" dirty="0">
                  <a:solidFill>
                    <a:srgbClr val="000000"/>
                  </a:solidFill>
                  <a:latin typeface="Open Sauce Light"/>
                </a:rPr>
                <a:t>Also helped in NLP Part.</a:t>
              </a:r>
            </a:p>
          </p:txBody>
        </p:sp>
      </p:grpSp>
      <p:grpSp>
        <p:nvGrpSpPr>
          <p:cNvPr id="16" name="Group 16"/>
          <p:cNvGrpSpPr/>
          <p:nvPr/>
        </p:nvGrpSpPr>
        <p:grpSpPr>
          <a:xfrm>
            <a:off x="4549555" y="2814557"/>
            <a:ext cx="1617901" cy="2464726"/>
            <a:chOff x="68832" y="-175203"/>
            <a:chExt cx="4314403" cy="6572598"/>
          </a:xfrm>
        </p:grpSpPr>
        <p:sp>
          <p:nvSpPr>
            <p:cNvPr id="17" name="TextBox 17"/>
            <p:cNvSpPr txBox="1"/>
            <p:nvPr/>
          </p:nvSpPr>
          <p:spPr>
            <a:xfrm>
              <a:off x="68832" y="-175203"/>
              <a:ext cx="4314403" cy="1457492"/>
            </a:xfrm>
            <a:prstGeom prst="rect">
              <a:avLst/>
            </a:prstGeom>
          </p:spPr>
          <p:txBody>
            <a:bodyPr lIns="0" tIns="0" rIns="0" bIns="0" rtlCol="0" anchor="t">
              <a:spAutoFit/>
            </a:bodyPr>
            <a:lstStyle/>
            <a:p>
              <a:pPr algn="ctr">
                <a:lnSpc>
                  <a:spcPts val="2169"/>
                </a:lnSpc>
                <a:spcBef>
                  <a:spcPct val="0"/>
                </a:spcBef>
              </a:pPr>
              <a:r>
                <a:rPr lang="en-US" sz="1808" spc="-36" dirty="0">
                  <a:solidFill>
                    <a:srgbClr val="004AAD"/>
                  </a:solidFill>
                  <a:latin typeface="Montserrat Classic"/>
                </a:rPr>
                <a:t>Chetan </a:t>
              </a:r>
              <a:r>
                <a:rPr lang="en-US" sz="1808" spc="-36" dirty="0" err="1">
                  <a:solidFill>
                    <a:srgbClr val="004AAD"/>
                  </a:solidFill>
                  <a:latin typeface="Montserrat Classic"/>
                </a:rPr>
                <a:t>Kumbhare</a:t>
              </a:r>
              <a:endParaRPr lang="en-US" sz="1808" spc="-36" dirty="0">
                <a:solidFill>
                  <a:srgbClr val="004AAD"/>
                </a:solidFill>
                <a:latin typeface="Montserrat Classic"/>
              </a:endParaRPr>
            </a:p>
          </p:txBody>
        </p:sp>
        <p:sp>
          <p:nvSpPr>
            <p:cNvPr id="18" name="TextBox 18"/>
            <p:cNvSpPr txBox="1"/>
            <p:nvPr/>
          </p:nvSpPr>
          <p:spPr>
            <a:xfrm>
              <a:off x="68832" y="1670804"/>
              <a:ext cx="4314403" cy="4726591"/>
            </a:xfrm>
            <a:prstGeom prst="rect">
              <a:avLst/>
            </a:prstGeom>
          </p:spPr>
          <p:txBody>
            <a:bodyPr lIns="0" tIns="0" rIns="0" bIns="0" rtlCol="0" anchor="t">
              <a:spAutoFit/>
            </a:bodyPr>
            <a:lstStyle/>
            <a:p>
              <a:pPr marL="304963" lvl="1" indent="-152482">
                <a:lnSpc>
                  <a:spcPts val="1977"/>
                </a:lnSpc>
                <a:buFont typeface="Arial"/>
                <a:buChar char="•"/>
              </a:pPr>
              <a:r>
                <a:rPr lang="en-US" sz="1413" dirty="0">
                  <a:solidFill>
                    <a:srgbClr val="000000"/>
                  </a:solidFill>
                  <a:latin typeface="Open Sauce Light"/>
                </a:rPr>
                <a:t>Handled the data preprocessing part</a:t>
              </a:r>
            </a:p>
            <a:p>
              <a:pPr marL="304963" lvl="1" indent="-152482">
                <a:lnSpc>
                  <a:spcPts val="1977"/>
                </a:lnSpc>
                <a:buFont typeface="Arial"/>
                <a:buChar char="•"/>
              </a:pPr>
              <a:r>
                <a:rPr lang="en-US" sz="1413" dirty="0">
                  <a:solidFill>
                    <a:srgbClr val="000000"/>
                  </a:solidFill>
                  <a:latin typeface="Open Sauce Light"/>
                </a:rPr>
                <a:t>Helped in implementing the ML Models</a:t>
              </a:r>
            </a:p>
          </p:txBody>
        </p:sp>
      </p:grpSp>
      <p:grpSp>
        <p:nvGrpSpPr>
          <p:cNvPr id="19" name="Group 19"/>
          <p:cNvGrpSpPr/>
          <p:nvPr/>
        </p:nvGrpSpPr>
        <p:grpSpPr>
          <a:xfrm>
            <a:off x="6752083" y="3563727"/>
            <a:ext cx="1617901" cy="2301626"/>
            <a:chOff x="0" y="0"/>
            <a:chExt cx="4314403" cy="6137666"/>
          </a:xfrm>
        </p:grpSpPr>
        <p:sp>
          <p:nvSpPr>
            <p:cNvPr id="20" name="TextBox 20"/>
            <p:cNvSpPr txBox="1"/>
            <p:nvPr/>
          </p:nvSpPr>
          <p:spPr>
            <a:xfrm>
              <a:off x="0" y="0"/>
              <a:ext cx="4314403" cy="1457493"/>
            </a:xfrm>
            <a:prstGeom prst="rect">
              <a:avLst/>
            </a:prstGeom>
          </p:spPr>
          <p:txBody>
            <a:bodyPr lIns="0" tIns="0" rIns="0" bIns="0" rtlCol="0" anchor="t">
              <a:spAutoFit/>
            </a:bodyPr>
            <a:lstStyle/>
            <a:p>
              <a:pPr algn="ctr">
                <a:lnSpc>
                  <a:spcPts val="2169"/>
                </a:lnSpc>
                <a:spcBef>
                  <a:spcPct val="0"/>
                </a:spcBef>
              </a:pPr>
              <a:r>
                <a:rPr lang="en-US" sz="1808" spc="-36" dirty="0">
                  <a:solidFill>
                    <a:srgbClr val="004AAD"/>
                  </a:solidFill>
                  <a:latin typeface="Montserrat Classic"/>
                </a:rPr>
                <a:t>Himanshu</a:t>
              </a:r>
            </a:p>
            <a:p>
              <a:pPr algn="ctr">
                <a:lnSpc>
                  <a:spcPts val="2169"/>
                </a:lnSpc>
                <a:spcBef>
                  <a:spcPct val="0"/>
                </a:spcBef>
              </a:pPr>
              <a:r>
                <a:rPr lang="en-US" sz="1808" spc="-36" dirty="0" err="1">
                  <a:solidFill>
                    <a:srgbClr val="004AAD"/>
                  </a:solidFill>
                  <a:latin typeface="Montserrat Classic"/>
                </a:rPr>
                <a:t>Dongre</a:t>
              </a:r>
              <a:endParaRPr lang="en-US" sz="1808" spc="-36" dirty="0">
                <a:solidFill>
                  <a:srgbClr val="004AAD"/>
                </a:solidFill>
                <a:latin typeface="Montserrat Classic"/>
              </a:endParaRPr>
            </a:p>
          </p:txBody>
        </p:sp>
        <p:sp>
          <p:nvSpPr>
            <p:cNvPr id="21" name="TextBox 21"/>
            <p:cNvSpPr txBox="1"/>
            <p:nvPr/>
          </p:nvSpPr>
          <p:spPr>
            <a:xfrm>
              <a:off x="0" y="2095023"/>
              <a:ext cx="4314403" cy="4042643"/>
            </a:xfrm>
            <a:prstGeom prst="rect">
              <a:avLst/>
            </a:prstGeom>
          </p:spPr>
          <p:txBody>
            <a:bodyPr lIns="0" tIns="0" rIns="0" bIns="0" rtlCol="0" anchor="t">
              <a:spAutoFit/>
            </a:bodyPr>
            <a:lstStyle/>
            <a:p>
              <a:pPr marL="304963" lvl="1" indent="-152482">
                <a:lnSpc>
                  <a:spcPts val="1977"/>
                </a:lnSpc>
                <a:buFont typeface="Arial"/>
                <a:buChar char="•"/>
              </a:pPr>
              <a:r>
                <a:rPr lang="en-US" sz="1413">
                  <a:solidFill>
                    <a:srgbClr val="000000"/>
                  </a:solidFill>
                  <a:latin typeface="Open Sauce Light"/>
                </a:rPr>
                <a:t>Decided which ML Models to use.</a:t>
              </a:r>
            </a:p>
            <a:p>
              <a:pPr marL="304963" lvl="1" indent="-152482">
                <a:lnSpc>
                  <a:spcPts val="1977"/>
                </a:lnSpc>
                <a:buFont typeface="Arial"/>
                <a:buChar char="•"/>
              </a:pPr>
              <a:r>
                <a:rPr lang="en-US" sz="1413">
                  <a:solidFill>
                    <a:srgbClr val="000000"/>
                  </a:solidFill>
                  <a:latin typeface="Open Sauce Light"/>
                </a:rPr>
                <a:t>Analyzed the accuracies of the models.</a:t>
              </a:r>
            </a:p>
          </p:txBody>
        </p:sp>
      </p:grpSp>
      <p:sp>
        <p:nvSpPr>
          <p:cNvPr id="23" name="Rectangle 22">
            <a:extLst>
              <a:ext uri="{FF2B5EF4-FFF2-40B4-BE49-F238E27FC236}">
                <a16:creationId xmlns:a16="http://schemas.microsoft.com/office/drawing/2014/main" id="{20C284FD-0E2D-483A-837A-D1E032F36BAB}"/>
              </a:ext>
            </a:extLst>
          </p:cNvPr>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2800" b="1" dirty="0">
                <a:latin typeface="Times New Roman" panose="02020603050405020304" pitchFamily="18" charset="0"/>
                <a:cs typeface="Times New Roman" panose="02020603050405020304" pitchFamily="18" charset="0"/>
              </a:rPr>
              <a:t>Work Division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3600" b="1" dirty="0">
                <a:latin typeface="Times New Roman" panose="02020603050405020304" pitchFamily="18" charset="0"/>
                <a:cs typeface="Times New Roman" panose="02020603050405020304" pitchFamily="18" charset="0"/>
              </a:rPr>
              <a:t>Frontend</a:t>
            </a:r>
          </a:p>
        </p:txBody>
      </p:sp>
      <p:pic>
        <p:nvPicPr>
          <p:cNvPr id="5" name="Picture 4">
            <a:extLst>
              <a:ext uri="{FF2B5EF4-FFF2-40B4-BE49-F238E27FC236}">
                <a16:creationId xmlns:a16="http://schemas.microsoft.com/office/drawing/2014/main" id="{D6E3F3CE-3C03-45AD-BCBA-CC86E40CDAA8}"/>
              </a:ext>
            </a:extLst>
          </p:cNvPr>
          <p:cNvPicPr>
            <a:picLocks noChangeAspect="1"/>
          </p:cNvPicPr>
          <p:nvPr/>
        </p:nvPicPr>
        <p:blipFill>
          <a:blip r:embed="rId2"/>
          <a:stretch>
            <a:fillRect/>
          </a:stretch>
        </p:blipFill>
        <p:spPr>
          <a:xfrm>
            <a:off x="0" y="942109"/>
            <a:ext cx="9144000" cy="4973782"/>
          </a:xfrm>
          <a:prstGeom prst="rect">
            <a:avLst/>
          </a:prstGeom>
        </p:spPr>
      </p:pic>
    </p:spTree>
    <p:extLst>
      <p:ext uri="{BB962C8B-B14F-4D97-AF65-F5344CB8AC3E}">
        <p14:creationId xmlns:p14="http://schemas.microsoft.com/office/powerpoint/2010/main" val="468955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3600" b="1" dirty="0">
                <a:latin typeface="Times New Roman" panose="02020603050405020304" pitchFamily="18" charset="0"/>
                <a:cs typeface="Times New Roman" panose="02020603050405020304" pitchFamily="18" charset="0"/>
              </a:rPr>
              <a:t>OUTPUT:</a:t>
            </a:r>
          </a:p>
        </p:txBody>
      </p:sp>
      <p:sp>
        <p:nvSpPr>
          <p:cNvPr id="3" name="AutoShape 2" descr="https://lh5.googleusercontent.com/y8mSpLYGVN_GPFYYemaJE_i3FbvrH9vsORYS2SW18lTES2l1SkIeOVU0bkWPb5MT-GhkM3fyy133WWJVOBa4kHBArMRzG_HNICRigXC0rwRlY0tYq-kql6HqONfu8je-npwW8CUf"/>
          <p:cNvSpPr>
            <a:spLocks noChangeAspect="1" noChangeArrowheads="1"/>
          </p:cNvSpPr>
          <p:nvPr/>
        </p:nvSpPr>
        <p:spPr bwMode="auto">
          <a:xfrm>
            <a:off x="130175" y="-998538"/>
            <a:ext cx="5457825" cy="20859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58061612-EB4D-4C6B-B10E-B1DD4B82A58B}"/>
              </a:ext>
            </a:extLst>
          </p:cNvPr>
          <p:cNvPicPr>
            <a:picLocks noChangeAspect="1"/>
          </p:cNvPicPr>
          <p:nvPr/>
        </p:nvPicPr>
        <p:blipFill>
          <a:blip r:embed="rId2"/>
          <a:stretch>
            <a:fillRect/>
          </a:stretch>
        </p:blipFill>
        <p:spPr>
          <a:xfrm>
            <a:off x="0" y="534251"/>
            <a:ext cx="9144000" cy="5789497"/>
          </a:xfrm>
          <a:prstGeom prst="rect">
            <a:avLst/>
          </a:prstGeom>
        </p:spPr>
      </p:pic>
    </p:spTree>
    <p:extLst>
      <p:ext uri="{BB962C8B-B14F-4D97-AF65-F5344CB8AC3E}">
        <p14:creationId xmlns:p14="http://schemas.microsoft.com/office/powerpoint/2010/main" val="1027611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2800" b="1" dirty="0">
                <a:latin typeface="Times New Roman" panose="02020603050405020304" pitchFamily="18" charset="0"/>
                <a:cs typeface="Times New Roman" panose="02020603050405020304" pitchFamily="18" charset="0"/>
              </a:rPr>
              <a:t>Introduction</a:t>
            </a:r>
          </a:p>
        </p:txBody>
      </p:sp>
      <p:sp>
        <p:nvSpPr>
          <p:cNvPr id="5" name="Content Placeholder 2"/>
          <p:cNvSpPr>
            <a:spLocks noGrp="1"/>
          </p:cNvSpPr>
          <p:nvPr>
            <p:ph idx="1"/>
          </p:nvPr>
        </p:nvSpPr>
        <p:spPr>
          <a:xfrm>
            <a:off x="150124" y="999702"/>
            <a:ext cx="8541389" cy="4759653"/>
          </a:xfrm>
        </p:spPr>
        <p:txBody>
          <a:bodyPr>
            <a:normAutofit/>
          </a:bodyPr>
          <a:lstStyle/>
          <a:p>
            <a:r>
              <a:rPr lang="en-US" sz="2000" b="0" i="0" dirty="0">
                <a:solidFill>
                  <a:srgbClr val="374151"/>
                </a:solidFill>
                <a:effectLst/>
                <a:latin typeface="Times New Roman" panose="02020603050405020304" pitchFamily="18" charset="0"/>
                <a:cs typeface="Times New Roman" panose="02020603050405020304" pitchFamily="18" charset="0"/>
              </a:rPr>
              <a:t>The Indian Premier League (IPL) is one of the most popular and widely followed Twenty20 cricket leagues in the world. The unpredictability of cricket matches and the enormous fanbase make predicting match outcomes a fascinating challenge. This project aims to use machine learning techniques to predict IPL match results accurately, enhancing the excitement for cricket enthusiasts.</a:t>
            </a:r>
          </a:p>
          <a:p>
            <a:endParaRPr lang="en-GB"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673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3600" b="1" dirty="0">
                <a:latin typeface="Times New Roman" panose="02020603050405020304" pitchFamily="18" charset="0"/>
                <a:cs typeface="Times New Roman" panose="02020603050405020304" pitchFamily="18" charset="0"/>
              </a:rPr>
              <a:t>OUTPUT:</a:t>
            </a:r>
          </a:p>
        </p:txBody>
      </p:sp>
      <p:sp>
        <p:nvSpPr>
          <p:cNvPr id="3" name="AutoShape 2" descr="https://lh5.googleusercontent.com/y8mSpLYGVN_GPFYYemaJE_i3FbvrH9vsORYS2SW18lTES2l1SkIeOVU0bkWPb5MT-GhkM3fyy133WWJVOBa4kHBArMRzG_HNICRigXC0rwRlY0tYq-kql6HqONfu8je-npwW8CUf"/>
          <p:cNvSpPr>
            <a:spLocks noChangeAspect="1" noChangeArrowheads="1"/>
          </p:cNvSpPr>
          <p:nvPr/>
        </p:nvSpPr>
        <p:spPr bwMode="auto">
          <a:xfrm>
            <a:off x="130175" y="-998538"/>
            <a:ext cx="5457825" cy="20859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F5067846-285D-421F-B15E-E7EFD963F419}"/>
              </a:ext>
            </a:extLst>
          </p:cNvPr>
          <p:cNvPicPr>
            <a:picLocks noChangeAspect="1"/>
          </p:cNvPicPr>
          <p:nvPr/>
        </p:nvPicPr>
        <p:blipFill>
          <a:blip r:embed="rId2"/>
          <a:stretch>
            <a:fillRect/>
          </a:stretch>
        </p:blipFill>
        <p:spPr>
          <a:xfrm>
            <a:off x="0" y="550805"/>
            <a:ext cx="9144000" cy="5756390"/>
          </a:xfrm>
          <a:prstGeom prst="rect">
            <a:avLst/>
          </a:prstGeom>
        </p:spPr>
      </p:pic>
    </p:spTree>
    <p:extLst>
      <p:ext uri="{BB962C8B-B14F-4D97-AF65-F5344CB8AC3E}">
        <p14:creationId xmlns:p14="http://schemas.microsoft.com/office/powerpoint/2010/main" val="3173379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2800" b="1" dirty="0">
                <a:latin typeface="Times New Roman" panose="02020603050405020304" pitchFamily="18" charset="0"/>
                <a:cs typeface="Times New Roman" panose="02020603050405020304" pitchFamily="18" charset="0"/>
              </a:rPr>
              <a:t>Data Collection</a:t>
            </a:r>
          </a:p>
        </p:txBody>
      </p:sp>
      <p:sp>
        <p:nvSpPr>
          <p:cNvPr id="5" name="Content Placeholder 2"/>
          <p:cNvSpPr>
            <a:spLocks noGrp="1"/>
          </p:cNvSpPr>
          <p:nvPr>
            <p:ph idx="1"/>
          </p:nvPr>
        </p:nvSpPr>
        <p:spPr>
          <a:xfrm>
            <a:off x="150125" y="999702"/>
            <a:ext cx="8843749" cy="4759653"/>
          </a:xfrm>
        </p:spPr>
        <p:txBody>
          <a:bodyPr>
            <a:normAutofit/>
          </a:bodyPr>
          <a:lstStyle/>
          <a:p>
            <a:pPr marL="0" indent="0">
              <a:buNone/>
            </a:pPr>
            <a:r>
              <a:rPr lang="en-US" sz="1800" b="1" dirty="0"/>
              <a:t>Data set has been collected from Kaggle.com</a:t>
            </a:r>
          </a:p>
          <a:p>
            <a:pPr marL="0" indent="0">
              <a:buNone/>
            </a:pPr>
            <a:r>
              <a:rPr lang="en-US" sz="1800" b="1" dirty="0"/>
              <a:t>(</a:t>
            </a:r>
            <a:r>
              <a:rPr lang="en-US" sz="1800" dirty="0"/>
              <a:t>https://www.kaggle.com/datasets/ramjidoolla/ipl-data-set)</a:t>
            </a:r>
            <a:endParaRPr lang="en-GB" sz="1800" dirty="0">
              <a:latin typeface="Times New Roman" panose="02020603050405020304" pitchFamily="18" charset="0"/>
              <a:cs typeface="Times New Roman" panose="02020603050405020304" pitchFamily="18" charset="0"/>
            </a:endParaRPr>
          </a:p>
          <a:p>
            <a:pPr marL="0" indent="0">
              <a:buNone/>
            </a:pPr>
            <a:endParaRPr lang="en-GB"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3AF6F5C-8E85-4002-887B-B9BA84E4017E}"/>
              </a:ext>
            </a:extLst>
          </p:cNvPr>
          <p:cNvPicPr>
            <a:picLocks noChangeAspect="1"/>
          </p:cNvPicPr>
          <p:nvPr/>
        </p:nvPicPr>
        <p:blipFill>
          <a:blip r:embed="rId2"/>
          <a:stretch>
            <a:fillRect/>
          </a:stretch>
        </p:blipFill>
        <p:spPr>
          <a:xfrm>
            <a:off x="150125" y="2516773"/>
            <a:ext cx="8581292" cy="3337623"/>
          </a:xfrm>
          <a:prstGeom prst="rect">
            <a:avLst/>
          </a:prstGeom>
        </p:spPr>
      </p:pic>
    </p:spTree>
    <p:extLst>
      <p:ext uri="{BB962C8B-B14F-4D97-AF65-F5344CB8AC3E}">
        <p14:creationId xmlns:p14="http://schemas.microsoft.com/office/powerpoint/2010/main" val="923284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22521" y="1064712"/>
            <a:ext cx="8698958" cy="4917127"/>
          </a:xfrm>
        </p:spPr>
        <p:txBody>
          <a:bodyPr>
            <a:normAutofit fontScale="92500" lnSpcReduction="10000"/>
          </a:bodyPr>
          <a:lstStyle/>
          <a:p>
            <a:r>
              <a:rPr lang="en-US" sz="2000" dirty="0"/>
              <a:t>In this project,  10 to 11 machine learning algorithms are used to predict Email </a:t>
            </a:r>
            <a:r>
              <a:rPr lang="en-US" sz="2000" dirty="0" err="1"/>
              <a:t>sms</a:t>
            </a:r>
            <a:r>
              <a:rPr lang="en-US" sz="2000" dirty="0"/>
              <a:t> Spam detection: Support Vector Machine, Random Forest, Ada Boost, Gradient Boosting, Logistic Regression, and Decision Tree Classifier etc.</a:t>
            </a:r>
          </a:p>
          <a:p>
            <a:endParaRPr lang="en-US" sz="2000" dirty="0"/>
          </a:p>
          <a:p>
            <a:r>
              <a:rPr lang="en-US" sz="2000" dirty="0"/>
              <a:t> The accuracy of each algorithm is compared to determine which one is best suited for the prediction. </a:t>
            </a:r>
          </a:p>
          <a:p>
            <a:endParaRPr lang="en-US" sz="2000" dirty="0"/>
          </a:p>
          <a:p>
            <a:r>
              <a:rPr lang="en-US" sz="2000" dirty="0"/>
              <a:t>The best algorithm for prediction is the Multinomial Naive bayes, which has a pinpoint prediction accuracy [on "UCI learning dataset repository for Spam Messages Collections"]. </a:t>
            </a:r>
          </a:p>
          <a:p>
            <a:endParaRPr lang="en-US" sz="2000" dirty="0"/>
          </a:p>
          <a:p>
            <a:r>
              <a:rPr lang="en-US" sz="2000" dirty="0"/>
              <a:t>As a result, combining our  Multinomial Naive bayes algorithm and the attributes of this dataset, Spam messages may be predicted with near-perfect accuracy. </a:t>
            </a:r>
          </a:p>
          <a:p>
            <a:endParaRPr lang="en-US" sz="2000" dirty="0"/>
          </a:p>
          <a:p>
            <a:r>
              <a:rPr lang="en-US" sz="2000" dirty="0"/>
              <a:t>Hence Web application is using Multinomial Naive bayes algorithm model via Pickle file for prediction on Website.</a:t>
            </a:r>
          </a:p>
        </p:txBody>
      </p:sp>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r>
              <a:rPr lang="en-US" sz="2800" dirty="0"/>
              <a:t>Conclusion</a:t>
            </a:r>
          </a:p>
        </p:txBody>
      </p:sp>
    </p:spTree>
    <p:extLst>
      <p:ext uri="{BB962C8B-B14F-4D97-AF65-F5344CB8AC3E}">
        <p14:creationId xmlns:p14="http://schemas.microsoft.com/office/powerpoint/2010/main" val="1805636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22521" y="1064712"/>
            <a:ext cx="8698958" cy="4917127"/>
          </a:xfrm>
        </p:spPr>
        <p:txBody>
          <a:bodyPr>
            <a:normAutofit lnSpcReduction="10000"/>
          </a:bodyPr>
          <a:lstStyle/>
          <a:p>
            <a:pPr marL="457200" lvl="0" indent="-457200">
              <a:buAutoNum type="arabicParenR"/>
            </a:pPr>
            <a:r>
              <a:rPr lang="en-US" sz="1800" dirty="0"/>
              <a:t>Daniel Mago </a:t>
            </a:r>
            <a:r>
              <a:rPr lang="en-US" sz="1800" dirty="0" err="1"/>
              <a:t>Vistro</a:t>
            </a:r>
            <a:r>
              <a:rPr lang="en-US" sz="1800" dirty="0"/>
              <a:t>, </a:t>
            </a:r>
            <a:r>
              <a:rPr lang="en-US" sz="1800" dirty="0" err="1"/>
              <a:t>Faizan</a:t>
            </a:r>
            <a:r>
              <a:rPr lang="en-US" sz="1800" dirty="0"/>
              <a:t> Rasheed, Leo Gertrude David “Cricket winner prediction with application of machine learning and data analytics” IJSTR Volume 8, Issue 09, September 2019.</a:t>
            </a:r>
          </a:p>
          <a:p>
            <a:pPr marL="457200" lvl="0" indent="-457200">
              <a:buAutoNum type="arabicParenR"/>
            </a:pPr>
            <a:endParaRPr lang="en-US" sz="1800" dirty="0"/>
          </a:p>
          <a:p>
            <a:pPr marL="457200" lvl="0" indent="-457200">
              <a:buAutoNum type="arabicParenR"/>
            </a:pPr>
            <a:r>
              <a:rPr lang="en-US" sz="1800" dirty="0"/>
              <a:t>Rabindra </a:t>
            </a:r>
            <a:r>
              <a:rPr lang="en-US" sz="1800" dirty="0" err="1"/>
              <a:t>Lamsal</a:t>
            </a:r>
            <a:r>
              <a:rPr lang="en-US" sz="1800" dirty="0"/>
              <a:t> and Ayesha Choudhary “Predicting Outcome of Indian Premier League (IPL) Matches Using Machine Learning” ResearchGate (2020)</a:t>
            </a:r>
          </a:p>
          <a:p>
            <a:pPr marL="457200" lvl="0" indent="-457200">
              <a:buAutoNum type="arabicParenR"/>
            </a:pPr>
            <a:endParaRPr lang="en-US" sz="1800" dirty="0"/>
          </a:p>
          <a:p>
            <a:pPr marL="457200" lvl="0" indent="-457200">
              <a:buAutoNum type="arabicParenR"/>
            </a:pPr>
            <a:r>
              <a:rPr lang="en-US" sz="1800" dirty="0" err="1"/>
              <a:t>Rameshwari</a:t>
            </a:r>
            <a:r>
              <a:rPr lang="en-US" sz="1800" dirty="0"/>
              <a:t> </a:t>
            </a:r>
            <a:r>
              <a:rPr lang="en-US" sz="1800" dirty="0" err="1"/>
              <a:t>Lokhande</a:t>
            </a:r>
            <a:r>
              <a:rPr lang="en-US" sz="1800" dirty="0"/>
              <a:t> “Prediction of live cricket score and winning” IJRTD Volume 5(4), (2018).</a:t>
            </a:r>
          </a:p>
          <a:p>
            <a:pPr marL="457200" lvl="0" indent="-457200">
              <a:buAutoNum type="arabicParenR"/>
            </a:pPr>
            <a:endParaRPr lang="en-US" sz="1800" dirty="0"/>
          </a:p>
          <a:p>
            <a:pPr marL="457200" lvl="0" indent="-457200">
              <a:buAutoNum type="arabicParenR"/>
            </a:pPr>
            <a:r>
              <a:rPr lang="en-US" sz="1800" dirty="0"/>
              <a:t>Siddharth Sinha “IPL Win Prediction System To Improve Team Performance using SVM” IJFGCN Vol. 13, (2020)</a:t>
            </a:r>
          </a:p>
          <a:p>
            <a:pPr marL="457200" lvl="0" indent="-457200">
              <a:buAutoNum type="arabicParenR"/>
            </a:pPr>
            <a:endParaRPr lang="en-US" sz="1800" dirty="0"/>
          </a:p>
          <a:p>
            <a:pPr marL="457200" lvl="0" indent="-457200">
              <a:buAutoNum type="arabicParenR"/>
            </a:pPr>
            <a:r>
              <a:rPr lang="en-US" sz="1800" dirty="0"/>
              <a:t>Sanjay Gupta, Hitesh Jain, </a:t>
            </a:r>
            <a:r>
              <a:rPr lang="en-US" sz="1800" dirty="0" err="1"/>
              <a:t>Asmit</a:t>
            </a:r>
            <a:r>
              <a:rPr lang="en-US" sz="1800" dirty="0"/>
              <a:t> Gupta and Hemant </a:t>
            </a:r>
            <a:r>
              <a:rPr lang="en-US" sz="1800" dirty="0" err="1"/>
              <a:t>Soni</a:t>
            </a:r>
            <a:r>
              <a:rPr lang="en-US" sz="1800" dirty="0"/>
              <a:t>, “Fantasy League Team Prediction”, International Journal of Research in Science and Engineering, Vol. 6, No. 3, pp. 97- 103, 2017. </a:t>
            </a:r>
            <a:endParaRPr lang="en-IN" dirty="0"/>
          </a:p>
        </p:txBody>
      </p:sp>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r>
              <a:rPr lang="en-US" sz="2800" dirty="0"/>
              <a:t>Reference</a:t>
            </a:r>
          </a:p>
        </p:txBody>
      </p:sp>
    </p:spTree>
    <p:extLst>
      <p:ext uri="{BB962C8B-B14F-4D97-AF65-F5344CB8AC3E}">
        <p14:creationId xmlns:p14="http://schemas.microsoft.com/office/powerpoint/2010/main" val="3460650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22521" y="1064712"/>
            <a:ext cx="8698958" cy="4917127"/>
          </a:xfrm>
        </p:spPr>
        <p:txBody>
          <a:bodyPr>
            <a:normAutofit/>
          </a:bodyPr>
          <a:lstStyle/>
          <a:p>
            <a:pPr marL="0" lvl="0" indent="0">
              <a:buNone/>
            </a:pPr>
            <a:r>
              <a:rPr lang="en-IN" sz="1800" dirty="0"/>
              <a:t>6) </a:t>
            </a:r>
            <a:r>
              <a:rPr lang="en-US" sz="1800" dirty="0"/>
              <a:t>13) </a:t>
            </a:r>
            <a:r>
              <a:rPr lang="en-US" sz="1800" dirty="0" err="1"/>
              <a:t>Pabitra</a:t>
            </a:r>
            <a:r>
              <a:rPr lang="en-US" sz="1800" dirty="0"/>
              <a:t> Kumar Dey, Gangotri Chakraborty, </a:t>
            </a:r>
            <a:r>
              <a:rPr lang="en-US" sz="1800" dirty="0" err="1"/>
              <a:t>Purnendu</a:t>
            </a:r>
            <a:r>
              <a:rPr lang="en-US" sz="1800" dirty="0"/>
              <a:t> </a:t>
            </a:r>
            <a:r>
              <a:rPr lang="en-US" sz="1800" dirty="0" err="1"/>
              <a:t>Ruj</a:t>
            </a:r>
            <a:r>
              <a:rPr lang="en-US" sz="1800" dirty="0"/>
              <a:t> and </a:t>
            </a:r>
            <a:r>
              <a:rPr lang="en-US" sz="1800" dirty="0" err="1"/>
              <a:t>Suvobrata</a:t>
            </a:r>
            <a:r>
              <a:rPr lang="en-US" sz="1800" dirty="0"/>
              <a:t> Sarkar, “A Data Mining Approach on Cluster Analysis of IPL”, International Journal of Machine Learning and Computing, Vol. 2, No. 4, pp. 351-354, 2012.</a:t>
            </a:r>
            <a:endParaRPr lang="en-IN" sz="1800" dirty="0"/>
          </a:p>
          <a:p>
            <a:pPr marL="0" lvl="0" indent="0">
              <a:buNone/>
            </a:pPr>
            <a:endParaRPr lang="en-IN" sz="1800" dirty="0"/>
          </a:p>
          <a:p>
            <a:pPr marL="0" lvl="0" indent="0">
              <a:buNone/>
            </a:pPr>
            <a:r>
              <a:rPr lang="en-US" sz="1800" dirty="0"/>
              <a:t>7) Raza Ul Mustafa, M. Saqib Nawaz, M. Ikram Ullah </a:t>
            </a:r>
            <a:r>
              <a:rPr lang="en-US" sz="1800" dirty="0" err="1"/>
              <a:t>Lali</a:t>
            </a:r>
            <a:r>
              <a:rPr lang="en-US" sz="1800" dirty="0"/>
              <a:t>, </a:t>
            </a:r>
            <a:r>
              <a:rPr lang="en-US" sz="1800" dirty="0" err="1"/>
              <a:t>Tehseen</a:t>
            </a:r>
            <a:r>
              <a:rPr lang="en-US" sz="1800" dirty="0"/>
              <a:t> Zia and Waqar Mehmood, “Predicting the Cricket Match outcome using Crowd Opinions on Social Networks: A Comparative Study of Machine Learning Methods”, Malaysian Journal of Computer Science, Vol. 30, No. 1, pp. 63-76, 2017.</a:t>
            </a:r>
          </a:p>
          <a:p>
            <a:pPr marL="0" lvl="0" indent="0">
              <a:buNone/>
            </a:pPr>
            <a:endParaRPr lang="en-US" sz="1800" dirty="0"/>
          </a:p>
          <a:p>
            <a:pPr marL="0" lvl="0" indent="0">
              <a:buNone/>
            </a:pPr>
            <a:r>
              <a:rPr lang="en-US" sz="1800" dirty="0"/>
              <a:t>8)</a:t>
            </a:r>
            <a:r>
              <a:rPr lang="en-US" sz="1400" dirty="0"/>
              <a:t> </a:t>
            </a:r>
            <a:r>
              <a:rPr lang="en-US" sz="1800" dirty="0"/>
              <a:t>Jayshree </a:t>
            </a:r>
            <a:r>
              <a:rPr lang="en-US" sz="1800" dirty="0" err="1"/>
              <a:t>Hajgude</a:t>
            </a:r>
            <a:r>
              <a:rPr lang="en-US" sz="1800" dirty="0"/>
              <a:t>, Aishwarya </a:t>
            </a:r>
            <a:r>
              <a:rPr lang="en-US" sz="1800" dirty="0" err="1"/>
              <a:t>Parameshwaran</a:t>
            </a:r>
            <a:r>
              <a:rPr lang="en-US" sz="1800" dirty="0"/>
              <a:t>, Krishna </a:t>
            </a:r>
            <a:r>
              <a:rPr lang="en-US" sz="1800" dirty="0" err="1"/>
              <a:t>Nambi</a:t>
            </a:r>
            <a:r>
              <a:rPr lang="en-US" sz="1800" dirty="0"/>
              <a:t>, Anupama </a:t>
            </a:r>
            <a:r>
              <a:rPr lang="en-US" sz="1800" dirty="0" err="1"/>
              <a:t>Sakhalkar</a:t>
            </a:r>
            <a:r>
              <a:rPr lang="en-US" sz="1800" dirty="0"/>
              <a:t> and </a:t>
            </a:r>
            <a:r>
              <a:rPr lang="en-US" sz="1800" dirty="0" err="1"/>
              <a:t>Darshil</a:t>
            </a:r>
            <a:r>
              <a:rPr lang="en-US" sz="1800" dirty="0"/>
              <a:t> Sanghvi, “IPL Dream </a:t>
            </a:r>
            <a:r>
              <a:rPr lang="en-US" sz="1800" dirty="0" err="1"/>
              <a:t>TeamA</a:t>
            </a:r>
            <a:r>
              <a:rPr lang="en-US" sz="1800" dirty="0"/>
              <a:t> Prediction Software Based on Data Mining and Statistical Analysis”, International Journal of Computer Engineering and Applications, Vol. 9, No. 4, pp. 113-119, 2015. </a:t>
            </a:r>
          </a:p>
        </p:txBody>
      </p:sp>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r>
              <a:rPr lang="en-US" sz="2800" dirty="0"/>
              <a:t>Reference</a:t>
            </a:r>
          </a:p>
        </p:txBody>
      </p:sp>
    </p:spTree>
    <p:extLst>
      <p:ext uri="{BB962C8B-B14F-4D97-AF65-F5344CB8AC3E}">
        <p14:creationId xmlns:p14="http://schemas.microsoft.com/office/powerpoint/2010/main" val="1819248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0" y="3142989"/>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r>
              <a:rPr lang="en-US" sz="2800" b="1" dirty="0">
                <a:latin typeface="+mj-lt"/>
                <a:cs typeface="Times New Roman" pitchFamily="18" charset="0"/>
              </a:rPr>
              <a:t> Thank You…..</a:t>
            </a:r>
          </a:p>
        </p:txBody>
      </p:sp>
    </p:spTree>
    <p:extLst>
      <p:ext uri="{BB962C8B-B14F-4D97-AF65-F5344CB8AC3E}">
        <p14:creationId xmlns:p14="http://schemas.microsoft.com/office/powerpoint/2010/main" val="2383984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IN" sz="2800" b="1" dirty="0">
                <a:solidFill>
                  <a:schemeClr val="bg1"/>
                </a:solidFill>
                <a:latin typeface="Times New Roman" panose="02020603050405020304" pitchFamily="18" charset="0"/>
                <a:cs typeface="Times New Roman" panose="02020603050405020304" pitchFamily="18" charset="0"/>
              </a:rPr>
              <a:t>Objective</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50125" y="999703"/>
            <a:ext cx="8843749" cy="1391806"/>
          </a:xfrm>
        </p:spPr>
        <p:txBody>
          <a:bodyPr>
            <a:normAutofit/>
          </a:bodyPr>
          <a:lstStyle/>
          <a:p>
            <a:pPr marL="0" indent="0">
              <a:buNone/>
            </a:pPr>
            <a:endParaRPr lang="en-GB" b="1" dirty="0">
              <a:solidFill>
                <a:srgbClr val="940000"/>
              </a:solidFill>
              <a:latin typeface="Times New Roman" panose="02020603050405020304" pitchFamily="18" charset="0"/>
              <a:cs typeface="Times New Roman" panose="02020603050405020304" pitchFamily="18" charset="0"/>
            </a:endParaRPr>
          </a:p>
          <a:p>
            <a:pPr marL="0" lvl="0" indent="0">
              <a:buNone/>
            </a:pPr>
            <a:endParaRPr lang="en-GB" sz="1800" dirty="0">
              <a:latin typeface="Times New Roman" panose="02020603050405020304" pitchFamily="18" charset="0"/>
              <a:cs typeface="Times New Roman" panose="02020603050405020304" pitchFamily="18" charset="0"/>
            </a:endParaRPr>
          </a:p>
          <a:p>
            <a:pPr marL="0" indent="0">
              <a:buNone/>
            </a:pPr>
            <a:endParaRPr lang="en-GB"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79B1A94-ADFD-415F-B96C-35585F41E463}"/>
              </a:ext>
            </a:extLst>
          </p:cNvPr>
          <p:cNvSpPr txBox="1"/>
          <p:nvPr/>
        </p:nvSpPr>
        <p:spPr>
          <a:xfrm>
            <a:off x="719812" y="850657"/>
            <a:ext cx="7704373" cy="5601533"/>
          </a:xfrm>
          <a:prstGeom prst="rect">
            <a:avLst/>
          </a:prstGeom>
          <a:noFill/>
        </p:spPr>
        <p:txBody>
          <a:bodyPr wrap="square">
            <a:spAutoFit/>
          </a:bodyPr>
          <a:lstStyle/>
          <a:p>
            <a:pPr marL="742950" marR="0" indent="-285750">
              <a:spcBef>
                <a:spcPts val="0"/>
              </a:spcBef>
              <a:spcAft>
                <a:spcPts val="0"/>
              </a:spcAft>
              <a:buFont typeface="Arial" panose="020B0604020202020204" pitchFamily="34" charset="0"/>
              <a:buChar char="•"/>
            </a:pPr>
            <a:r>
              <a:rPr lang="en-IN" sz="2000" dirty="0">
                <a:effectLst/>
                <a:ea typeface="Times New Roman" panose="02020603050405020304" pitchFamily="18" charset="0"/>
              </a:rPr>
              <a:t>The objective of this project is to develop an efficient system for predicting the outcome of T20 cricket matches. Several factors, both in-game and pre-game, such as the venue, past team performance, and the outcome of the toss, play a significant role in determining the result of a match. </a:t>
            </a:r>
          </a:p>
          <a:p>
            <a:pPr marL="742950" marR="0" indent="-285750">
              <a:spcBef>
                <a:spcPts val="0"/>
              </a:spcBef>
              <a:spcAft>
                <a:spcPts val="0"/>
              </a:spcAft>
              <a:buFont typeface="Arial" panose="020B0604020202020204" pitchFamily="34" charset="0"/>
              <a:buChar char="•"/>
            </a:pPr>
            <a:endParaRPr lang="en-IN" sz="2000" dirty="0">
              <a:ea typeface="Times New Roman" panose="02020603050405020304" pitchFamily="18" charset="0"/>
            </a:endParaRPr>
          </a:p>
          <a:p>
            <a:pPr marL="742950" marR="0" indent="-285750">
              <a:spcBef>
                <a:spcPts val="0"/>
              </a:spcBef>
              <a:spcAft>
                <a:spcPts val="0"/>
              </a:spcAft>
              <a:buFont typeface="Arial" panose="020B0604020202020204" pitchFamily="34" charset="0"/>
              <a:buChar char="•"/>
            </a:pPr>
            <a:r>
              <a:rPr lang="en-IN" sz="2000" dirty="0">
                <a:effectLst/>
                <a:ea typeface="Times New Roman" panose="02020603050405020304" pitchFamily="18" charset="0"/>
              </a:rPr>
              <a:t>This project also places a strong emphasis on conducting in-depth exploratory data analysis, building predictive models, and creating data visualizations related to the Indian Premier League (IPL). To achieve the best possible match outcome prediction, a variety of methods will be employed, including supervised machine learning using a Random Forest Classifier and statistical techniques.</a:t>
            </a:r>
            <a:endParaRPr lang="en-US" sz="2000" dirty="0">
              <a:effectLst/>
              <a:ea typeface="Times New Roman" panose="02020603050405020304" pitchFamily="18" charset="0"/>
            </a:endParaRPr>
          </a:p>
          <a:p>
            <a:pPr marL="457200" marR="0">
              <a:spcBef>
                <a:spcPts val="0"/>
              </a:spcBef>
              <a:spcAft>
                <a:spcPts val="0"/>
              </a:spcAft>
            </a:pPr>
            <a:r>
              <a:rPr lang="en-IN" sz="2000" dirty="0">
                <a:effectLst/>
                <a:ea typeface="Times New Roman" panose="02020603050405020304" pitchFamily="18" charset="0"/>
              </a:rPr>
              <a:t> </a:t>
            </a:r>
            <a:endParaRPr lang="en-US" sz="2000" dirty="0">
              <a:effectLst/>
              <a:ea typeface="Times New Roman" panose="02020603050405020304" pitchFamily="18" charset="0"/>
            </a:endParaRPr>
          </a:p>
          <a:p>
            <a:pPr marL="742950" marR="0" indent="-285750">
              <a:spcBef>
                <a:spcPts val="0"/>
              </a:spcBef>
              <a:spcAft>
                <a:spcPts val="0"/>
              </a:spcAft>
              <a:buFont typeface="Arial" panose="020B0604020202020204" pitchFamily="34" charset="0"/>
              <a:buChar char="•"/>
            </a:pPr>
            <a:r>
              <a:rPr lang="en-IN" sz="2000" dirty="0">
                <a:effectLst/>
                <a:ea typeface="Times New Roman" panose="02020603050405020304" pitchFamily="18" charset="0"/>
              </a:rPr>
              <a:t>Additionally, to ensure convenient access and usability of the predictions, the project intends to deploy a user-friendly web application that is compatible with various web browsers.</a:t>
            </a:r>
            <a:endParaRPr lang="en-US" sz="2000" dirty="0">
              <a:effectLst/>
              <a:ea typeface="Times New Roman" panose="02020603050405020304" pitchFamily="18" charset="0"/>
            </a:endParaRPr>
          </a:p>
          <a:p>
            <a:pPr marL="285750" indent="-285750" algn="just">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4411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2800" b="1" dirty="0">
                <a:latin typeface="Times New Roman" panose="02020603050405020304" pitchFamily="18" charset="0"/>
                <a:cs typeface="Times New Roman" panose="02020603050405020304" pitchFamily="18" charset="0"/>
              </a:rPr>
              <a:t>Hardware /Software Specification</a:t>
            </a:r>
          </a:p>
        </p:txBody>
      </p:sp>
      <p:sp>
        <p:nvSpPr>
          <p:cNvPr id="5" name="Content Placeholder 2"/>
          <p:cNvSpPr>
            <a:spLocks noGrp="1"/>
          </p:cNvSpPr>
          <p:nvPr>
            <p:ph idx="1"/>
          </p:nvPr>
        </p:nvSpPr>
        <p:spPr>
          <a:xfrm>
            <a:off x="431478" y="1238853"/>
            <a:ext cx="8843749" cy="4759653"/>
          </a:xfrm>
        </p:spPr>
        <p:txBody>
          <a:bodyPr>
            <a:normAutofit/>
          </a:bodyPr>
          <a:lstStyle/>
          <a:p>
            <a:pPr marL="0" indent="0">
              <a:buNone/>
            </a:pPr>
            <a:r>
              <a:rPr lang="en-IN" sz="1800" b="1" dirty="0"/>
              <a:t>Hardware:</a:t>
            </a:r>
            <a:endParaRPr lang="en-IN" sz="1800" dirty="0"/>
          </a:p>
          <a:p>
            <a:r>
              <a:rPr lang="en-IN" sz="1800" dirty="0"/>
              <a:t> GPU would be better</a:t>
            </a:r>
          </a:p>
          <a:p>
            <a:r>
              <a:rPr lang="en-IN" sz="1800" dirty="0"/>
              <a:t> Processor: Intel Core i3 or above</a:t>
            </a:r>
          </a:p>
          <a:p>
            <a:r>
              <a:rPr lang="en-IN" sz="1800" dirty="0"/>
              <a:t> Ram: 4 GB Minimum</a:t>
            </a:r>
          </a:p>
          <a:p>
            <a:r>
              <a:rPr lang="en-IN" sz="1800" dirty="0"/>
              <a:t> Disk Space: 2 GB Minimum</a:t>
            </a:r>
          </a:p>
          <a:p>
            <a:pPr marL="0" indent="0">
              <a:buNone/>
            </a:pPr>
            <a:endParaRPr lang="en-US" sz="1800" dirty="0"/>
          </a:p>
          <a:p>
            <a:pPr marL="0" indent="0">
              <a:buNone/>
            </a:pPr>
            <a:endParaRPr lang="en-IN" sz="1800" dirty="0"/>
          </a:p>
          <a:p>
            <a:pPr marL="0" indent="0">
              <a:buNone/>
            </a:pPr>
            <a:r>
              <a:rPr lang="en-IN" sz="1800" b="1" dirty="0"/>
              <a:t>Software:</a:t>
            </a:r>
            <a:endParaRPr lang="en-IN" sz="1800" dirty="0"/>
          </a:p>
          <a:p>
            <a:r>
              <a:rPr lang="en-IN" sz="1800" dirty="0"/>
              <a:t>Python 3 or above (packages like </a:t>
            </a:r>
            <a:r>
              <a:rPr lang="en-IN" sz="1800" dirty="0" err="1"/>
              <a:t>numpy</a:t>
            </a:r>
            <a:r>
              <a:rPr lang="en-IN" sz="1800" dirty="0"/>
              <a:t>, matplotlib, seaborn, pandas and </a:t>
            </a:r>
            <a:r>
              <a:rPr lang="en-IN" sz="1800" dirty="0" err="1"/>
              <a:t>sklearn</a:t>
            </a:r>
            <a:r>
              <a:rPr lang="en-IN" sz="1800" dirty="0"/>
              <a:t>)</a:t>
            </a:r>
          </a:p>
          <a:p>
            <a:r>
              <a:rPr lang="en-IN" sz="1800" dirty="0"/>
              <a:t>For Web Application </a:t>
            </a:r>
            <a:r>
              <a:rPr lang="en-IN" sz="1800" dirty="0" err="1"/>
              <a:t>Streamlit</a:t>
            </a:r>
            <a:r>
              <a:rPr lang="en-IN" sz="1800" dirty="0"/>
              <a:t> app framework</a:t>
            </a:r>
          </a:p>
          <a:p>
            <a:r>
              <a:rPr lang="en-IN" sz="1800" dirty="0"/>
              <a:t>Operating System: Windows 7 or above</a:t>
            </a:r>
          </a:p>
          <a:p>
            <a:pPr marL="0" indent="0">
              <a:buNone/>
            </a:pPr>
            <a:endParaRPr lang="en-IN" sz="1800" dirty="0">
              <a:latin typeface="Times New Roman" panose="02020603050405020304" pitchFamily="18" charset="0"/>
              <a:cs typeface="Times New Roman" panose="02020603050405020304" pitchFamily="18" charset="0"/>
            </a:endParaRPr>
          </a:p>
          <a:p>
            <a:pPr lvl="0"/>
            <a:endParaRPr lang="en-GB" sz="1800" dirty="0">
              <a:latin typeface="Times New Roman" panose="02020603050405020304" pitchFamily="18" charset="0"/>
              <a:cs typeface="Times New Roman" panose="02020603050405020304" pitchFamily="18" charset="0"/>
            </a:endParaRPr>
          </a:p>
          <a:p>
            <a:pPr marL="0" indent="0">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0474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2800" b="1" dirty="0">
                <a:latin typeface="Times New Roman" panose="02020603050405020304" pitchFamily="18" charset="0"/>
                <a:cs typeface="Times New Roman" panose="02020603050405020304" pitchFamily="18" charset="0"/>
              </a:rPr>
              <a:t>Literature Survey</a:t>
            </a:r>
          </a:p>
        </p:txBody>
      </p:sp>
      <p:sp>
        <p:nvSpPr>
          <p:cNvPr id="5" name="Content Placeholder 2"/>
          <p:cNvSpPr>
            <a:spLocks noGrp="1"/>
          </p:cNvSpPr>
          <p:nvPr>
            <p:ph idx="1"/>
          </p:nvPr>
        </p:nvSpPr>
        <p:spPr>
          <a:xfrm>
            <a:off x="150125" y="1049173"/>
            <a:ext cx="8843749" cy="4759653"/>
          </a:xfrm>
        </p:spPr>
        <p:txBody>
          <a:bodyPr>
            <a:normAutofit lnSpcReduction="10000"/>
          </a:bodyPr>
          <a:lstStyle/>
          <a:p>
            <a:pPr algn="just"/>
            <a:r>
              <a:rPr lang="en-US" sz="1800" dirty="0">
                <a:cs typeface="Times New Roman" panose="02020603050405020304" pitchFamily="18" charset="0"/>
              </a:rPr>
              <a:t>Daniel Mago </a:t>
            </a:r>
            <a:r>
              <a:rPr lang="en-US" sz="1800" dirty="0" err="1">
                <a:cs typeface="Times New Roman" panose="02020603050405020304" pitchFamily="18" charset="0"/>
              </a:rPr>
              <a:t>Vistro</a:t>
            </a:r>
            <a:r>
              <a:rPr lang="en-US" sz="1800" dirty="0">
                <a:cs typeface="Times New Roman" panose="02020603050405020304" pitchFamily="18" charset="0"/>
              </a:rPr>
              <a:t>, </a:t>
            </a:r>
            <a:r>
              <a:rPr lang="en-US" sz="1800" dirty="0" err="1">
                <a:cs typeface="Times New Roman" panose="02020603050405020304" pitchFamily="18" charset="0"/>
              </a:rPr>
              <a:t>Faizan</a:t>
            </a:r>
            <a:r>
              <a:rPr lang="en-US" sz="1800" dirty="0">
                <a:cs typeface="Times New Roman" panose="02020603050405020304" pitchFamily="18" charset="0"/>
              </a:rPr>
              <a:t> Rasheed, Leo Gertrude David et al [1] the target of this research was to predict the match winner of IPL using historical data of IPL from season 2008 to 2017. SEMMA methodology has been selected for conducting the analysis of IPL T20 match winner dataset. Preprocessing has been done on the dataset to form it consistent by removing missing value, encoding variables into numerical format. Best features were selected by visualizing attributes of knowledge with target variable. On selected features several machine learning models has been applied on the to predict the winner and therefore the results were outstanding. Decision Tree model was applied which predicted the match winner with good accuracy 76.9%. </a:t>
            </a:r>
          </a:p>
          <a:p>
            <a:pPr algn="just"/>
            <a:endParaRPr lang="en-US" sz="1800" dirty="0">
              <a:cs typeface="Times New Roman" panose="02020603050405020304" pitchFamily="18" charset="0"/>
            </a:endParaRPr>
          </a:p>
          <a:p>
            <a:pPr algn="just"/>
            <a:r>
              <a:rPr lang="en-US" sz="1800" dirty="0">
                <a:cs typeface="Times New Roman" panose="02020603050405020304" pitchFamily="18" charset="0"/>
              </a:rPr>
              <a:t>Rabindra </a:t>
            </a:r>
            <a:r>
              <a:rPr lang="en-US" sz="1800" dirty="0" err="1">
                <a:cs typeface="Times New Roman" panose="02020603050405020304" pitchFamily="18" charset="0"/>
              </a:rPr>
              <a:t>Lamsal</a:t>
            </a:r>
            <a:r>
              <a:rPr lang="en-US" sz="1800" dirty="0">
                <a:cs typeface="Times New Roman" panose="02020603050405020304" pitchFamily="18" charset="0"/>
              </a:rPr>
              <a:t> &amp; Ayesha Choudhary et al [2] It includes the varied factors that influence the result of an Indian Premier League matches were identified. The seven factors which significantly influence the results of an IPL match include the house team, the away team, the toss winner, toss decision, the stadium, and therefore the respective teams’ weight. Hence designing machine learning model for predicting the match outcome of an auction based 2020 format premier league with the accuracy of 72.66% &amp; F1 score of 0.72 is very satisfactory at this stage. </a:t>
            </a:r>
            <a:endParaRPr lang="en-GB" sz="1800" dirty="0">
              <a:cs typeface="Times New Roman" panose="02020603050405020304" pitchFamily="18" charset="0"/>
            </a:endParaRPr>
          </a:p>
        </p:txBody>
      </p:sp>
    </p:spTree>
    <p:extLst>
      <p:ext uri="{BB962C8B-B14F-4D97-AF65-F5344CB8AC3E}">
        <p14:creationId xmlns:p14="http://schemas.microsoft.com/office/powerpoint/2010/main" val="2187975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2800" b="1" dirty="0">
                <a:latin typeface="Times New Roman" panose="02020603050405020304" pitchFamily="18" charset="0"/>
                <a:cs typeface="Times New Roman" panose="02020603050405020304" pitchFamily="18" charset="0"/>
              </a:rPr>
              <a:t>Literature Survey</a:t>
            </a:r>
          </a:p>
        </p:txBody>
      </p:sp>
      <p:sp>
        <p:nvSpPr>
          <p:cNvPr id="5" name="Content Placeholder 2"/>
          <p:cNvSpPr>
            <a:spLocks noGrp="1"/>
          </p:cNvSpPr>
          <p:nvPr>
            <p:ph idx="1"/>
          </p:nvPr>
        </p:nvSpPr>
        <p:spPr>
          <a:xfrm>
            <a:off x="150126" y="999702"/>
            <a:ext cx="8599980" cy="4759653"/>
          </a:xfrm>
        </p:spPr>
        <p:txBody>
          <a:bodyPr>
            <a:normAutofit fontScale="85000" lnSpcReduction="10000"/>
          </a:bodyPr>
          <a:lstStyle/>
          <a:p>
            <a:pPr marL="457200" marR="0" algn="just">
              <a:lnSpc>
                <a:spcPct val="115000"/>
              </a:lnSpc>
              <a:spcBef>
                <a:spcPts val="0"/>
              </a:spcBef>
              <a:spcAft>
                <a:spcPts val="1000"/>
              </a:spcAft>
            </a:pPr>
            <a:r>
              <a:rPr lang="en-US" sz="2100" dirty="0" err="1"/>
              <a:t>Rameshwari</a:t>
            </a:r>
            <a:r>
              <a:rPr lang="en-US" sz="2100" dirty="0"/>
              <a:t> </a:t>
            </a:r>
            <a:r>
              <a:rPr lang="en-US" sz="2100" dirty="0" err="1"/>
              <a:t>Lokhande</a:t>
            </a:r>
            <a:r>
              <a:rPr lang="en-US" sz="2100" dirty="0"/>
              <a:t> et al [3] The problem of churning is addressed by using interactive models of Predictions where a user predicts the results of each game in order to be rewarded which would further help him strengthen his Fantasy squad. The project thus, aims not only to attract more users to this game that is Fantasy Cricket, but also aims at improving the general attraction to the Premier League. This happens because in a predictive model, a user makes a prediction on every game, and ends up watching that game to check if his prediction is going right.</a:t>
            </a:r>
          </a:p>
          <a:p>
            <a:pPr marL="457200" marR="0" algn="just">
              <a:lnSpc>
                <a:spcPct val="115000"/>
              </a:lnSpc>
              <a:spcBef>
                <a:spcPts val="0"/>
              </a:spcBef>
              <a:spcAft>
                <a:spcPts val="1000"/>
              </a:spcAft>
            </a:pPr>
            <a:endParaRPr lang="en-US" sz="1800" dirty="0">
              <a:latin typeface="Times New Roman" panose="02020603050405020304" pitchFamily="18" charset="0"/>
              <a:cs typeface="Times New Roman" panose="02020603050405020304" pitchFamily="18" charset="0"/>
            </a:endParaRPr>
          </a:p>
          <a:p>
            <a:pPr marL="457200" marR="0" algn="just">
              <a:lnSpc>
                <a:spcPct val="115000"/>
              </a:lnSpc>
              <a:spcBef>
                <a:spcPts val="0"/>
              </a:spcBef>
              <a:spcAft>
                <a:spcPts val="1000"/>
              </a:spcAft>
            </a:pPr>
            <a:r>
              <a:rPr lang="en-US" sz="1900" dirty="0"/>
              <a:t>Siddharth Sinha et al [4] This model is employed for predicting the result of the match supported historic data. During the extraction of features various features has been involved but most vital features has been taken during prediction. They also made a team structure in terms of slots which defines most vital slots contributing to match winning and a ranking system for the players through their performance statistics. They used K-means to cluster all players consistent with their performance and KNN (K-nearest neighbor) is employed to seek out interchangeable player to a specific player. SVM model was trained using linear, polynomial and RBF (Radial Basis function). Thus, they preferred SVM with RBF kernel for prediction. </a:t>
            </a:r>
            <a:endParaRPr lang="en-GB"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4332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2800" b="1" dirty="0">
                <a:latin typeface="Times New Roman" panose="02020603050405020304" pitchFamily="18" charset="0"/>
                <a:cs typeface="Times New Roman" panose="02020603050405020304" pitchFamily="18" charset="0"/>
              </a:rPr>
              <a:t>Proposed Model</a:t>
            </a:r>
          </a:p>
        </p:txBody>
      </p:sp>
      <p:sp>
        <p:nvSpPr>
          <p:cNvPr id="7" name="Content Placeholder 6"/>
          <p:cNvSpPr>
            <a:spLocks noGrp="1"/>
          </p:cNvSpPr>
          <p:nvPr>
            <p:ph idx="1"/>
          </p:nvPr>
        </p:nvSpPr>
        <p:spPr>
          <a:xfrm>
            <a:off x="457200" y="1285767"/>
            <a:ext cx="8229600" cy="4525963"/>
          </a:xfrm>
        </p:spPr>
        <p:txBody>
          <a:bodyPr>
            <a:normAutofit/>
          </a:bodyPr>
          <a:lstStyle/>
          <a:p>
            <a:pPr marL="742950" marR="0" lvl="1" indent="-285750" algn="just">
              <a:spcBef>
                <a:spcPts val="0"/>
              </a:spcBef>
              <a:spcAft>
                <a:spcPts val="0"/>
              </a:spcAft>
              <a:buFont typeface="+mj-lt"/>
              <a:buAutoNum type="arabicPeriod"/>
              <a:tabLst>
                <a:tab pos="457200" algn="l"/>
                <a:tab pos="800100" algn="l"/>
              </a:tabLst>
            </a:pPr>
            <a:r>
              <a:rPr lang="en-IN" sz="1800" dirty="0">
                <a:effectLst/>
                <a:ea typeface="Times New Roman" panose="02020603050405020304" pitchFamily="18" charset="0"/>
              </a:rPr>
              <a:t>PROPOSED APPROACH</a:t>
            </a:r>
          </a:p>
          <a:p>
            <a:pPr marL="457200" lvl="1" indent="0" algn="just">
              <a:spcBef>
                <a:spcPts val="0"/>
              </a:spcBef>
              <a:buNone/>
              <a:tabLst>
                <a:tab pos="457200" algn="l"/>
                <a:tab pos="800100" algn="l"/>
              </a:tabLst>
            </a:pPr>
            <a:r>
              <a:rPr lang="en-IN" sz="1800" dirty="0">
                <a:effectLst/>
                <a:ea typeface="Times New Roman" panose="02020603050405020304" pitchFamily="18" charset="0"/>
              </a:rPr>
              <a:t>   By implementing a Random Forest model and enhancing the feature selection or featurisation, we have potentially build a more accurate and robust predictor for IPL match outcomes.</a:t>
            </a:r>
            <a:endParaRPr lang="en-US" sz="1800" dirty="0">
              <a:effectLst/>
              <a:ea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sz="1900" dirty="0">
                <a:latin typeface="Times New Roman" panose="02020603050405020304" pitchFamily="18" charset="0"/>
                <a:cs typeface="Times New Roman" panose="02020603050405020304" pitchFamily="18" charset="0"/>
              </a:rPr>
              <a:t>Finally, we used </a:t>
            </a:r>
            <a:r>
              <a:rPr lang="en-US" sz="1900" dirty="0" err="1">
                <a:latin typeface="Times New Roman" panose="02020603050405020304" pitchFamily="18" charset="0"/>
                <a:cs typeface="Times New Roman" panose="02020603050405020304" pitchFamily="18" charset="0"/>
              </a:rPr>
              <a:t>Streamlit</a:t>
            </a:r>
            <a:r>
              <a:rPr lang="en-US" sz="1900" dirty="0">
                <a:latin typeface="Times New Roman" panose="02020603050405020304" pitchFamily="18" charset="0"/>
                <a:cs typeface="Times New Roman" panose="02020603050405020304" pitchFamily="18" charset="0"/>
              </a:rPr>
              <a:t> Framework for frontend for the model generated. So that a person can enter information into a web application and receive a prediction of win percentage of the team.</a:t>
            </a:r>
          </a:p>
        </p:txBody>
      </p:sp>
    </p:spTree>
    <p:extLst>
      <p:ext uri="{BB962C8B-B14F-4D97-AF65-F5344CB8AC3E}">
        <p14:creationId xmlns:p14="http://schemas.microsoft.com/office/powerpoint/2010/main" val="145116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2800" b="1" dirty="0">
                <a:latin typeface="Times New Roman" panose="02020603050405020304" pitchFamily="18" charset="0"/>
                <a:cs typeface="Times New Roman" panose="02020603050405020304" pitchFamily="18" charset="0"/>
              </a:rPr>
              <a:t>Proposed Model</a:t>
            </a:r>
          </a:p>
        </p:txBody>
      </p:sp>
      <p:sp>
        <p:nvSpPr>
          <p:cNvPr id="7" name="Content Placeholder 6"/>
          <p:cNvSpPr>
            <a:spLocks noGrp="1"/>
          </p:cNvSpPr>
          <p:nvPr>
            <p:ph idx="1"/>
          </p:nvPr>
        </p:nvSpPr>
        <p:spPr>
          <a:xfrm>
            <a:off x="780104" y="2230249"/>
            <a:ext cx="7583791" cy="1778524"/>
          </a:xfrm>
        </p:spPr>
        <p:txBody>
          <a:bodyPr>
            <a:normAutofit/>
          </a:bodyPr>
          <a:lstStyle/>
          <a:p>
            <a:pPr algn="just"/>
            <a:r>
              <a:rPr lang="en-US" sz="1800" dirty="0">
                <a:latin typeface="Times New Roman" panose="02020603050405020304" pitchFamily="18" charset="0"/>
                <a:cs typeface="Times New Roman" panose="02020603050405020304" pitchFamily="18" charset="0"/>
              </a:rPr>
              <a:t>We  developed a web application that can predict whether the input message is spam or ham(legitimate). We began by defining the problem and gathering information. Then we worked on data preparation, exploration, modeling, and evaluation of the models. Finally, we created the frontend website using </a:t>
            </a:r>
            <a:r>
              <a:rPr lang="en-US" sz="1800" dirty="0" err="1">
                <a:latin typeface="Times New Roman" panose="02020603050405020304" pitchFamily="18" charset="0"/>
                <a:cs typeface="Times New Roman" panose="02020603050405020304" pitchFamily="18" charset="0"/>
              </a:rPr>
              <a:t>streamlit</a:t>
            </a:r>
            <a:r>
              <a:rPr lang="en-US" sz="1800" dirty="0">
                <a:latin typeface="Times New Roman" panose="02020603050405020304" pitchFamily="18" charset="0"/>
                <a:cs typeface="Times New Roman" panose="02020603050405020304" pitchFamily="18" charset="0"/>
              </a:rPr>
              <a:t> framework for the model. So that the user can input data and check whether input message is ham or spam.</a:t>
            </a:r>
          </a:p>
        </p:txBody>
      </p:sp>
    </p:spTree>
    <p:extLst>
      <p:ext uri="{BB962C8B-B14F-4D97-AF65-F5344CB8AC3E}">
        <p14:creationId xmlns:p14="http://schemas.microsoft.com/office/powerpoint/2010/main" val="934509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defRPr/>
            </a:pPr>
            <a:r>
              <a:rPr lang="en-US" sz="2800" b="1" dirty="0">
                <a:latin typeface="Times New Roman" panose="02020603050405020304" pitchFamily="18" charset="0"/>
                <a:cs typeface="Times New Roman" panose="02020603050405020304" pitchFamily="18" charset="0"/>
              </a:rPr>
              <a:t>Proposed Model</a:t>
            </a:r>
          </a:p>
        </p:txBody>
      </p:sp>
      <p:pic>
        <p:nvPicPr>
          <p:cNvPr id="3" name="Picture 2">
            <a:extLst>
              <a:ext uri="{FF2B5EF4-FFF2-40B4-BE49-F238E27FC236}">
                <a16:creationId xmlns:a16="http://schemas.microsoft.com/office/drawing/2014/main" id="{B0F652FD-7FCA-4526-989F-C2F8BE52259B}"/>
              </a:ext>
            </a:extLst>
          </p:cNvPr>
          <p:cNvPicPr>
            <a:picLocks noChangeAspect="1"/>
          </p:cNvPicPr>
          <p:nvPr/>
        </p:nvPicPr>
        <p:blipFill>
          <a:blip r:embed="rId2"/>
          <a:stretch>
            <a:fillRect/>
          </a:stretch>
        </p:blipFill>
        <p:spPr>
          <a:xfrm>
            <a:off x="2325199" y="609600"/>
            <a:ext cx="3741866" cy="5535138"/>
          </a:xfrm>
          <a:prstGeom prst="rect">
            <a:avLst/>
          </a:prstGeom>
        </p:spPr>
      </p:pic>
    </p:spTree>
    <p:extLst>
      <p:ext uri="{BB962C8B-B14F-4D97-AF65-F5344CB8AC3E}">
        <p14:creationId xmlns:p14="http://schemas.microsoft.com/office/powerpoint/2010/main" val="3622482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970</TotalTime>
  <Words>1590</Words>
  <Application>Microsoft Office PowerPoint</Application>
  <PresentationFormat>On-screen Show (4:3)</PresentationFormat>
  <Paragraphs>117</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Montserrat Classic</vt:lpstr>
      <vt:lpstr>Montserrat Classic Bold</vt:lpstr>
      <vt:lpstr>Open Sauce Light</vt:lpstr>
      <vt:lpstr>Roboto</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Industry-Academia Highlights</dc:title>
  <dc:creator>administrator ghrce</dc:creator>
  <cp:lastModifiedBy>Admin</cp:lastModifiedBy>
  <cp:revision>776</cp:revision>
  <cp:lastPrinted>2017-07-18T07:06:21Z</cp:lastPrinted>
  <dcterms:created xsi:type="dcterms:W3CDTF">2014-09-17T04:25:22Z</dcterms:created>
  <dcterms:modified xsi:type="dcterms:W3CDTF">2023-10-08T06:56:39Z</dcterms:modified>
</cp:coreProperties>
</file>