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409" r:id="rId2"/>
    <p:sldId id="434" r:id="rId3"/>
    <p:sldId id="467" r:id="rId4"/>
    <p:sldId id="451" r:id="rId5"/>
    <p:sldId id="477" r:id="rId6"/>
    <p:sldId id="456" r:id="rId7"/>
    <p:sldId id="444" r:id="rId8"/>
    <p:sldId id="473" r:id="rId9"/>
    <p:sldId id="479" r:id="rId10"/>
    <p:sldId id="485" r:id="rId11"/>
    <p:sldId id="484" r:id="rId12"/>
    <p:sldId id="481" r:id="rId13"/>
    <p:sldId id="486" r:id="rId14"/>
    <p:sldId id="480" r:id="rId15"/>
    <p:sldId id="483" r:id="rId16"/>
    <p:sldId id="488" r:id="rId17"/>
    <p:sldId id="490" r:id="rId18"/>
    <p:sldId id="491" r:id="rId19"/>
    <p:sldId id="489" r:id="rId20"/>
    <p:sldId id="280" r:id="rId21"/>
    <p:sldId id="453" r:id="rId22"/>
    <p:sldId id="476" r:id="rId23"/>
    <p:sldId id="464" r:id="rId24"/>
    <p:sldId id="460" r:id="rId25"/>
    <p:sldId id="459" r:id="rId26"/>
    <p:sldId id="469" r:id="rId27"/>
    <p:sldId id="487" r:id="rId28"/>
    <p:sldId id="41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000"/>
    <a:srgbClr val="FF275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660"/>
  </p:normalViewPr>
  <p:slideViewPr>
    <p:cSldViewPr snapToGrid="0" snapToObjects="1">
      <p:cViewPr varScale="1">
        <p:scale>
          <a:sx n="68" d="100"/>
          <a:sy n="68" d="100"/>
        </p:scale>
        <p:origin x="13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7AE3B4-9D10-D94B-ADBA-B4957D73876C}" type="datetimeFigureOut">
              <a:rPr lang="en-US" smtClean="0"/>
              <a:pPr/>
              <a:t>11-Oct-23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0C718C-FF9C-D34B-9CF9-48AD6AE3C7CB}" type="slidenum">
              <a:rPr lang="en-US" smtClean="0"/>
              <a:pPr/>
              <a:t>‹#›</a:t>
            </a:fld>
            <a:endParaRPr lang="en-US"/>
          </a:p>
        </p:txBody>
      </p:sp>
    </p:spTree>
    <p:extLst>
      <p:ext uri="{BB962C8B-B14F-4D97-AF65-F5344CB8AC3E}">
        <p14:creationId xmlns:p14="http://schemas.microsoft.com/office/powerpoint/2010/main" val="268593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52CDE5-13E9-41C8-BFD5-A6CEE479912A}" type="datetimeFigureOut">
              <a:rPr lang="en-US" smtClean="0"/>
              <a:pPr/>
              <a:t>11-Oct-23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FA7725-78A6-4002-A9A1-CFA877B0CA30}" type="slidenum">
              <a:rPr lang="en-US" smtClean="0"/>
              <a:pPr/>
              <a:t>‹#›</a:t>
            </a:fld>
            <a:endParaRPr lang="en-US"/>
          </a:p>
        </p:txBody>
      </p:sp>
    </p:spTree>
    <p:extLst>
      <p:ext uri="{BB962C8B-B14F-4D97-AF65-F5344CB8AC3E}">
        <p14:creationId xmlns:p14="http://schemas.microsoft.com/office/powerpoint/2010/main" val="3798590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220085-485E-3D41-9E8C-8B5FF8B68F41}" type="datetimeFigureOut">
              <a:rPr lang="en-US" smtClean="0"/>
              <a:pPr/>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318915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220085-485E-3D41-9E8C-8B5FF8B68F41}" type="datetimeFigureOut">
              <a:rPr lang="en-US" smtClean="0"/>
              <a:pPr/>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290607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220085-485E-3D41-9E8C-8B5FF8B68F41}" type="datetimeFigureOut">
              <a:rPr lang="en-US" smtClean="0"/>
              <a:pPr/>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77708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220085-485E-3D41-9E8C-8B5FF8B68F41}" type="datetimeFigureOut">
              <a:rPr lang="en-US" smtClean="0"/>
              <a:pPr/>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340192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20085-485E-3D41-9E8C-8B5FF8B68F41}" type="datetimeFigureOut">
              <a:rPr lang="en-US" smtClean="0"/>
              <a:pPr/>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106436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220085-485E-3D41-9E8C-8B5FF8B68F41}" type="datetimeFigureOut">
              <a:rPr lang="en-US" smtClean="0"/>
              <a:pPr/>
              <a:t>11-Oct-23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122785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220085-485E-3D41-9E8C-8B5FF8B68F41}" type="datetimeFigureOut">
              <a:rPr lang="en-US" smtClean="0"/>
              <a:pPr/>
              <a:t>11-Oct-23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98472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220085-485E-3D41-9E8C-8B5FF8B68F41}" type="datetimeFigureOut">
              <a:rPr lang="en-US" smtClean="0"/>
              <a:pPr/>
              <a:t>11-Oct-23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417572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20085-485E-3D41-9E8C-8B5FF8B68F41}" type="datetimeFigureOut">
              <a:rPr lang="en-US" smtClean="0"/>
              <a:pPr/>
              <a:t>11-Oct-23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285006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4" y="273054"/>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20085-485E-3D41-9E8C-8B5FF8B68F41}" type="datetimeFigureOut">
              <a:rPr lang="en-US" smtClean="0"/>
              <a:pPr/>
              <a:t>11-Oct-23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325021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20085-485E-3D41-9E8C-8B5FF8B68F41}" type="datetimeFigureOut">
              <a:rPr lang="en-US" smtClean="0"/>
              <a:pPr/>
              <a:t>11-Oct-23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219395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20085-485E-3D41-9E8C-8B5FF8B68F41}" type="datetimeFigureOut">
              <a:rPr lang="en-US" smtClean="0"/>
              <a:pPr/>
              <a:t>11-Oct-23</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A4F91-2D9D-C341-9D13-C4E1D5ACAB1F}" type="slidenum">
              <a:rPr lang="en-US" smtClean="0"/>
              <a:pPr/>
              <a:t>‹#›</a:t>
            </a:fld>
            <a:endParaRPr lang="en-US"/>
          </a:p>
        </p:txBody>
      </p:sp>
      <p:pic>
        <p:nvPicPr>
          <p:cNvPr id="8" name="Picture 2" descr="C:\Documents and Settings\Admin\Desktop\New Image.JPG"/>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6051550"/>
            <a:ext cx="9144000" cy="806450"/>
          </a:xfrm>
          <a:prstGeom prst="rect">
            <a:avLst/>
          </a:prstGeom>
          <a:noFill/>
          <a:ln w="9525">
            <a:noFill/>
            <a:miter lim="800000"/>
            <a:headEnd/>
            <a:tailEnd/>
          </a:ln>
        </p:spPr>
      </p:pic>
    </p:spTree>
    <p:extLst>
      <p:ext uri="{BB962C8B-B14F-4D97-AF65-F5344CB8AC3E}">
        <p14:creationId xmlns:p14="http://schemas.microsoft.com/office/powerpoint/2010/main" val="2419254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7235" y="1465902"/>
            <a:ext cx="8179254" cy="1261884"/>
          </a:xfrm>
          <a:prstGeom prst="rect">
            <a:avLst/>
          </a:prstGeom>
          <a:noFill/>
        </p:spPr>
        <p:txBody>
          <a:bodyPr wrap="square" rtlCol="0">
            <a:spAutoFit/>
          </a:bodyPr>
          <a:lstStyle/>
          <a:p>
            <a:pPr algn="ctr" eaLnBrk="0" hangingPunct="0">
              <a:defRPr/>
            </a:pPr>
            <a:r>
              <a:rPr lang="en-US" sz="2800" b="1" dirty="0">
                <a:latin typeface="Times New Roman" panose="02020603050405020304" pitchFamily="18" charset="0"/>
                <a:cs typeface="Times New Roman" panose="02020603050405020304" pitchFamily="18" charset="0"/>
              </a:rPr>
              <a:t>Department of Information Technology</a:t>
            </a:r>
          </a:p>
          <a:p>
            <a:pPr algn="ctr"/>
            <a:r>
              <a:rPr lang="en-US" sz="2400" b="1" dirty="0">
                <a:latin typeface="Times New Roman" pitchFamily="18" charset="0"/>
                <a:cs typeface="Times New Roman" pitchFamily="18" charset="0"/>
              </a:rPr>
              <a:t>Project Seminar-II </a:t>
            </a:r>
          </a:p>
          <a:p>
            <a:pPr algn="ctr"/>
            <a:r>
              <a:rPr lang="en-US" sz="2400" b="1" dirty="0">
                <a:latin typeface="Times New Roman" pitchFamily="18" charset="0"/>
                <a:cs typeface="Times New Roman" pitchFamily="18" charset="0"/>
              </a:rPr>
              <a:t>(Session: 2023-2024)</a:t>
            </a:r>
          </a:p>
        </p:txBody>
      </p:sp>
      <p:sp>
        <p:nvSpPr>
          <p:cNvPr id="6" name="Rectangle 5"/>
          <p:cNvSpPr>
            <a:spLocks noChangeArrowheads="1"/>
          </p:cNvSpPr>
          <p:nvPr/>
        </p:nvSpPr>
        <p:spPr bwMode="auto">
          <a:xfrm>
            <a:off x="1053979" y="14529"/>
            <a:ext cx="8090021" cy="71833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b="1" dirty="0">
                <a:solidFill>
                  <a:schemeClr val="tx1"/>
                </a:solidFill>
                <a:latin typeface="Times New Roman" panose="02020603050405020304" pitchFamily="18" charset="0"/>
                <a:cs typeface="Times New Roman" panose="02020603050405020304" pitchFamily="18" charset="0"/>
              </a:rPr>
              <a:t>G H Raisoni College of Engineering, Nagpur</a:t>
            </a:r>
          </a:p>
        </p:txBody>
      </p:sp>
      <p:sp>
        <p:nvSpPr>
          <p:cNvPr id="8" name="Subtitle 2"/>
          <p:cNvSpPr txBox="1">
            <a:spLocks/>
          </p:cNvSpPr>
          <p:nvPr/>
        </p:nvSpPr>
        <p:spPr>
          <a:xfrm>
            <a:off x="385975" y="4379961"/>
            <a:ext cx="3694185" cy="1651551"/>
          </a:xfrm>
          <a:prstGeom prst="rect">
            <a:avLst/>
          </a:prstGeom>
        </p:spPr>
        <p:txBody>
          <a:bodyPr vert="horz" lIns="91440" tIns="45720" rIns="91440" bIns="45720" rtlCol="0">
            <a:normAutofit fontScale="2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7200" b="1" dirty="0">
                <a:solidFill>
                  <a:schemeClr val="tx1"/>
                </a:solidFill>
                <a:latin typeface="Times New Roman" panose="02020603050405020304" pitchFamily="18" charset="0"/>
                <a:cs typeface="Times New Roman" panose="02020603050405020304" pitchFamily="18" charset="0"/>
              </a:rPr>
              <a:t>Presented By:</a:t>
            </a:r>
          </a:p>
          <a:p>
            <a:endParaRPr lang="en-IN" sz="7200" dirty="0">
              <a:solidFill>
                <a:schemeClr val="tx1"/>
              </a:solidFill>
            </a:endParaRPr>
          </a:p>
          <a:p>
            <a:pPr marL="0" marR="0" algn="ctr">
              <a:lnSpc>
                <a:spcPct val="115000"/>
              </a:lnSpc>
              <a:spcBef>
                <a:spcPts val="0"/>
              </a:spcBef>
              <a:spcAft>
                <a:spcPts val="0"/>
              </a:spcAft>
            </a:pPr>
            <a:r>
              <a:rPr lang="en-IN" sz="7200" b="1" cap="all" dirty="0" err="1">
                <a:solidFill>
                  <a:schemeClr val="tx1"/>
                </a:solidFill>
                <a:effectLst/>
                <a:ea typeface="Calibri" panose="020F0502020204030204" pitchFamily="34" charset="0"/>
                <a:cs typeface="Arial" panose="020B0604020202020204" pitchFamily="34" charset="0"/>
              </a:rPr>
              <a:t>Shivam</a:t>
            </a:r>
            <a:r>
              <a:rPr lang="en-IN" sz="7200" b="1" cap="all" dirty="0">
                <a:solidFill>
                  <a:schemeClr val="tx1"/>
                </a:solidFill>
                <a:effectLst/>
                <a:ea typeface="Calibri" panose="020F0502020204030204" pitchFamily="34" charset="0"/>
                <a:cs typeface="Arial" panose="020B0604020202020204" pitchFamily="34" charset="0"/>
              </a:rPr>
              <a:t> </a:t>
            </a:r>
            <a:r>
              <a:rPr lang="en-IN" sz="7200" b="1" cap="all" dirty="0" err="1">
                <a:solidFill>
                  <a:schemeClr val="tx1"/>
                </a:solidFill>
                <a:effectLst/>
                <a:ea typeface="Calibri" panose="020F0502020204030204" pitchFamily="34" charset="0"/>
                <a:cs typeface="Arial" panose="020B0604020202020204" pitchFamily="34" charset="0"/>
              </a:rPr>
              <a:t>Narad</a:t>
            </a:r>
            <a:r>
              <a:rPr lang="en-IN" sz="7200" b="1" cap="all" dirty="0">
                <a:solidFill>
                  <a:schemeClr val="tx1"/>
                </a:solidFill>
                <a:effectLst/>
                <a:ea typeface="Calibri" panose="020F0502020204030204" pitchFamily="34" charset="0"/>
                <a:cs typeface="Arial" panose="020B0604020202020204" pitchFamily="34" charset="0"/>
              </a:rPr>
              <a:t> (A-62)</a:t>
            </a:r>
            <a:endParaRPr lang="en-US" sz="7200" dirty="0">
              <a:solidFill>
                <a:schemeClr val="tx1"/>
              </a:solidFill>
              <a:effectLst/>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IN" sz="7200" b="1" cap="all" dirty="0" err="1">
                <a:solidFill>
                  <a:schemeClr val="tx1"/>
                </a:solidFill>
                <a:effectLst/>
                <a:ea typeface="Calibri" panose="020F0502020204030204" pitchFamily="34" charset="0"/>
                <a:cs typeface="Arial" panose="020B0604020202020204" pitchFamily="34" charset="0"/>
              </a:rPr>
              <a:t>Shrawil</a:t>
            </a:r>
            <a:r>
              <a:rPr lang="en-IN" sz="7200" b="1" cap="all" dirty="0">
                <a:solidFill>
                  <a:schemeClr val="tx1"/>
                </a:solidFill>
                <a:effectLst/>
                <a:ea typeface="Calibri" panose="020F0502020204030204" pitchFamily="34" charset="0"/>
                <a:cs typeface="Arial" panose="020B0604020202020204" pitchFamily="34" charset="0"/>
              </a:rPr>
              <a:t> </a:t>
            </a:r>
            <a:r>
              <a:rPr lang="en-IN" sz="7200" b="1" cap="all" dirty="0" err="1">
                <a:solidFill>
                  <a:schemeClr val="tx1"/>
                </a:solidFill>
                <a:effectLst/>
                <a:ea typeface="Calibri" panose="020F0502020204030204" pitchFamily="34" charset="0"/>
                <a:cs typeface="Arial" panose="020B0604020202020204" pitchFamily="34" charset="0"/>
              </a:rPr>
              <a:t>sarve</a:t>
            </a:r>
            <a:r>
              <a:rPr lang="en-IN" sz="7200" b="1" cap="all" dirty="0">
                <a:solidFill>
                  <a:schemeClr val="tx1"/>
                </a:solidFill>
                <a:effectLst/>
                <a:ea typeface="Calibri" panose="020F0502020204030204" pitchFamily="34" charset="0"/>
                <a:cs typeface="Arial" panose="020B0604020202020204" pitchFamily="34" charset="0"/>
              </a:rPr>
              <a:t> (A-63)</a:t>
            </a:r>
            <a:endParaRPr lang="en-US" sz="7200" dirty="0">
              <a:solidFill>
                <a:schemeClr val="tx1"/>
              </a:solidFill>
              <a:effectLst/>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IN" sz="7200" b="1" cap="all" dirty="0">
                <a:solidFill>
                  <a:schemeClr val="tx1"/>
                </a:solidFill>
                <a:effectLst/>
                <a:ea typeface="Calibri" panose="020F0502020204030204" pitchFamily="34" charset="0"/>
                <a:cs typeface="Arial" panose="020B0604020202020204" pitchFamily="34" charset="0"/>
              </a:rPr>
              <a:t>Chetan </a:t>
            </a:r>
            <a:r>
              <a:rPr lang="en-IN" sz="7200" b="1" cap="all" dirty="0" err="1">
                <a:solidFill>
                  <a:schemeClr val="tx1"/>
                </a:solidFill>
                <a:effectLst/>
                <a:ea typeface="Calibri" panose="020F0502020204030204" pitchFamily="34" charset="0"/>
                <a:cs typeface="Arial" panose="020B0604020202020204" pitchFamily="34" charset="0"/>
              </a:rPr>
              <a:t>Kumbhare</a:t>
            </a:r>
            <a:r>
              <a:rPr lang="en-IN" sz="7200" b="1" cap="all" dirty="0">
                <a:solidFill>
                  <a:schemeClr val="tx1"/>
                </a:solidFill>
                <a:effectLst/>
                <a:ea typeface="Calibri" panose="020F0502020204030204" pitchFamily="34" charset="0"/>
                <a:cs typeface="Arial" panose="020B0604020202020204" pitchFamily="34" charset="0"/>
              </a:rPr>
              <a:t> (b-49)</a:t>
            </a:r>
            <a:endParaRPr lang="en-US" sz="7200" dirty="0">
              <a:solidFill>
                <a:schemeClr val="tx1"/>
              </a:solidFill>
              <a:effectLst/>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IN" sz="7200" b="1" cap="all" dirty="0">
                <a:solidFill>
                  <a:schemeClr val="tx1"/>
                </a:solidFill>
                <a:effectLst/>
                <a:ea typeface="Calibri" panose="020F0502020204030204" pitchFamily="34" charset="0"/>
                <a:cs typeface="Arial" panose="020B0604020202020204" pitchFamily="34" charset="0"/>
              </a:rPr>
              <a:t>Himanshu </a:t>
            </a:r>
            <a:r>
              <a:rPr lang="en-IN" sz="7200" b="1" cap="all" dirty="0" err="1">
                <a:solidFill>
                  <a:schemeClr val="tx1"/>
                </a:solidFill>
                <a:effectLst/>
                <a:ea typeface="Calibri" panose="020F0502020204030204" pitchFamily="34" charset="0"/>
                <a:cs typeface="Arial" panose="020B0604020202020204" pitchFamily="34" charset="0"/>
              </a:rPr>
              <a:t>Dongare</a:t>
            </a:r>
            <a:r>
              <a:rPr lang="en-IN" sz="7200" b="1" cap="all" dirty="0">
                <a:solidFill>
                  <a:schemeClr val="tx1"/>
                </a:solidFill>
                <a:effectLst/>
                <a:ea typeface="Calibri" panose="020F0502020204030204" pitchFamily="34" charset="0"/>
                <a:cs typeface="Arial" panose="020B0604020202020204" pitchFamily="34" charset="0"/>
              </a:rPr>
              <a:t> (b-59)</a:t>
            </a:r>
            <a:endParaRPr lang="en-US" sz="7200" dirty="0">
              <a:solidFill>
                <a:schemeClr val="tx1"/>
              </a:solidFill>
              <a:effectLst/>
              <a:ea typeface="Calibri" panose="020F0502020204030204" pitchFamily="34" charset="0"/>
              <a:cs typeface="Arial" panose="020B0604020202020204" pitchFamily="34" charset="0"/>
            </a:endParaRPr>
          </a:p>
          <a:p>
            <a:pPr lvl="1" algn="l"/>
            <a:endParaRPr lang="en-US" sz="1400" b="1" dirty="0">
              <a:solidFill>
                <a:srgbClr val="000000"/>
              </a:solidFill>
              <a:latin typeface="Times New Roman" panose="02020603050405020304" pitchFamily="18" charset="0"/>
              <a:cs typeface="Times New Roman" panose="02020603050405020304" pitchFamily="18" charset="0"/>
            </a:endParaRPr>
          </a:p>
          <a:p>
            <a:endParaRPr lang="en-US" sz="1400" b="1" dirty="0">
              <a:solidFill>
                <a:srgbClr val="00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0" y="-47282"/>
            <a:ext cx="1053979" cy="935186"/>
          </a:xfrm>
          <a:prstGeom prst="rect">
            <a:avLst/>
          </a:prstGeom>
        </p:spPr>
      </p:pic>
      <p:sp>
        <p:nvSpPr>
          <p:cNvPr id="7" name="Subtitle 2"/>
          <p:cNvSpPr txBox="1">
            <a:spLocks/>
          </p:cNvSpPr>
          <p:nvPr/>
        </p:nvSpPr>
        <p:spPr>
          <a:xfrm>
            <a:off x="6244085" y="4559670"/>
            <a:ext cx="2455099" cy="1292134"/>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800" b="1" dirty="0">
              <a:solidFill>
                <a:srgbClr val="000000"/>
              </a:solidFill>
              <a:latin typeface="Times New Roman" panose="02020603050405020304" pitchFamily="18" charset="0"/>
              <a:cs typeface="Times New Roman" panose="02020603050405020304" pitchFamily="18" charset="0"/>
            </a:endParaRPr>
          </a:p>
          <a:p>
            <a:r>
              <a:rPr lang="en-US" sz="1800" b="1" dirty="0">
                <a:solidFill>
                  <a:srgbClr val="000000"/>
                </a:solidFill>
                <a:latin typeface="Times New Roman" panose="02020603050405020304" pitchFamily="18" charset="0"/>
                <a:cs typeface="Times New Roman" panose="02020603050405020304" pitchFamily="18" charset="0"/>
              </a:rPr>
              <a:t>Guide:-</a:t>
            </a:r>
          </a:p>
          <a:p>
            <a:r>
              <a:rPr lang="en-IN" sz="1800" b="1" dirty="0">
                <a:solidFill>
                  <a:schemeClr val="tx1"/>
                </a:solidFill>
              </a:rPr>
              <a:t>Prof. </a:t>
            </a:r>
            <a:r>
              <a:rPr lang="en-IN" sz="1800" b="1" dirty="0" err="1">
                <a:solidFill>
                  <a:schemeClr val="tx1"/>
                </a:solidFill>
              </a:rPr>
              <a:t>Ritu</a:t>
            </a:r>
            <a:r>
              <a:rPr lang="en-IN" sz="1800" b="1" dirty="0">
                <a:solidFill>
                  <a:schemeClr val="tx1"/>
                </a:solidFill>
              </a:rPr>
              <a:t> </a:t>
            </a:r>
            <a:r>
              <a:rPr lang="en-IN" sz="1800" b="1" dirty="0" err="1">
                <a:solidFill>
                  <a:schemeClr val="tx1"/>
                </a:solidFill>
              </a:rPr>
              <a:t>Pawar</a:t>
            </a:r>
            <a:endParaRPr lang="en-IN" sz="1800" b="1" dirty="0">
              <a:solidFill>
                <a:schemeClr val="tx1"/>
              </a:solidFill>
            </a:endParaRPr>
          </a:p>
          <a:p>
            <a:r>
              <a:rPr lang="en-US" sz="1800" dirty="0">
                <a:solidFill>
                  <a:srgbClr val="000000"/>
                </a:solidFill>
                <a:latin typeface="Times New Roman" panose="02020603050405020304" pitchFamily="18" charset="0"/>
                <a:cs typeface="Times New Roman" panose="02020603050405020304" pitchFamily="18" charset="0"/>
              </a:rPr>
              <a:t>GHRCE ,Nagpur </a:t>
            </a:r>
          </a:p>
          <a:p>
            <a:endParaRPr lang="en-US" sz="2400" b="1" dirty="0">
              <a:solidFill>
                <a:srgbClr val="0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457749" y="2874286"/>
            <a:ext cx="6458243" cy="1261884"/>
          </a:xfrm>
          <a:prstGeom prst="rect">
            <a:avLst/>
          </a:prstGeom>
          <a:noFill/>
        </p:spPr>
        <p:txBody>
          <a:bodyPr wrap="none" rtlCol="0">
            <a:spAutoFit/>
          </a:bodyPr>
          <a:lstStyle/>
          <a:p>
            <a:pPr algn="ctr" eaLnBrk="0" hangingPunct="0">
              <a:defRPr/>
            </a:pPr>
            <a:r>
              <a:rPr lang="en-US" sz="2400" b="1" dirty="0">
                <a:solidFill>
                  <a:srgbClr val="940000"/>
                </a:solidFill>
                <a:latin typeface="Times New Roman" panose="02020603050405020304" pitchFamily="18" charset="0"/>
                <a:cs typeface="Times New Roman" panose="02020603050405020304" pitchFamily="18" charset="0"/>
              </a:rPr>
              <a:t>Title of the Project:-</a:t>
            </a:r>
            <a:r>
              <a:rPr lang="en-IN"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IPL Match Prediction </a:t>
            </a:r>
          </a:p>
          <a:p>
            <a:pPr algn="ctr" eaLnBrk="0" hangingPunct="0">
              <a:defRPr/>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Using Machine Learning</a:t>
            </a:r>
            <a:r>
              <a:rPr lang="en-IN"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eaLnBrk="0" hangingPunct="0">
              <a:defRPr/>
            </a:pPr>
            <a:endParaRPr lang="en-US" sz="2000" b="1" dirty="0">
              <a:solidFill>
                <a:srgbClr val="94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57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EXPLORATORY DATA ANALYSIS SOME PLOTS</a:t>
            </a:r>
          </a:p>
        </p:txBody>
      </p:sp>
      <p:pic>
        <p:nvPicPr>
          <p:cNvPr id="3" name="Picture 2">
            <a:extLst>
              <a:ext uri="{FF2B5EF4-FFF2-40B4-BE49-F238E27FC236}">
                <a16:creationId xmlns:a16="http://schemas.microsoft.com/office/drawing/2014/main" id="{83313568-75CE-4123-A923-443F04851ED1}"/>
              </a:ext>
            </a:extLst>
          </p:cNvPr>
          <p:cNvPicPr>
            <a:picLocks noChangeAspect="1"/>
          </p:cNvPicPr>
          <p:nvPr/>
        </p:nvPicPr>
        <p:blipFill>
          <a:blip r:embed="rId2"/>
          <a:stretch>
            <a:fillRect/>
          </a:stretch>
        </p:blipFill>
        <p:spPr>
          <a:xfrm>
            <a:off x="354110" y="1692215"/>
            <a:ext cx="8435780" cy="4131810"/>
          </a:xfrm>
          <a:prstGeom prst="rect">
            <a:avLst/>
          </a:prstGeom>
        </p:spPr>
      </p:pic>
      <p:sp>
        <p:nvSpPr>
          <p:cNvPr id="5" name="TextBox 4">
            <a:extLst>
              <a:ext uri="{FF2B5EF4-FFF2-40B4-BE49-F238E27FC236}">
                <a16:creationId xmlns:a16="http://schemas.microsoft.com/office/drawing/2014/main" id="{A857E10B-DBAB-4EEB-8FC7-D1338EFD5C47}"/>
              </a:ext>
            </a:extLst>
          </p:cNvPr>
          <p:cNvSpPr txBox="1"/>
          <p:nvPr/>
        </p:nvSpPr>
        <p:spPr>
          <a:xfrm>
            <a:off x="354110" y="5824025"/>
            <a:ext cx="4586068" cy="646331"/>
          </a:xfrm>
          <a:prstGeom prst="rect">
            <a:avLst/>
          </a:prstGeom>
          <a:noFill/>
        </p:spPr>
        <p:txBody>
          <a:bodyPr wrap="square">
            <a:spAutoFit/>
          </a:bodyPr>
          <a:lstStyle/>
          <a:p>
            <a:r>
              <a:rPr lang="en-US" dirty="0"/>
              <a:t>Most number of matches were played in IPL-2013 Season</a:t>
            </a:r>
          </a:p>
        </p:txBody>
      </p:sp>
    </p:spTree>
    <p:extLst>
      <p:ext uri="{BB962C8B-B14F-4D97-AF65-F5344CB8AC3E}">
        <p14:creationId xmlns:p14="http://schemas.microsoft.com/office/powerpoint/2010/main" val="409900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EXPLORATORY DATA ANALYSIS SOME PLOTS</a:t>
            </a:r>
          </a:p>
        </p:txBody>
      </p:sp>
      <p:pic>
        <p:nvPicPr>
          <p:cNvPr id="7" name="Picture 6">
            <a:extLst>
              <a:ext uri="{FF2B5EF4-FFF2-40B4-BE49-F238E27FC236}">
                <a16:creationId xmlns:a16="http://schemas.microsoft.com/office/drawing/2014/main" id="{0842BD04-F9F3-4D92-BF0B-F37F92AA6850}"/>
              </a:ext>
            </a:extLst>
          </p:cNvPr>
          <p:cNvPicPr>
            <a:picLocks noChangeAspect="1"/>
          </p:cNvPicPr>
          <p:nvPr/>
        </p:nvPicPr>
        <p:blipFill>
          <a:blip r:embed="rId2"/>
          <a:stretch>
            <a:fillRect/>
          </a:stretch>
        </p:blipFill>
        <p:spPr>
          <a:xfrm>
            <a:off x="500062" y="1758754"/>
            <a:ext cx="8143875" cy="4381500"/>
          </a:xfrm>
          <a:prstGeom prst="rect">
            <a:avLst/>
          </a:prstGeom>
        </p:spPr>
      </p:pic>
      <p:sp>
        <p:nvSpPr>
          <p:cNvPr id="8" name="TextBox 7">
            <a:extLst>
              <a:ext uri="{FF2B5EF4-FFF2-40B4-BE49-F238E27FC236}">
                <a16:creationId xmlns:a16="http://schemas.microsoft.com/office/drawing/2014/main" id="{EFB7B680-FD46-4899-9BFB-5AF80AE9FEDB}"/>
              </a:ext>
            </a:extLst>
          </p:cNvPr>
          <p:cNvSpPr txBox="1"/>
          <p:nvPr/>
        </p:nvSpPr>
        <p:spPr>
          <a:xfrm>
            <a:off x="500062" y="900332"/>
            <a:ext cx="5112947" cy="369332"/>
          </a:xfrm>
          <a:prstGeom prst="rect">
            <a:avLst/>
          </a:prstGeom>
          <a:noFill/>
        </p:spPr>
        <p:txBody>
          <a:bodyPr wrap="square" rtlCol="0">
            <a:spAutoFit/>
          </a:bodyPr>
          <a:lstStyle/>
          <a:p>
            <a:r>
              <a:rPr lang="en-US" dirty="0"/>
              <a:t>Most Man of the Match Titles Won Player</a:t>
            </a:r>
          </a:p>
        </p:txBody>
      </p:sp>
    </p:spTree>
    <p:extLst>
      <p:ext uri="{BB962C8B-B14F-4D97-AF65-F5344CB8AC3E}">
        <p14:creationId xmlns:p14="http://schemas.microsoft.com/office/powerpoint/2010/main" val="328806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EXPLORATORY DATA ANALYSIS SOME PLOTS</a:t>
            </a:r>
          </a:p>
        </p:txBody>
      </p:sp>
      <p:pic>
        <p:nvPicPr>
          <p:cNvPr id="8" name="Picture 7">
            <a:extLst>
              <a:ext uri="{FF2B5EF4-FFF2-40B4-BE49-F238E27FC236}">
                <a16:creationId xmlns:a16="http://schemas.microsoft.com/office/drawing/2014/main" id="{D09BD513-E83B-4B1E-8217-702F39E94C3A}"/>
              </a:ext>
            </a:extLst>
          </p:cNvPr>
          <p:cNvPicPr>
            <a:picLocks noChangeAspect="1"/>
          </p:cNvPicPr>
          <p:nvPr/>
        </p:nvPicPr>
        <p:blipFill>
          <a:blip r:embed="rId2"/>
          <a:stretch>
            <a:fillRect/>
          </a:stretch>
        </p:blipFill>
        <p:spPr>
          <a:xfrm>
            <a:off x="327367" y="1081600"/>
            <a:ext cx="8668924" cy="4334462"/>
          </a:xfrm>
          <a:prstGeom prst="rect">
            <a:avLst/>
          </a:prstGeom>
        </p:spPr>
      </p:pic>
      <p:sp>
        <p:nvSpPr>
          <p:cNvPr id="10" name="TextBox 9">
            <a:extLst>
              <a:ext uri="{FF2B5EF4-FFF2-40B4-BE49-F238E27FC236}">
                <a16:creationId xmlns:a16="http://schemas.microsoft.com/office/drawing/2014/main" id="{D3F52861-EFF7-4030-BCF9-5E0B0D8264F5}"/>
              </a:ext>
            </a:extLst>
          </p:cNvPr>
          <p:cNvSpPr txBox="1"/>
          <p:nvPr/>
        </p:nvSpPr>
        <p:spPr>
          <a:xfrm>
            <a:off x="327367" y="5564896"/>
            <a:ext cx="4586068" cy="646331"/>
          </a:xfrm>
          <a:prstGeom prst="rect">
            <a:avLst/>
          </a:prstGeom>
          <a:noFill/>
        </p:spPr>
        <p:txBody>
          <a:bodyPr wrap="square">
            <a:spAutoFit/>
          </a:bodyPr>
          <a:lstStyle/>
          <a:p>
            <a:r>
              <a:rPr lang="en-US" b="0" i="0" dirty="0">
                <a:solidFill>
                  <a:srgbClr val="212121"/>
                </a:solidFill>
                <a:effectLst/>
                <a:latin typeface="Roboto"/>
              </a:rPr>
              <a:t>We can see a trend that, decisions to field are more from IPL-2016 Season</a:t>
            </a:r>
            <a:endParaRPr lang="en-US" dirty="0"/>
          </a:p>
        </p:txBody>
      </p:sp>
    </p:spTree>
    <p:extLst>
      <p:ext uri="{BB962C8B-B14F-4D97-AF65-F5344CB8AC3E}">
        <p14:creationId xmlns:p14="http://schemas.microsoft.com/office/powerpoint/2010/main" val="3320949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EXPLORATORY DATA ANALYSIS SOME PLOTS</a:t>
            </a:r>
          </a:p>
        </p:txBody>
      </p:sp>
      <p:pic>
        <p:nvPicPr>
          <p:cNvPr id="3" name="Picture 2">
            <a:extLst>
              <a:ext uri="{FF2B5EF4-FFF2-40B4-BE49-F238E27FC236}">
                <a16:creationId xmlns:a16="http://schemas.microsoft.com/office/drawing/2014/main" id="{3F83D74F-C0C5-4388-A76A-20B3F9284869}"/>
              </a:ext>
            </a:extLst>
          </p:cNvPr>
          <p:cNvPicPr>
            <a:picLocks noChangeAspect="1"/>
          </p:cNvPicPr>
          <p:nvPr/>
        </p:nvPicPr>
        <p:blipFill>
          <a:blip r:embed="rId2"/>
          <a:stretch>
            <a:fillRect/>
          </a:stretch>
        </p:blipFill>
        <p:spPr>
          <a:xfrm>
            <a:off x="2151219" y="1403777"/>
            <a:ext cx="4146965" cy="3366209"/>
          </a:xfrm>
          <a:prstGeom prst="rect">
            <a:avLst/>
          </a:prstGeom>
        </p:spPr>
      </p:pic>
      <p:sp>
        <p:nvSpPr>
          <p:cNvPr id="8" name="TextBox 7">
            <a:extLst>
              <a:ext uri="{FF2B5EF4-FFF2-40B4-BE49-F238E27FC236}">
                <a16:creationId xmlns:a16="http://schemas.microsoft.com/office/drawing/2014/main" id="{6AB85D91-8A5B-460E-810F-9C073D8444BB}"/>
              </a:ext>
            </a:extLst>
          </p:cNvPr>
          <p:cNvSpPr txBox="1"/>
          <p:nvPr/>
        </p:nvSpPr>
        <p:spPr>
          <a:xfrm>
            <a:off x="1481501" y="5564164"/>
            <a:ext cx="4586068" cy="646331"/>
          </a:xfrm>
          <a:prstGeom prst="rect">
            <a:avLst/>
          </a:prstGeom>
          <a:noFill/>
        </p:spPr>
        <p:txBody>
          <a:bodyPr wrap="square">
            <a:spAutoFit/>
          </a:bodyPr>
          <a:lstStyle/>
          <a:p>
            <a:r>
              <a:rPr lang="en-US" dirty="0"/>
              <a:t>In more than 61% of matches, teams chose to field after winning the toss</a:t>
            </a:r>
          </a:p>
        </p:txBody>
      </p:sp>
    </p:spTree>
    <p:extLst>
      <p:ext uri="{BB962C8B-B14F-4D97-AF65-F5344CB8AC3E}">
        <p14:creationId xmlns:p14="http://schemas.microsoft.com/office/powerpoint/2010/main" val="415118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EXPLORATORY DATA ANALYSIS SOME PLOTS</a:t>
            </a:r>
          </a:p>
        </p:txBody>
      </p:sp>
      <p:pic>
        <p:nvPicPr>
          <p:cNvPr id="7" name="Picture 6">
            <a:extLst>
              <a:ext uri="{FF2B5EF4-FFF2-40B4-BE49-F238E27FC236}">
                <a16:creationId xmlns:a16="http://schemas.microsoft.com/office/drawing/2014/main" id="{8C849953-EFE4-48E7-B42C-F03C925C7004}"/>
              </a:ext>
            </a:extLst>
          </p:cNvPr>
          <p:cNvPicPr>
            <a:picLocks noChangeAspect="1"/>
          </p:cNvPicPr>
          <p:nvPr/>
        </p:nvPicPr>
        <p:blipFill>
          <a:blip r:embed="rId2"/>
          <a:stretch>
            <a:fillRect/>
          </a:stretch>
        </p:blipFill>
        <p:spPr>
          <a:xfrm>
            <a:off x="190271" y="1002323"/>
            <a:ext cx="8666605" cy="4033911"/>
          </a:xfrm>
          <a:prstGeom prst="rect">
            <a:avLst/>
          </a:prstGeom>
        </p:spPr>
      </p:pic>
      <p:sp>
        <p:nvSpPr>
          <p:cNvPr id="13" name="TextBox 12">
            <a:extLst>
              <a:ext uri="{FF2B5EF4-FFF2-40B4-BE49-F238E27FC236}">
                <a16:creationId xmlns:a16="http://schemas.microsoft.com/office/drawing/2014/main" id="{876FA8C1-BF46-4540-8934-B97A8E6BA1CE}"/>
              </a:ext>
            </a:extLst>
          </p:cNvPr>
          <p:cNvSpPr txBox="1"/>
          <p:nvPr/>
        </p:nvSpPr>
        <p:spPr>
          <a:xfrm>
            <a:off x="520503" y="5318180"/>
            <a:ext cx="7469945" cy="777777"/>
          </a:xfrm>
          <a:prstGeom prst="rect">
            <a:avLst/>
          </a:prstGeom>
          <a:noFill/>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Arial" panose="020B0604020202020204" pitchFamily="34" charset="0"/>
              </a:rPr>
              <a:t>A </a:t>
            </a:r>
            <a:r>
              <a:rPr lang="en-IN" sz="2000" dirty="0">
                <a:effectLst/>
                <a:latin typeface="Times New Roman" panose="02020603050405020304" pitchFamily="18" charset="0"/>
                <a:ea typeface="Calibri" panose="020F0502020204030204" pitchFamily="34" charset="0"/>
                <a:cs typeface="Arial" panose="020B0604020202020204" pitchFamily="34" charset="0"/>
              </a:rPr>
              <a:t>graph to visualize the match's progress, including wickets, win probability, and lose probability.</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9995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EXPLORATORY DATA ANALYSIS SOME PLOTS</a:t>
            </a:r>
          </a:p>
        </p:txBody>
      </p:sp>
      <p:pic>
        <p:nvPicPr>
          <p:cNvPr id="9" name="Picture 8">
            <a:extLst>
              <a:ext uri="{FF2B5EF4-FFF2-40B4-BE49-F238E27FC236}">
                <a16:creationId xmlns:a16="http://schemas.microsoft.com/office/drawing/2014/main" id="{BDBC5B0E-F920-4633-A9F3-0F80C32F7BCD}"/>
              </a:ext>
            </a:extLst>
          </p:cNvPr>
          <p:cNvPicPr>
            <a:picLocks noChangeAspect="1"/>
          </p:cNvPicPr>
          <p:nvPr/>
        </p:nvPicPr>
        <p:blipFill>
          <a:blip r:embed="rId2"/>
          <a:stretch>
            <a:fillRect/>
          </a:stretch>
        </p:blipFill>
        <p:spPr>
          <a:xfrm>
            <a:off x="952500" y="800442"/>
            <a:ext cx="7239000" cy="4933950"/>
          </a:xfrm>
          <a:prstGeom prst="rect">
            <a:avLst/>
          </a:prstGeom>
        </p:spPr>
      </p:pic>
      <p:sp>
        <p:nvSpPr>
          <p:cNvPr id="13" name="TextBox 12">
            <a:extLst>
              <a:ext uri="{FF2B5EF4-FFF2-40B4-BE49-F238E27FC236}">
                <a16:creationId xmlns:a16="http://schemas.microsoft.com/office/drawing/2014/main" id="{075A6D26-F22D-43C7-AE51-97086D72B031}"/>
              </a:ext>
            </a:extLst>
          </p:cNvPr>
          <p:cNvSpPr txBox="1"/>
          <p:nvPr/>
        </p:nvSpPr>
        <p:spPr>
          <a:xfrm>
            <a:off x="478301" y="5913902"/>
            <a:ext cx="4586068" cy="646331"/>
          </a:xfrm>
          <a:prstGeom prst="rect">
            <a:avLst/>
          </a:prstGeom>
          <a:noFill/>
        </p:spPr>
        <p:txBody>
          <a:bodyPr wrap="square">
            <a:spAutoFit/>
          </a:bodyPr>
          <a:lstStyle/>
          <a:p>
            <a:r>
              <a:rPr lang="en-US" b="0" i="0" dirty="0">
                <a:solidFill>
                  <a:srgbClr val="212121"/>
                </a:solidFill>
                <a:effectLst/>
                <a:latin typeface="Roboto"/>
              </a:rPr>
              <a:t>Mumbai Indians won most number of matches followed by Chennai Super Kings</a:t>
            </a:r>
            <a:endParaRPr lang="en-US" dirty="0"/>
          </a:p>
        </p:txBody>
      </p:sp>
    </p:spTree>
    <p:extLst>
      <p:ext uri="{BB962C8B-B14F-4D97-AF65-F5344CB8AC3E}">
        <p14:creationId xmlns:p14="http://schemas.microsoft.com/office/powerpoint/2010/main" val="382183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3600" b="1" dirty="0">
                <a:latin typeface="Times New Roman" panose="02020603050405020304" pitchFamily="18" charset="0"/>
                <a:cs typeface="Times New Roman" panose="02020603050405020304" pitchFamily="18" charset="0"/>
              </a:rPr>
              <a:t>Proposed Model</a:t>
            </a:r>
          </a:p>
        </p:txBody>
      </p:sp>
      <p:sp>
        <p:nvSpPr>
          <p:cNvPr id="6" name="TextBox 5">
            <a:extLst>
              <a:ext uri="{FF2B5EF4-FFF2-40B4-BE49-F238E27FC236}">
                <a16:creationId xmlns:a16="http://schemas.microsoft.com/office/drawing/2014/main" id="{1F92133F-92B0-4F9A-93C7-48B8DFA7FA29}"/>
              </a:ext>
            </a:extLst>
          </p:cNvPr>
          <p:cNvSpPr txBox="1"/>
          <p:nvPr/>
        </p:nvSpPr>
        <p:spPr>
          <a:xfrm>
            <a:off x="618979" y="609600"/>
            <a:ext cx="7821636" cy="5232202"/>
          </a:xfrm>
          <a:prstGeom prst="rect">
            <a:avLst/>
          </a:prstGeom>
          <a:noFill/>
        </p:spPr>
        <p:txBody>
          <a:bodyPr wrap="square">
            <a:spAutoFit/>
          </a:bodyPr>
          <a:lstStyle/>
          <a:p>
            <a:pPr marL="342900" indent="-342900">
              <a:buAutoNum type="arabicParenR"/>
            </a:pPr>
            <a:r>
              <a:rPr lang="en-IN" sz="1800" b="1" dirty="0">
                <a:effectLst/>
                <a:latin typeface="Times New Roman" panose="02020603050405020304" pitchFamily="18" charset="0"/>
                <a:ea typeface="Calibri" panose="020F0502020204030204" pitchFamily="34" charset="0"/>
                <a:cs typeface="Arial" panose="020B0604020202020204" pitchFamily="34" charset="0"/>
              </a:rPr>
              <a:t>Data Loading</a:t>
            </a:r>
          </a:p>
          <a:p>
            <a:endParaRPr lang="en-IN" sz="1900" b="1" dirty="0">
              <a:effectLst/>
              <a:latin typeface="Times New Roman" panose="02020603050405020304" pitchFamily="18" charset="0"/>
              <a:ea typeface="Calibri" panose="020F0502020204030204" pitchFamily="34" charset="0"/>
              <a:cs typeface="Arial" panose="020B0604020202020204" pitchFamily="34" charset="0"/>
            </a:endParaRPr>
          </a:p>
          <a:p>
            <a:pPr marL="285750" indent="-285750" algn="just">
              <a:buFont typeface="Arial" panose="020B0604020202020204" pitchFamily="34" charset="0"/>
              <a:buChar char="•"/>
            </a:pPr>
            <a:r>
              <a:rPr lang="en-IN" sz="1900" dirty="0">
                <a:latin typeface="Times New Roman" panose="02020603050405020304" pitchFamily="18" charset="0"/>
                <a:cs typeface="Arial" panose="020B0604020202020204" pitchFamily="34" charset="0"/>
              </a:rPr>
              <a:t> </a:t>
            </a:r>
            <a:r>
              <a:rPr lang="en-US" sz="1900" dirty="0">
                <a:latin typeface="Times New Roman" panose="02020603050405020304" pitchFamily="18" charset="0"/>
                <a:cs typeface="Arial" panose="020B0604020202020204" pitchFamily="34" charset="0"/>
              </a:rPr>
              <a:t>Data loading in machine learning is the process of bringing external data into a machine learning environment or program for analysis and model training.</a:t>
            </a:r>
          </a:p>
          <a:p>
            <a:pPr marL="285750" indent="-285750" algn="just">
              <a:buFont typeface="Arial" panose="020B0604020202020204" pitchFamily="34" charset="0"/>
              <a:buChar char="•"/>
            </a:pPr>
            <a:endParaRPr lang="en-US" sz="1900" dirty="0">
              <a:latin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900" dirty="0">
                <a:latin typeface="Times New Roman" panose="02020603050405020304" pitchFamily="18" charset="0"/>
                <a:ea typeface="Calibri" panose="020F0502020204030204" pitchFamily="34" charset="0"/>
                <a:cs typeface="Arial" panose="020B0604020202020204" pitchFamily="34" charset="0"/>
              </a:rPr>
              <a:t>I</a:t>
            </a:r>
            <a:r>
              <a:rPr lang="en-IN" sz="1900" dirty="0">
                <a:effectLst/>
                <a:latin typeface="Times New Roman" panose="02020603050405020304" pitchFamily="18" charset="0"/>
                <a:ea typeface="Calibri" panose="020F0502020204030204" pitchFamily="34" charset="0"/>
                <a:cs typeface="Arial" panose="020B0604020202020204" pitchFamily="34" charset="0"/>
              </a:rPr>
              <a:t>mported the necessary libraries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numpy</a:t>
            </a:r>
            <a:r>
              <a:rPr lang="en-IN" sz="1900" dirty="0">
                <a:effectLst/>
                <a:latin typeface="Times New Roman" panose="02020603050405020304" pitchFamily="18" charset="0"/>
                <a:ea typeface="Calibri" panose="020F0502020204030204" pitchFamily="34" charset="0"/>
                <a:cs typeface="Arial" panose="020B0604020202020204" pitchFamily="34" charset="0"/>
              </a:rPr>
              <a:t> and pandas used for data cleaning and analysing the data.</a:t>
            </a:r>
          </a:p>
          <a:p>
            <a:pPr marL="285750" indent="-285750" algn="just">
              <a:buFont typeface="Arial" panose="020B0604020202020204" pitchFamily="34" charset="0"/>
              <a:buChar char="•"/>
            </a:pPr>
            <a:endParaRPr lang="en-IN" sz="1900" dirty="0">
              <a:latin typeface="Times New Roman" panose="02020603050405020304" pitchFamily="18" charset="0"/>
              <a:ea typeface="Calibri" panose="020F0502020204030204" pitchFamily="34" charset="0"/>
              <a:cs typeface="Arial" panose="020B0604020202020204" pitchFamily="34" charset="0"/>
            </a:endParaRPr>
          </a:p>
          <a:p>
            <a:pPr marL="285750" indent="-285750" algn="just">
              <a:buFont typeface="Arial" panose="020B0604020202020204" pitchFamily="34" charset="0"/>
              <a:buChar char="•"/>
            </a:pPr>
            <a:r>
              <a:rPr lang="en-IN" sz="1900" dirty="0">
                <a:effectLst/>
                <a:latin typeface="Times New Roman" panose="02020603050405020304" pitchFamily="18" charset="0"/>
                <a:ea typeface="Calibri" panose="020F0502020204030204" pitchFamily="34" charset="0"/>
                <a:cs typeface="Arial" panose="020B0604020202020204" pitchFamily="34" charset="0"/>
              </a:rPr>
              <a:t>It loads two CSV files, 'matches.csv' and 'deliveries.csv', into Pandas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DataFrames</a:t>
            </a:r>
            <a:r>
              <a:rPr lang="en-IN" sz="1900" dirty="0">
                <a:effectLst/>
                <a:latin typeface="Times New Roman" panose="02020603050405020304" pitchFamily="18" charset="0"/>
                <a:ea typeface="Calibri" panose="020F0502020204030204" pitchFamily="34" charset="0"/>
                <a:cs typeface="Arial" panose="020B0604020202020204" pitchFamily="34" charset="0"/>
              </a:rPr>
              <a:t> named match and delivery.</a:t>
            </a:r>
          </a:p>
          <a:p>
            <a:pPr marL="285750" indent="-285750" algn="just">
              <a:buFont typeface="Arial" panose="020B0604020202020204" pitchFamily="34" charset="0"/>
              <a:buChar char="•"/>
            </a:pPr>
            <a:endParaRPr lang="en-IN" dirty="0">
              <a:latin typeface="Times New Roman" panose="02020603050405020304" pitchFamily="18" charset="0"/>
              <a:cs typeface="Arial" panose="020B0604020202020204" pitchFamily="34" charset="0"/>
            </a:endParaRPr>
          </a:p>
          <a:p>
            <a:pPr algn="just"/>
            <a:r>
              <a:rPr lang="en-IN" dirty="0">
                <a:latin typeface="Times New Roman" panose="02020603050405020304" pitchFamily="18" charset="0"/>
                <a:cs typeface="Arial" panose="020B0604020202020204" pitchFamily="34" charset="0"/>
              </a:rPr>
              <a:t>2) </a:t>
            </a:r>
            <a:r>
              <a:rPr lang="en-IN" b="1" dirty="0">
                <a:latin typeface="Times New Roman" panose="02020603050405020304" pitchFamily="18" charset="0"/>
                <a:cs typeface="Arial" panose="020B0604020202020204" pitchFamily="34" charset="0"/>
              </a:rPr>
              <a:t>EDA Data Visualization </a:t>
            </a:r>
          </a:p>
          <a:p>
            <a:pPr marL="285750" indent="-285750" algn="just">
              <a:buFont typeface="Arial" panose="020B0604020202020204" pitchFamily="34" charset="0"/>
              <a:buChar char="•"/>
            </a:pPr>
            <a:endParaRPr lang="en-IN" b="1" dirty="0">
              <a:latin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US" sz="1900" dirty="0">
                <a:latin typeface="Times New Roman" panose="02020603050405020304" pitchFamily="18" charset="0"/>
                <a:cs typeface="Arial" panose="020B0604020202020204" pitchFamily="34" charset="0"/>
              </a:rPr>
              <a:t>Data visualization is the graphical representation of data to gain insights, patterns, and trends, facilitating a better understanding of the underlying information for improved decision-making and model development.</a:t>
            </a:r>
            <a:endParaRPr lang="en-IN" sz="1900" dirty="0">
              <a:latin typeface="Times New Roman" panose="02020603050405020304" pitchFamily="18" charset="0"/>
              <a:cs typeface="Arial" panose="020B0604020202020204" pitchFamily="34" charset="0"/>
            </a:endParaRPr>
          </a:p>
          <a:p>
            <a:endParaRPr lang="en-US" b="1" dirty="0"/>
          </a:p>
        </p:txBody>
      </p:sp>
    </p:spTree>
    <p:extLst>
      <p:ext uri="{BB962C8B-B14F-4D97-AF65-F5344CB8AC3E}">
        <p14:creationId xmlns:p14="http://schemas.microsoft.com/office/powerpoint/2010/main" val="354509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3600" b="1" dirty="0">
                <a:latin typeface="Times New Roman" panose="02020603050405020304" pitchFamily="18" charset="0"/>
                <a:cs typeface="Times New Roman" panose="02020603050405020304" pitchFamily="18" charset="0"/>
              </a:rPr>
              <a:t>Proposed Model</a:t>
            </a:r>
          </a:p>
        </p:txBody>
      </p:sp>
      <p:sp>
        <p:nvSpPr>
          <p:cNvPr id="6" name="TextBox 5">
            <a:extLst>
              <a:ext uri="{FF2B5EF4-FFF2-40B4-BE49-F238E27FC236}">
                <a16:creationId xmlns:a16="http://schemas.microsoft.com/office/drawing/2014/main" id="{1F92133F-92B0-4F9A-93C7-48B8DFA7FA29}"/>
              </a:ext>
            </a:extLst>
          </p:cNvPr>
          <p:cNvSpPr txBox="1"/>
          <p:nvPr/>
        </p:nvSpPr>
        <p:spPr>
          <a:xfrm>
            <a:off x="618979" y="1067358"/>
            <a:ext cx="7821636" cy="6417141"/>
          </a:xfrm>
          <a:prstGeom prst="rect">
            <a:avLst/>
          </a:prstGeom>
          <a:noFill/>
        </p:spPr>
        <p:txBody>
          <a:bodyPr wrap="square">
            <a:spAutoFit/>
          </a:bodyPr>
          <a:lstStyle/>
          <a:p>
            <a:r>
              <a:rPr lang="en-IN" b="1" dirty="0">
                <a:latin typeface="Times New Roman" panose="02020603050405020304" pitchFamily="18" charset="0"/>
                <a:cs typeface="Arial" panose="020B0604020202020204" pitchFamily="34" charset="0"/>
              </a:rPr>
              <a:t>3) </a:t>
            </a:r>
            <a:r>
              <a:rPr lang="en-IN" sz="1800" b="1" dirty="0">
                <a:effectLst/>
                <a:latin typeface="Times New Roman" panose="02020603050405020304" pitchFamily="18" charset="0"/>
                <a:ea typeface="Calibri" panose="020F0502020204030204" pitchFamily="34" charset="0"/>
                <a:cs typeface="Arial" panose="020B0604020202020204" pitchFamily="34" charset="0"/>
              </a:rPr>
              <a:t>Data </a:t>
            </a:r>
            <a:r>
              <a:rPr lang="en-IN" sz="1800" b="1" dirty="0" err="1">
                <a:effectLst/>
                <a:latin typeface="Times New Roman" panose="02020603050405020304" pitchFamily="18" charset="0"/>
                <a:ea typeface="Calibri" panose="020F0502020204030204" pitchFamily="34" charset="0"/>
                <a:cs typeface="Arial" panose="020B0604020202020204" pitchFamily="34" charset="0"/>
              </a:rPr>
              <a:t>Preprocessing</a:t>
            </a:r>
            <a:endParaRPr lang="en-IN" sz="1800" b="1" dirty="0">
              <a:effectLst/>
              <a:latin typeface="Times New Roman" panose="02020603050405020304" pitchFamily="18" charset="0"/>
              <a:ea typeface="Calibri" panose="020F0502020204030204" pitchFamily="34" charset="0"/>
              <a:cs typeface="Arial" panose="020B0604020202020204" pitchFamily="34" charset="0"/>
            </a:endParaRPr>
          </a:p>
          <a:p>
            <a:endParaRPr lang="en-IN" b="1" dirty="0">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r>
              <a:rPr lang="en-US" sz="1900" dirty="0">
                <a:effectLst/>
                <a:latin typeface="Times New Roman" panose="02020603050405020304" pitchFamily="18" charset="0"/>
                <a:ea typeface="Calibri" panose="020F0502020204030204" pitchFamily="34" charset="0"/>
                <a:cs typeface="Arial" panose="020B0604020202020204" pitchFamily="34" charset="0"/>
              </a:rPr>
              <a:t>Data preprocessing is the technique of cleaning, transforming, and organizing raw data into a structured format suitable for analysis, which is essential for enhancing the performance and accuracy of machine learning models.</a:t>
            </a:r>
          </a:p>
          <a:p>
            <a:pPr marL="285750" indent="-285750">
              <a:buFont typeface="Arial" panose="020B0604020202020204" pitchFamily="34" charset="0"/>
              <a:buChar char="•"/>
            </a:pPr>
            <a:endParaRPr lang="en-US" sz="1900" dirty="0">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900" dirty="0">
                <a:effectLst/>
                <a:latin typeface="Times New Roman" panose="02020603050405020304" pitchFamily="18" charset="0"/>
                <a:ea typeface="Calibri" panose="020F0502020204030204" pitchFamily="34" charset="0"/>
                <a:cs typeface="Arial" panose="020B0604020202020204" pitchFamily="34" charset="0"/>
              </a:rPr>
              <a:t>Important features are extracted and a </a:t>
            </a:r>
            <a:r>
              <a:rPr lang="en-US" sz="1900" dirty="0" err="1">
                <a:effectLst/>
                <a:latin typeface="Times New Roman" panose="02020603050405020304" pitchFamily="18" charset="0"/>
                <a:ea typeface="Calibri" panose="020F0502020204030204" pitchFamily="34" charset="0"/>
                <a:cs typeface="Arial" panose="020B0604020202020204" pitchFamily="34" charset="0"/>
              </a:rPr>
              <a:t>final_df</a:t>
            </a:r>
            <a:r>
              <a:rPr lang="en-US" sz="1900" dirty="0">
                <a:effectLst/>
                <a:latin typeface="Times New Roman" panose="02020603050405020304" pitchFamily="18" charset="0"/>
                <a:ea typeface="Calibri" panose="020F0502020204030204" pitchFamily="34" charset="0"/>
                <a:cs typeface="Arial" panose="020B0604020202020204" pitchFamily="34" charset="0"/>
              </a:rPr>
              <a:t> contains total of 10 selected features from </a:t>
            </a:r>
            <a:r>
              <a:rPr lang="en-US" sz="1900" dirty="0" err="1">
                <a:effectLst/>
                <a:latin typeface="Times New Roman" panose="02020603050405020304" pitchFamily="18" charset="0"/>
                <a:ea typeface="Calibri" panose="020F0502020204030204" pitchFamily="34" charset="0"/>
                <a:cs typeface="Arial" panose="020B0604020202020204" pitchFamily="34" charset="0"/>
              </a:rPr>
              <a:t>matches_df</a:t>
            </a:r>
            <a:r>
              <a:rPr lang="en-US" sz="1900" dirty="0">
                <a:effectLst/>
                <a:latin typeface="Times New Roman" panose="02020603050405020304" pitchFamily="18" charset="0"/>
                <a:ea typeface="Calibri" panose="020F0502020204030204" pitchFamily="34" charset="0"/>
                <a:cs typeface="Arial" panose="020B0604020202020204" pitchFamily="34" charset="0"/>
              </a:rPr>
              <a:t> and </a:t>
            </a:r>
            <a:r>
              <a:rPr lang="en-US" sz="1900" dirty="0" err="1">
                <a:effectLst/>
                <a:latin typeface="Times New Roman" panose="02020603050405020304" pitchFamily="18" charset="0"/>
                <a:ea typeface="Calibri" panose="020F0502020204030204" pitchFamily="34" charset="0"/>
                <a:cs typeface="Arial" panose="020B0604020202020204" pitchFamily="34" charset="0"/>
              </a:rPr>
              <a:t>deliveries_df</a:t>
            </a:r>
            <a:r>
              <a:rPr lang="en-US" sz="1900" dirty="0">
                <a:effectLst/>
                <a:latin typeface="Times New Roman" panose="02020603050405020304" pitchFamily="18" charset="0"/>
                <a:ea typeface="Calibri" panose="020F0502020204030204" pitchFamily="34" charset="0"/>
                <a:cs typeface="Arial" panose="020B0604020202020204" pitchFamily="34" charset="0"/>
              </a:rPr>
              <a:t> .</a:t>
            </a:r>
          </a:p>
          <a:p>
            <a:pPr marL="285750" indent="-285750">
              <a:buFont typeface="Arial" panose="020B0604020202020204" pitchFamily="34" charset="0"/>
              <a:buChar char="•"/>
            </a:pPr>
            <a:endParaRPr lang="en-US" sz="1900" dirty="0">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Arial" panose="020B0604020202020204" pitchFamily="34" charset="0"/>
              </a:rPr>
              <a:t>Some team names are </a:t>
            </a:r>
            <a:r>
              <a:rPr lang="en-US" sz="1900" dirty="0" err="1">
                <a:latin typeface="Times New Roman" panose="02020603050405020304" pitchFamily="18" charset="0"/>
                <a:ea typeface="Calibri" panose="020F0502020204030204" pitchFamily="34" charset="0"/>
                <a:cs typeface="Arial" panose="020B0604020202020204" pitchFamily="34" charset="0"/>
              </a:rPr>
              <a:t>standardised</a:t>
            </a:r>
            <a:r>
              <a:rPr lang="en-US" sz="1900" dirty="0">
                <a:latin typeface="Times New Roman" panose="02020603050405020304" pitchFamily="18" charset="0"/>
                <a:ea typeface="Calibri" panose="020F0502020204030204" pitchFamily="34" charset="0"/>
                <a:cs typeface="Arial" panose="020B0604020202020204" pitchFamily="34" charset="0"/>
              </a:rPr>
              <a:t> to ensure consistency. For </a:t>
            </a:r>
            <a:r>
              <a:rPr lang="en-US" sz="1900" dirty="0" err="1">
                <a:latin typeface="Times New Roman" panose="02020603050405020304" pitchFamily="18" charset="0"/>
                <a:ea typeface="Calibri" panose="020F0502020204030204" pitchFamily="34" charset="0"/>
                <a:cs typeface="Arial" panose="020B0604020202020204" pitchFamily="34" charset="0"/>
              </a:rPr>
              <a:t>example,we</a:t>
            </a:r>
            <a:r>
              <a:rPr lang="en-US" sz="1900" dirty="0">
                <a:latin typeface="Times New Roman" panose="02020603050405020304" pitchFamily="18" charset="0"/>
                <a:ea typeface="Calibri" panose="020F0502020204030204" pitchFamily="34" charset="0"/>
                <a:cs typeface="Arial" panose="020B0604020202020204" pitchFamily="34" charset="0"/>
              </a:rPr>
              <a:t> replaced 'Delhi Daredevils' with 'Delhi Capitals' and 'Deccan Chargers' with 'Sunrisers Hyderabad’.</a:t>
            </a:r>
          </a:p>
          <a:p>
            <a:pPr marL="285750" indent="-285750">
              <a:buFont typeface="Arial" panose="020B0604020202020204" pitchFamily="34" charset="0"/>
              <a:buChar char="•"/>
            </a:pPr>
            <a:endParaRPr lang="en-US" sz="1900" dirty="0">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Arial" panose="020B0604020202020204" pitchFamily="34" charset="0"/>
              </a:rPr>
              <a:t>Also filtered matches based on certain conditions, like eliminating matches with the Duckworth-Lewis method applied (</a:t>
            </a:r>
            <a:r>
              <a:rPr lang="en-US" sz="1900" dirty="0" err="1">
                <a:latin typeface="Times New Roman" panose="02020603050405020304" pitchFamily="18" charset="0"/>
                <a:ea typeface="Calibri" panose="020F0502020204030204" pitchFamily="34" charset="0"/>
                <a:cs typeface="Arial" panose="020B0604020202020204" pitchFamily="34" charset="0"/>
              </a:rPr>
              <a:t>dl_applied</a:t>
            </a:r>
            <a:r>
              <a:rPr lang="en-US" sz="1900" dirty="0">
                <a:latin typeface="Times New Roman" panose="02020603050405020304" pitchFamily="18" charset="0"/>
                <a:ea typeface="Calibri" panose="020F0502020204030204" pitchFamily="34" charset="0"/>
                <a:cs typeface="Arial" panose="020B0604020202020204" pitchFamily="34" charset="0"/>
              </a:rPr>
              <a:t> == 0) and retaining matches involving specific teams in the teams list.</a:t>
            </a:r>
          </a:p>
          <a:p>
            <a:pPr marL="285750" indent="-285750">
              <a:buFont typeface="Arial" panose="020B0604020202020204" pitchFamily="34" charset="0"/>
              <a:buChar char="•"/>
            </a:pPr>
            <a:endParaRPr lang="en-US" b="1" dirty="0">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b="1" dirty="0">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endParaRPr lang="en-IN" dirty="0">
              <a:latin typeface="Times New Roman" panose="02020603050405020304" pitchFamily="18" charset="0"/>
              <a:cs typeface="Arial" panose="020B0604020202020204" pitchFamily="34" charset="0"/>
            </a:endParaRPr>
          </a:p>
          <a:p>
            <a:endParaRPr lang="en-US" b="1" dirty="0"/>
          </a:p>
        </p:txBody>
      </p:sp>
    </p:spTree>
    <p:extLst>
      <p:ext uri="{BB962C8B-B14F-4D97-AF65-F5344CB8AC3E}">
        <p14:creationId xmlns:p14="http://schemas.microsoft.com/office/powerpoint/2010/main" val="322081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3600" b="1" dirty="0">
                <a:latin typeface="Times New Roman" panose="02020603050405020304" pitchFamily="18" charset="0"/>
                <a:cs typeface="Times New Roman" panose="02020603050405020304" pitchFamily="18" charset="0"/>
              </a:rPr>
              <a:t>Proposed Model</a:t>
            </a:r>
          </a:p>
        </p:txBody>
      </p:sp>
      <p:sp>
        <p:nvSpPr>
          <p:cNvPr id="6" name="TextBox 5">
            <a:extLst>
              <a:ext uri="{FF2B5EF4-FFF2-40B4-BE49-F238E27FC236}">
                <a16:creationId xmlns:a16="http://schemas.microsoft.com/office/drawing/2014/main" id="{1F92133F-92B0-4F9A-93C7-48B8DFA7FA29}"/>
              </a:ext>
            </a:extLst>
          </p:cNvPr>
          <p:cNvSpPr txBox="1"/>
          <p:nvPr/>
        </p:nvSpPr>
        <p:spPr>
          <a:xfrm>
            <a:off x="618979" y="856342"/>
            <a:ext cx="7821636" cy="7011920"/>
          </a:xfrm>
          <a:prstGeom prst="rect">
            <a:avLst/>
          </a:prstGeom>
          <a:noFill/>
        </p:spPr>
        <p:txBody>
          <a:bodyPr wrap="square">
            <a:spAutoFit/>
          </a:bodyPr>
          <a:lstStyle/>
          <a:p>
            <a:r>
              <a:rPr lang="en-IN" b="1" dirty="0">
                <a:latin typeface="Times New Roman" panose="02020603050405020304" pitchFamily="18" charset="0"/>
                <a:ea typeface="Calibri" panose="020F0502020204030204" pitchFamily="34" charset="0"/>
                <a:cs typeface="Arial" panose="020B0604020202020204" pitchFamily="34" charset="0"/>
              </a:rPr>
              <a:t>4 )Model Building </a:t>
            </a:r>
            <a:endParaRPr lang="en-IN" sz="1800" b="1" dirty="0">
              <a:effectLst/>
              <a:latin typeface="Times New Roman" panose="02020603050405020304" pitchFamily="18" charset="0"/>
              <a:ea typeface="Calibri" panose="020F0502020204030204" pitchFamily="34" charset="0"/>
              <a:cs typeface="Arial" panose="020B0604020202020204" pitchFamily="34" charset="0"/>
            </a:endParaRPr>
          </a:p>
          <a:p>
            <a:endParaRPr lang="en-IN" b="1" dirty="0">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Arial" panose="020B0604020202020204" pitchFamily="34" charset="0"/>
              </a:rPr>
              <a:t>Splitting Data for Machine Learning</a:t>
            </a:r>
          </a:p>
          <a:p>
            <a:pPr marL="285750" indent="-285750">
              <a:buFont typeface="Arial" panose="020B0604020202020204" pitchFamily="34" charset="0"/>
              <a:buChar char="•"/>
            </a:pPr>
            <a:endParaRPr lang="en-IN" sz="1900" b="1" dirty="0">
              <a:effectLst/>
              <a:latin typeface="Times New Roman" panose="02020603050405020304" pitchFamily="18" charset="0"/>
              <a:ea typeface="Calibri" panose="020F0502020204030204" pitchFamily="34" charset="0"/>
              <a:cs typeface="Arial" panose="020B0604020202020204" pitchFamily="34" charset="0"/>
            </a:endParaRPr>
          </a:p>
          <a:p>
            <a:pPr marL="285750" marR="0" lvl="0" indent="-285750" algn="just">
              <a:lnSpc>
                <a:spcPct val="115000"/>
              </a:lnSpc>
              <a:spcBef>
                <a:spcPts val="0"/>
              </a:spcBef>
              <a:spcAft>
                <a:spcPts val="0"/>
              </a:spcAft>
              <a:buFont typeface="Arial" panose="020B0604020202020204" pitchFamily="34" charset="0"/>
              <a:buChar char="•"/>
            </a:pPr>
            <a:r>
              <a:rPr lang="en-IN" sz="1900" dirty="0">
                <a:effectLst/>
                <a:latin typeface="Times New Roman" panose="02020603050405020304" pitchFamily="18" charset="0"/>
                <a:ea typeface="Calibri" panose="020F0502020204030204" pitchFamily="34" charset="0"/>
                <a:cs typeface="Arial" panose="020B0604020202020204" pitchFamily="34" charset="0"/>
              </a:rPr>
              <a:t>It splits the data into features (X) and the target variable (y).</a:t>
            </a:r>
          </a:p>
          <a:p>
            <a:pPr marL="285750" marR="0" lvl="0" indent="-285750" algn="just">
              <a:lnSpc>
                <a:spcPct val="115000"/>
              </a:lnSpc>
              <a:spcBef>
                <a:spcPts val="0"/>
              </a:spcBef>
              <a:spcAft>
                <a:spcPts val="0"/>
              </a:spcAft>
              <a:buFont typeface="Arial" panose="020B0604020202020204" pitchFamily="34" charset="0"/>
              <a:buChar char="•"/>
            </a:pP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lnSpc>
                <a:spcPct val="115000"/>
              </a:lnSpc>
              <a:spcBef>
                <a:spcPts val="0"/>
              </a:spcBef>
              <a:spcAft>
                <a:spcPts val="0"/>
              </a:spcAft>
              <a:buFont typeface="Arial" panose="020B0604020202020204" pitchFamily="34" charset="0"/>
              <a:buChar char="•"/>
            </a:pPr>
            <a:r>
              <a:rPr lang="en-IN" sz="1900" dirty="0">
                <a:latin typeface="Times New Roman" panose="02020603050405020304" pitchFamily="18" charset="0"/>
                <a:ea typeface="Calibri" panose="020F0502020204030204" pitchFamily="34" charset="0"/>
                <a:cs typeface="Arial" panose="020B0604020202020204" pitchFamily="34" charset="0"/>
              </a:rPr>
              <a:t>Imported</a:t>
            </a:r>
            <a:r>
              <a:rPr lang="en-IN" sz="1900" dirty="0">
                <a:effectLst/>
                <a:latin typeface="Times New Roman" panose="02020603050405020304" pitchFamily="18" charset="0"/>
                <a:ea typeface="Calibri" panose="020F0502020204030204" pitchFamily="34" charset="0"/>
                <a:cs typeface="Arial" panose="020B0604020202020204" pitchFamily="34" charset="0"/>
              </a:rPr>
              <a:t> additional libraries for machine learning: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ColumnTransformer</a:t>
            </a:r>
            <a:r>
              <a:rPr lang="en-IN" sz="1900" dirty="0">
                <a:effectLst/>
                <a:latin typeface="Times New Roman" panose="02020603050405020304" pitchFamily="18" charset="0"/>
                <a:ea typeface="Calibri" panose="020F0502020204030204" pitchFamily="34" charset="0"/>
                <a:cs typeface="Arial" panose="020B0604020202020204" pitchFamily="34" charset="0"/>
              </a:rPr>
              <a:t>,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OneHotEncoder</a:t>
            </a:r>
            <a:r>
              <a:rPr lang="en-IN" sz="1900" dirty="0">
                <a:effectLst/>
                <a:latin typeface="Times New Roman" panose="02020603050405020304" pitchFamily="18" charset="0"/>
                <a:ea typeface="Calibri" panose="020F0502020204030204" pitchFamily="34" charset="0"/>
                <a:cs typeface="Arial" panose="020B0604020202020204" pitchFamily="34" charset="0"/>
              </a:rPr>
              <a:t>, LogisticRegression,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RandomForestClassifier</a:t>
            </a:r>
            <a:r>
              <a:rPr lang="en-IN" sz="1900" dirty="0">
                <a:effectLst/>
                <a:latin typeface="Times New Roman" panose="02020603050405020304" pitchFamily="18" charset="0"/>
                <a:ea typeface="Calibri" panose="020F0502020204030204" pitchFamily="34" charset="0"/>
                <a:cs typeface="Arial" panose="020B0604020202020204" pitchFamily="34" charset="0"/>
              </a:rPr>
              <a:t>, and Pipeline.</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IN" b="1" dirty="0">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IN" b="1" dirty="0">
              <a:latin typeface="Times New Roman" panose="02020603050405020304" pitchFamily="18" charset="0"/>
              <a:ea typeface="Calibri" panose="020F0502020204030204" pitchFamily="34" charset="0"/>
              <a:cs typeface="Arial" panose="020B0604020202020204" pitchFamily="34" charset="0"/>
            </a:endParaRPr>
          </a:p>
          <a:p>
            <a:r>
              <a:rPr lang="en-IN" b="1" dirty="0">
                <a:latin typeface="Times New Roman" panose="02020603050405020304" pitchFamily="18" charset="0"/>
                <a:ea typeface="Calibri" panose="020F0502020204030204" pitchFamily="34" charset="0"/>
                <a:cs typeface="Arial" panose="020B0604020202020204" pitchFamily="34" charset="0"/>
              </a:rPr>
              <a:t>5 )Model Training and Evaluation</a:t>
            </a:r>
          </a:p>
          <a:p>
            <a:endParaRPr lang="en-IN" b="1" dirty="0">
              <a:latin typeface="Times New Roman" panose="02020603050405020304" pitchFamily="18" charset="0"/>
              <a:ea typeface="Calibri" panose="020F0502020204030204" pitchFamily="34" charset="0"/>
              <a:cs typeface="Arial" panose="020B0604020202020204" pitchFamily="34" charset="0"/>
            </a:endParaRPr>
          </a:p>
          <a:p>
            <a:pPr marL="285750" marR="0" lvl="0" indent="-285750" algn="just">
              <a:lnSpc>
                <a:spcPct val="115000"/>
              </a:lnSpc>
              <a:spcBef>
                <a:spcPts val="0"/>
              </a:spcBef>
              <a:spcAft>
                <a:spcPts val="0"/>
              </a:spcAft>
              <a:buFont typeface="Arial" panose="020B0604020202020204" pitchFamily="34" charset="0"/>
              <a:buChar char="•"/>
            </a:pPr>
            <a:r>
              <a:rPr lang="en-IN" sz="1900" dirty="0">
                <a:effectLst/>
                <a:latin typeface="Times New Roman" panose="02020603050405020304" pitchFamily="18" charset="0"/>
                <a:ea typeface="Calibri" panose="020F0502020204030204" pitchFamily="34" charset="0"/>
                <a:cs typeface="Arial" panose="020B0604020202020204" pitchFamily="34" charset="0"/>
              </a:rPr>
              <a:t>It fits the pipeline on the training data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X_train</a:t>
            </a:r>
            <a:r>
              <a:rPr lang="en-IN" sz="1900" dirty="0">
                <a:effectLst/>
                <a:latin typeface="Times New Roman" panose="02020603050405020304" pitchFamily="18" charset="0"/>
                <a:ea typeface="Calibri" panose="020F0502020204030204" pitchFamily="34" charset="0"/>
                <a:cs typeface="Arial" panose="020B0604020202020204" pitchFamily="34" charset="0"/>
              </a:rPr>
              <a:t>,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y_train</a:t>
            </a:r>
            <a:r>
              <a:rPr lang="en-IN" sz="1900" dirty="0">
                <a:effectLst/>
                <a:latin typeface="Times New Roman" panose="02020603050405020304" pitchFamily="18" charset="0"/>
                <a:ea typeface="Calibri" panose="020F0502020204030204" pitchFamily="34" charset="0"/>
                <a:cs typeface="Arial" panose="020B0604020202020204" pitchFamily="34" charset="0"/>
              </a:rPr>
              <a:t>) and makes predictions on the test data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X_test</a:t>
            </a:r>
            <a:r>
              <a:rPr lang="en-IN" sz="1900" dirty="0">
                <a:effectLst/>
                <a:latin typeface="Times New Roman" panose="02020603050405020304" pitchFamily="18" charset="0"/>
                <a:ea typeface="Calibri" panose="020F0502020204030204" pitchFamily="34" charset="0"/>
                <a:cs typeface="Arial" panose="020B0604020202020204" pitchFamily="34" charset="0"/>
              </a:rPr>
              <a:t>).</a:t>
            </a:r>
          </a:p>
          <a:p>
            <a:pPr marL="285750" marR="0" lvl="0" indent="-285750" algn="just">
              <a:lnSpc>
                <a:spcPct val="115000"/>
              </a:lnSpc>
              <a:spcBef>
                <a:spcPts val="0"/>
              </a:spcBef>
              <a:spcAft>
                <a:spcPts val="0"/>
              </a:spcAft>
              <a:buFont typeface="Arial" panose="020B0604020202020204" pitchFamily="34" charset="0"/>
              <a:buChar char="•"/>
            </a:pP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lnSpc>
                <a:spcPct val="115000"/>
              </a:lnSpc>
              <a:spcBef>
                <a:spcPts val="0"/>
              </a:spcBef>
              <a:spcAft>
                <a:spcPts val="0"/>
              </a:spcAft>
              <a:buFont typeface="Arial" panose="020B0604020202020204" pitchFamily="34" charset="0"/>
              <a:buChar char="•"/>
            </a:pPr>
            <a:r>
              <a:rPr lang="en-IN" sz="1900" dirty="0">
                <a:effectLst/>
                <a:latin typeface="Times New Roman" panose="02020603050405020304" pitchFamily="18" charset="0"/>
                <a:ea typeface="Calibri" panose="020F0502020204030204" pitchFamily="34" charset="0"/>
                <a:cs typeface="Arial" panose="020B0604020202020204" pitchFamily="34" charset="0"/>
              </a:rPr>
              <a:t>It calculates the accuracy of the model using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accuracy_score</a:t>
            </a:r>
            <a:r>
              <a:rPr lang="en-IN" sz="1900" dirty="0">
                <a:effectLst/>
                <a:latin typeface="Times New Roman" panose="02020603050405020304" pitchFamily="18" charset="0"/>
                <a:ea typeface="Calibri" panose="020F0502020204030204" pitchFamily="34" charset="0"/>
                <a:cs typeface="Arial" panose="020B0604020202020204" pitchFamily="34" charset="0"/>
              </a:rPr>
              <a:t>.</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endParaRPr lang="en-IN" sz="1800" b="1" dirty="0">
              <a:effectLst/>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b="1" dirty="0">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b="1" dirty="0">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endParaRPr lang="en-IN" dirty="0">
              <a:latin typeface="Times New Roman" panose="02020603050405020304" pitchFamily="18" charset="0"/>
              <a:cs typeface="Arial" panose="020B0604020202020204" pitchFamily="34" charset="0"/>
            </a:endParaRPr>
          </a:p>
          <a:p>
            <a:endParaRPr lang="en-US" b="1" dirty="0"/>
          </a:p>
        </p:txBody>
      </p:sp>
    </p:spTree>
    <p:extLst>
      <p:ext uri="{BB962C8B-B14F-4D97-AF65-F5344CB8AC3E}">
        <p14:creationId xmlns:p14="http://schemas.microsoft.com/office/powerpoint/2010/main" val="3909173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3600" b="1" dirty="0">
                <a:latin typeface="Times New Roman" panose="02020603050405020304" pitchFamily="18" charset="0"/>
                <a:cs typeface="Times New Roman" panose="02020603050405020304" pitchFamily="18" charset="0"/>
              </a:rPr>
              <a:t>Proposed Model</a:t>
            </a:r>
          </a:p>
        </p:txBody>
      </p:sp>
      <p:sp>
        <p:nvSpPr>
          <p:cNvPr id="6" name="TextBox 5">
            <a:extLst>
              <a:ext uri="{FF2B5EF4-FFF2-40B4-BE49-F238E27FC236}">
                <a16:creationId xmlns:a16="http://schemas.microsoft.com/office/drawing/2014/main" id="{C6551B86-D296-42EE-A1E0-818425BE9C05}"/>
              </a:ext>
            </a:extLst>
          </p:cNvPr>
          <p:cNvSpPr txBox="1"/>
          <p:nvPr/>
        </p:nvSpPr>
        <p:spPr>
          <a:xfrm>
            <a:off x="534573" y="1179900"/>
            <a:ext cx="7666892" cy="152349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6) Model Serialization</a:t>
            </a:r>
          </a:p>
          <a:p>
            <a:endParaRPr lang="en-US" sz="19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900" dirty="0">
                <a:effectLst/>
                <a:latin typeface="Times New Roman" panose="02020603050405020304" pitchFamily="18" charset="0"/>
                <a:ea typeface="Calibri" panose="020F0502020204030204" pitchFamily="34" charset="0"/>
                <a:cs typeface="Arial" panose="020B0604020202020204" pitchFamily="34" charset="0"/>
              </a:rPr>
              <a:t>It imports pickle to serialize (save) the trained model pipeline as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pipe.pkl</a:t>
            </a:r>
            <a:r>
              <a:rPr lang="en-IN" sz="1900" dirty="0">
                <a:effectLst/>
                <a:latin typeface="Times New Roman" panose="02020603050405020304" pitchFamily="18" charset="0"/>
                <a:ea typeface="Calibri" panose="020F0502020204030204" pitchFamily="34" charset="0"/>
                <a:cs typeface="Arial" panose="020B0604020202020204" pitchFamily="34" charset="0"/>
              </a:rPr>
              <a:t>’ which is further used for our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rontend</a:t>
            </a:r>
            <a:r>
              <a:rPr lang="en-IN" sz="1900" dirty="0">
                <a:effectLst/>
                <a:latin typeface="Times New Roman" panose="02020603050405020304" pitchFamily="18" charset="0"/>
                <a:ea typeface="Calibri" panose="020F0502020204030204" pitchFamily="34" charset="0"/>
                <a:cs typeface="Arial" panose="020B0604020202020204" pitchFamily="34" charset="0"/>
              </a:rPr>
              <a:t> </a:t>
            </a:r>
            <a:r>
              <a:rPr lang="en-IN" sz="1900" dirty="0" err="1">
                <a:effectLst/>
                <a:latin typeface="Times New Roman" panose="02020603050405020304" pitchFamily="18" charset="0"/>
                <a:ea typeface="Calibri" panose="020F0502020204030204" pitchFamily="34" charset="0"/>
                <a:cs typeface="Arial" panose="020B0604020202020204" pitchFamily="34" charset="0"/>
              </a:rPr>
              <a:t>ipl</a:t>
            </a:r>
            <a:r>
              <a:rPr lang="en-IN" sz="1900" dirty="0">
                <a:effectLst/>
                <a:latin typeface="Times New Roman" panose="02020603050405020304" pitchFamily="18" charset="0"/>
                <a:ea typeface="Calibri" panose="020F0502020204030204" pitchFamily="34" charset="0"/>
                <a:cs typeface="Arial" panose="020B0604020202020204" pitchFamily="34" charset="0"/>
              </a:rPr>
              <a:t> match prediction.</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75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Introduction</a:t>
            </a:r>
          </a:p>
        </p:txBody>
      </p:sp>
      <p:sp>
        <p:nvSpPr>
          <p:cNvPr id="5" name="Content Placeholder 2"/>
          <p:cNvSpPr>
            <a:spLocks noGrp="1"/>
          </p:cNvSpPr>
          <p:nvPr>
            <p:ph idx="1"/>
          </p:nvPr>
        </p:nvSpPr>
        <p:spPr>
          <a:xfrm>
            <a:off x="150124" y="999702"/>
            <a:ext cx="8541389" cy="4759653"/>
          </a:xfrm>
        </p:spPr>
        <p:txBody>
          <a:bodyPr>
            <a:normAutofit lnSpcReduction="10000"/>
          </a:bodyPr>
          <a:lstStyle/>
          <a:p>
            <a:pPr algn="just"/>
            <a:r>
              <a:rPr lang="en-IN" sz="1900" dirty="0">
                <a:effectLst/>
                <a:latin typeface="Times New Roman" panose="02020603050405020304" pitchFamily="18" charset="0"/>
                <a:ea typeface="Calibri" panose="020F0502020204030204" pitchFamily="34" charset="0"/>
                <a:cs typeface="Arial" panose="020B0604020202020204" pitchFamily="34" charset="0"/>
              </a:rPr>
              <a:t>The Indian Premier League (IPL) is one of the most popular and competitive T20 cricket leagues in the world. Predicting the outcome of IPL matches is not only a matter of interest but can also have significant financial implications for various stakeholders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1900" b="0" i="0" dirty="0">
              <a:effectLst/>
              <a:latin typeface="Times New Roman" panose="02020603050405020304" pitchFamily="18" charset="0"/>
              <a:cs typeface="Times New Roman" panose="02020603050405020304" pitchFamily="18" charset="0"/>
            </a:endParaRPr>
          </a:p>
          <a:p>
            <a:pPr algn="just"/>
            <a:r>
              <a:rPr lang="en-US" sz="1900" b="0" i="0" dirty="0">
                <a:effectLst/>
                <a:latin typeface="Times New Roman" panose="02020603050405020304" pitchFamily="18" charset="0"/>
                <a:cs typeface="Times New Roman" panose="02020603050405020304" pitchFamily="18" charset="0"/>
              </a:rPr>
              <a:t>Machine learning models can be trained on past IPL data to identify patterns and trends, ultimately helping to forecast which team is more likely to emerge victorious in a given season</a:t>
            </a:r>
            <a:endParaRPr lang="en-US" sz="1900" dirty="0">
              <a:latin typeface="Times New Roman" panose="02020603050405020304" pitchFamily="18" charset="0"/>
              <a:cs typeface="Times New Roman" panose="02020603050405020304" pitchFamily="18" charset="0"/>
            </a:endParaRPr>
          </a:p>
          <a:p>
            <a:pPr algn="just"/>
            <a:endParaRPr lang="en-US" sz="1900" b="0" i="0" dirty="0">
              <a:effectLst/>
              <a:latin typeface="Times New Roman" panose="02020603050405020304" pitchFamily="18" charset="0"/>
              <a:cs typeface="Times New Roman" panose="02020603050405020304" pitchFamily="18" charset="0"/>
            </a:endParaRPr>
          </a:p>
          <a:p>
            <a:pPr algn="just"/>
            <a:r>
              <a:rPr lang="en-US" sz="1900" b="0" i="0" dirty="0">
                <a:effectLst/>
                <a:latin typeface="Times New Roman" panose="02020603050405020304" pitchFamily="18" charset="0"/>
                <a:cs typeface="Times New Roman" panose="02020603050405020304" pitchFamily="18" charset="0"/>
              </a:rPr>
              <a:t>This project aims to use machine learning techniques to predict IPL match results accurately, enhancing the excitement for cricket enthusiasts.</a:t>
            </a:r>
          </a:p>
          <a:p>
            <a:pPr algn="just"/>
            <a:endParaRPr lang="en-US" sz="1900" b="0" i="0" dirty="0">
              <a:solidFill>
                <a:srgbClr val="374151"/>
              </a:solidFill>
              <a:effectLst/>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The forecasting of sports prediction has not only used as entertainment, but also helps for gameplay assessment of players, teams, leagues, and thus the associated results.</a:t>
            </a:r>
          </a:p>
          <a:p>
            <a:pPr algn="just"/>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673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47781" y="2508639"/>
            <a:ext cx="11120916" cy="2325283"/>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94400" y="3253446"/>
            <a:ext cx="310282" cy="310282"/>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039923" y="2535027"/>
            <a:ext cx="310282" cy="310282"/>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177553" y="2379887"/>
            <a:ext cx="310282" cy="310282"/>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250752" y="2943164"/>
            <a:ext cx="310282" cy="310282"/>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18278" y="1052964"/>
            <a:ext cx="1086404" cy="665422"/>
          </a:xfrm>
          <a:prstGeom prst="rect">
            <a:avLst/>
          </a:prstGeom>
        </p:spPr>
      </p:pic>
      <p:sp>
        <p:nvSpPr>
          <p:cNvPr id="9" name="TextBox 9"/>
          <p:cNvSpPr txBox="1"/>
          <p:nvPr/>
        </p:nvSpPr>
        <p:spPr>
          <a:xfrm>
            <a:off x="2672892" y="1283070"/>
            <a:ext cx="3697278" cy="470000"/>
          </a:xfrm>
          <a:prstGeom prst="rect">
            <a:avLst/>
          </a:prstGeom>
        </p:spPr>
        <p:txBody>
          <a:bodyPr lIns="0" tIns="0" rIns="0" bIns="0" rtlCol="0" anchor="t">
            <a:spAutoFit/>
          </a:bodyPr>
          <a:lstStyle/>
          <a:p>
            <a:pPr algn="ctr">
              <a:lnSpc>
                <a:spcPts val="3899"/>
              </a:lnSpc>
              <a:spcBef>
                <a:spcPct val="0"/>
              </a:spcBef>
            </a:pPr>
            <a:r>
              <a:rPr lang="en-US" sz="3249" spc="-65">
                <a:solidFill>
                  <a:srgbClr val="004AAD"/>
                </a:solidFill>
                <a:latin typeface="Montserrat Classic Bold"/>
              </a:rPr>
              <a:t>Work Division</a:t>
            </a:r>
          </a:p>
        </p:txBody>
      </p:sp>
      <p:grpSp>
        <p:nvGrpSpPr>
          <p:cNvPr id="10" name="Group 10"/>
          <p:cNvGrpSpPr/>
          <p:nvPr/>
        </p:nvGrpSpPr>
        <p:grpSpPr>
          <a:xfrm>
            <a:off x="514350" y="3731770"/>
            <a:ext cx="1652056" cy="2035655"/>
            <a:chOff x="0" y="0"/>
            <a:chExt cx="4405481" cy="5428413"/>
          </a:xfrm>
        </p:grpSpPr>
        <p:sp>
          <p:nvSpPr>
            <p:cNvPr id="11" name="TextBox 11"/>
            <p:cNvSpPr txBox="1"/>
            <p:nvPr/>
          </p:nvSpPr>
          <p:spPr>
            <a:xfrm>
              <a:off x="0" y="0"/>
              <a:ext cx="4405481" cy="1367896"/>
            </a:xfrm>
            <a:prstGeom prst="rect">
              <a:avLst/>
            </a:prstGeom>
          </p:spPr>
          <p:txBody>
            <a:bodyPr lIns="0" tIns="0" rIns="0" bIns="0" rtlCol="0" anchor="t">
              <a:spAutoFit/>
            </a:bodyPr>
            <a:lstStyle/>
            <a:p>
              <a:pPr algn="ctr">
                <a:lnSpc>
                  <a:spcPts val="2040"/>
                </a:lnSpc>
                <a:spcBef>
                  <a:spcPct val="0"/>
                </a:spcBef>
              </a:pPr>
              <a:r>
                <a:rPr lang="en-US" sz="1700" spc="-34" dirty="0" err="1">
                  <a:solidFill>
                    <a:srgbClr val="004AAD"/>
                  </a:solidFill>
                  <a:latin typeface="Montserrat Classic"/>
                </a:rPr>
                <a:t>Shrawil</a:t>
              </a:r>
              <a:endParaRPr lang="en-US" sz="1700" spc="-34" dirty="0">
                <a:solidFill>
                  <a:srgbClr val="004AAD"/>
                </a:solidFill>
                <a:latin typeface="Montserrat Classic"/>
              </a:endParaRPr>
            </a:p>
            <a:p>
              <a:pPr algn="ctr">
                <a:lnSpc>
                  <a:spcPts val="2040"/>
                </a:lnSpc>
                <a:spcBef>
                  <a:spcPct val="0"/>
                </a:spcBef>
              </a:pPr>
              <a:r>
                <a:rPr lang="en-US" sz="1700" spc="-34" dirty="0" err="1">
                  <a:solidFill>
                    <a:srgbClr val="004AAD"/>
                  </a:solidFill>
                  <a:latin typeface="Montserrat Classic"/>
                </a:rPr>
                <a:t>Sarve</a:t>
              </a:r>
              <a:endParaRPr lang="en-US" sz="1700" spc="-34" dirty="0">
                <a:solidFill>
                  <a:srgbClr val="004AAD"/>
                </a:solidFill>
                <a:latin typeface="Montserrat Classic"/>
              </a:endParaRPr>
            </a:p>
          </p:txBody>
        </p:sp>
        <p:sp>
          <p:nvSpPr>
            <p:cNvPr id="12" name="TextBox 12"/>
            <p:cNvSpPr txBox="1"/>
            <p:nvPr/>
          </p:nvSpPr>
          <p:spPr>
            <a:xfrm>
              <a:off x="0" y="1467672"/>
              <a:ext cx="4405481" cy="3960741"/>
            </a:xfrm>
            <a:prstGeom prst="rect">
              <a:avLst/>
            </a:prstGeom>
          </p:spPr>
          <p:txBody>
            <a:bodyPr lIns="0" tIns="0" rIns="0" bIns="0" rtlCol="0" anchor="t">
              <a:spAutoFit/>
            </a:bodyPr>
            <a:lstStyle/>
            <a:p>
              <a:pPr marL="304963" lvl="1" indent="-152482">
                <a:lnSpc>
                  <a:spcPts val="1977"/>
                </a:lnSpc>
                <a:buFont typeface="Arial"/>
                <a:buChar char="•"/>
              </a:pPr>
              <a:r>
                <a:rPr lang="en-US" sz="1400" dirty="0">
                  <a:solidFill>
                    <a:srgbClr val="000000"/>
                  </a:solidFill>
                  <a:latin typeface="Open Sauce Light"/>
                </a:rPr>
                <a:t>Helped in implementing the ML Model</a:t>
              </a:r>
            </a:p>
            <a:p>
              <a:pPr marL="292208" lvl="1" indent="-146104">
                <a:lnSpc>
                  <a:spcPts val="1895"/>
                </a:lnSpc>
                <a:buFont typeface="Arial"/>
                <a:buChar char="•"/>
              </a:pPr>
              <a:r>
                <a:rPr lang="en-US" sz="1353" dirty="0">
                  <a:solidFill>
                    <a:srgbClr val="000000"/>
                  </a:solidFill>
                  <a:latin typeface="Open Sauce Light"/>
                </a:rPr>
                <a:t>Also made use of machine learning pipeline.</a:t>
              </a:r>
            </a:p>
          </p:txBody>
        </p:sp>
      </p:grpSp>
      <p:grpSp>
        <p:nvGrpSpPr>
          <p:cNvPr id="13" name="Group 13"/>
          <p:cNvGrpSpPr/>
          <p:nvPr/>
        </p:nvGrpSpPr>
        <p:grpSpPr>
          <a:xfrm>
            <a:off x="2409132" y="3130009"/>
            <a:ext cx="1730375" cy="2233541"/>
            <a:chOff x="-38797" y="305035"/>
            <a:chExt cx="4614332" cy="5956110"/>
          </a:xfrm>
        </p:grpSpPr>
        <p:sp>
          <p:nvSpPr>
            <p:cNvPr id="14" name="TextBox 14"/>
            <p:cNvSpPr txBox="1"/>
            <p:nvPr/>
          </p:nvSpPr>
          <p:spPr>
            <a:xfrm>
              <a:off x="-38797" y="305035"/>
              <a:ext cx="4575535" cy="1523667"/>
            </a:xfrm>
            <a:prstGeom prst="rect">
              <a:avLst/>
            </a:prstGeom>
          </p:spPr>
          <p:txBody>
            <a:bodyPr lIns="0" tIns="0" rIns="0" bIns="0" rtlCol="0" anchor="t">
              <a:spAutoFit/>
            </a:bodyPr>
            <a:lstStyle/>
            <a:p>
              <a:pPr algn="ctr">
                <a:lnSpc>
                  <a:spcPts val="2269"/>
                </a:lnSpc>
                <a:spcBef>
                  <a:spcPct val="0"/>
                </a:spcBef>
              </a:pPr>
              <a:r>
                <a:rPr lang="en-US" sz="1891" spc="-38" dirty="0" err="1">
                  <a:solidFill>
                    <a:srgbClr val="004AAD"/>
                  </a:solidFill>
                  <a:latin typeface="Montserrat Classic"/>
                </a:rPr>
                <a:t>Shivam</a:t>
              </a:r>
              <a:r>
                <a:rPr lang="en-US" sz="1891" spc="-38" dirty="0">
                  <a:solidFill>
                    <a:srgbClr val="004AAD"/>
                  </a:solidFill>
                  <a:latin typeface="Montserrat Classic"/>
                </a:rPr>
                <a:t> </a:t>
              </a:r>
            </a:p>
            <a:p>
              <a:pPr algn="ctr">
                <a:lnSpc>
                  <a:spcPts val="2269"/>
                </a:lnSpc>
                <a:spcBef>
                  <a:spcPct val="0"/>
                </a:spcBef>
              </a:pPr>
              <a:r>
                <a:rPr lang="en-US" sz="1891" spc="-38" dirty="0" err="1">
                  <a:solidFill>
                    <a:srgbClr val="004AAD"/>
                  </a:solidFill>
                  <a:latin typeface="Montserrat Classic"/>
                </a:rPr>
                <a:t>Narad</a:t>
              </a:r>
              <a:endParaRPr lang="en-US" sz="1891" spc="-38" dirty="0">
                <a:solidFill>
                  <a:srgbClr val="004AAD"/>
                </a:solidFill>
                <a:latin typeface="Montserrat Classic"/>
              </a:endParaRPr>
            </a:p>
          </p:txBody>
        </p:sp>
        <p:sp>
          <p:nvSpPr>
            <p:cNvPr id="15" name="TextBox 15"/>
            <p:cNvSpPr txBox="1"/>
            <p:nvPr/>
          </p:nvSpPr>
          <p:spPr>
            <a:xfrm>
              <a:off x="0" y="2184131"/>
              <a:ext cx="4575535" cy="4077014"/>
            </a:xfrm>
            <a:prstGeom prst="rect">
              <a:avLst/>
            </a:prstGeom>
          </p:spPr>
          <p:txBody>
            <a:bodyPr lIns="0" tIns="0" rIns="0" bIns="0" rtlCol="0" anchor="t">
              <a:spAutoFit/>
            </a:bodyPr>
            <a:lstStyle/>
            <a:p>
              <a:pPr marL="304963" lvl="1" indent="-152482">
                <a:lnSpc>
                  <a:spcPts val="1977"/>
                </a:lnSpc>
                <a:buFont typeface="Arial"/>
                <a:buChar char="•"/>
              </a:pPr>
              <a:r>
                <a:rPr lang="en-US" sz="1600" dirty="0">
                  <a:solidFill>
                    <a:srgbClr val="000000"/>
                  </a:solidFill>
                  <a:latin typeface="Open Sauce Light"/>
                </a:rPr>
                <a:t>Decided which ML Models to use.</a:t>
              </a:r>
            </a:p>
            <a:p>
              <a:pPr marL="304963" lvl="1" indent="-152482">
                <a:lnSpc>
                  <a:spcPts val="1977"/>
                </a:lnSpc>
                <a:buFont typeface="Arial"/>
                <a:buChar char="•"/>
              </a:pPr>
              <a:r>
                <a:rPr lang="en-US" sz="1600" dirty="0">
                  <a:solidFill>
                    <a:srgbClr val="000000"/>
                  </a:solidFill>
                  <a:latin typeface="Open Sauce Light"/>
                </a:rPr>
                <a:t>Analyzed the accuracies of the models.</a:t>
              </a:r>
            </a:p>
          </p:txBody>
        </p:sp>
      </p:grpSp>
      <p:grpSp>
        <p:nvGrpSpPr>
          <p:cNvPr id="16" name="Group 16"/>
          <p:cNvGrpSpPr/>
          <p:nvPr/>
        </p:nvGrpSpPr>
        <p:grpSpPr>
          <a:xfrm>
            <a:off x="4549555" y="2814557"/>
            <a:ext cx="1617901" cy="1730614"/>
            <a:chOff x="68832" y="-175203"/>
            <a:chExt cx="4314403" cy="4614968"/>
          </a:xfrm>
        </p:grpSpPr>
        <p:sp>
          <p:nvSpPr>
            <p:cNvPr id="17" name="TextBox 17"/>
            <p:cNvSpPr txBox="1"/>
            <p:nvPr/>
          </p:nvSpPr>
          <p:spPr>
            <a:xfrm>
              <a:off x="68832" y="-175203"/>
              <a:ext cx="4314403" cy="1457492"/>
            </a:xfrm>
            <a:prstGeom prst="rect">
              <a:avLst/>
            </a:prstGeom>
          </p:spPr>
          <p:txBody>
            <a:bodyPr lIns="0" tIns="0" rIns="0" bIns="0" rtlCol="0" anchor="t">
              <a:spAutoFit/>
            </a:bodyPr>
            <a:lstStyle/>
            <a:p>
              <a:pPr algn="ctr">
                <a:lnSpc>
                  <a:spcPts val="2169"/>
                </a:lnSpc>
                <a:spcBef>
                  <a:spcPct val="0"/>
                </a:spcBef>
              </a:pPr>
              <a:r>
                <a:rPr lang="en-US" sz="1808" spc="-36" dirty="0">
                  <a:solidFill>
                    <a:srgbClr val="004AAD"/>
                  </a:solidFill>
                  <a:latin typeface="Montserrat Classic"/>
                </a:rPr>
                <a:t>Chetan </a:t>
              </a:r>
              <a:r>
                <a:rPr lang="en-US" sz="1808" spc="-36" dirty="0" err="1">
                  <a:solidFill>
                    <a:srgbClr val="004AAD"/>
                  </a:solidFill>
                  <a:latin typeface="Montserrat Classic"/>
                </a:rPr>
                <a:t>Kumbhare</a:t>
              </a:r>
              <a:endParaRPr lang="en-US" sz="1808" spc="-36" dirty="0">
                <a:solidFill>
                  <a:srgbClr val="004AAD"/>
                </a:solidFill>
                <a:latin typeface="Montserrat Classic"/>
              </a:endParaRPr>
            </a:p>
          </p:txBody>
        </p:sp>
        <p:sp>
          <p:nvSpPr>
            <p:cNvPr id="18" name="TextBox 18"/>
            <p:cNvSpPr txBox="1"/>
            <p:nvPr/>
          </p:nvSpPr>
          <p:spPr>
            <a:xfrm>
              <a:off x="68832" y="1670804"/>
              <a:ext cx="4314403" cy="2768961"/>
            </a:xfrm>
            <a:prstGeom prst="rect">
              <a:avLst/>
            </a:prstGeom>
          </p:spPr>
          <p:txBody>
            <a:bodyPr lIns="0" tIns="0" rIns="0" bIns="0" rtlCol="0" anchor="t">
              <a:spAutoFit/>
            </a:bodyPr>
            <a:lstStyle/>
            <a:p>
              <a:pPr marL="304963" lvl="1" indent="-152482">
                <a:lnSpc>
                  <a:spcPts val="1977"/>
                </a:lnSpc>
                <a:buFont typeface="Arial"/>
                <a:buChar char="•"/>
              </a:pPr>
              <a:r>
                <a:rPr lang="en-US" sz="1413" dirty="0">
                  <a:solidFill>
                    <a:srgbClr val="000000"/>
                  </a:solidFill>
                  <a:latin typeface="Open Sauce Light"/>
                </a:rPr>
                <a:t>Handled the data visualization part</a:t>
              </a:r>
            </a:p>
            <a:p>
              <a:pPr marL="318939" lvl="1" indent="-159470">
                <a:lnSpc>
                  <a:spcPts val="2068"/>
                </a:lnSpc>
                <a:buFont typeface="Arial"/>
                <a:buChar char="•"/>
              </a:pPr>
              <a:r>
                <a:rPr lang="en-US" sz="1600" dirty="0">
                  <a:solidFill>
                    <a:srgbClr val="000000"/>
                  </a:solidFill>
                  <a:latin typeface="Open Sauce Light"/>
                </a:rPr>
                <a:t>Handled the documentation</a:t>
              </a:r>
            </a:p>
          </p:txBody>
        </p:sp>
      </p:grpSp>
      <p:grpSp>
        <p:nvGrpSpPr>
          <p:cNvPr id="19" name="Group 19"/>
          <p:cNvGrpSpPr/>
          <p:nvPr/>
        </p:nvGrpSpPr>
        <p:grpSpPr>
          <a:xfrm>
            <a:off x="6752083" y="3563727"/>
            <a:ext cx="1617901" cy="2112216"/>
            <a:chOff x="0" y="0"/>
            <a:chExt cx="4314403" cy="5632573"/>
          </a:xfrm>
        </p:grpSpPr>
        <p:sp>
          <p:nvSpPr>
            <p:cNvPr id="20" name="TextBox 20"/>
            <p:cNvSpPr txBox="1"/>
            <p:nvPr/>
          </p:nvSpPr>
          <p:spPr>
            <a:xfrm>
              <a:off x="0" y="0"/>
              <a:ext cx="4314403" cy="1457493"/>
            </a:xfrm>
            <a:prstGeom prst="rect">
              <a:avLst/>
            </a:prstGeom>
          </p:spPr>
          <p:txBody>
            <a:bodyPr lIns="0" tIns="0" rIns="0" bIns="0" rtlCol="0" anchor="t">
              <a:spAutoFit/>
            </a:bodyPr>
            <a:lstStyle/>
            <a:p>
              <a:pPr algn="ctr">
                <a:lnSpc>
                  <a:spcPts val="2169"/>
                </a:lnSpc>
                <a:spcBef>
                  <a:spcPct val="0"/>
                </a:spcBef>
              </a:pPr>
              <a:r>
                <a:rPr lang="en-US" sz="1808" spc="-36" dirty="0">
                  <a:solidFill>
                    <a:srgbClr val="004AAD"/>
                  </a:solidFill>
                  <a:latin typeface="Montserrat Classic"/>
                </a:rPr>
                <a:t>Himanshu</a:t>
              </a:r>
            </a:p>
            <a:p>
              <a:pPr algn="ctr">
                <a:lnSpc>
                  <a:spcPts val="2169"/>
                </a:lnSpc>
                <a:spcBef>
                  <a:spcPct val="0"/>
                </a:spcBef>
              </a:pPr>
              <a:r>
                <a:rPr lang="en-US" sz="1808" spc="-36" dirty="0" err="1">
                  <a:solidFill>
                    <a:srgbClr val="004AAD"/>
                  </a:solidFill>
                  <a:latin typeface="Montserrat Classic"/>
                </a:rPr>
                <a:t>Dongre</a:t>
              </a:r>
              <a:endParaRPr lang="en-US" sz="1808" spc="-36" dirty="0">
                <a:solidFill>
                  <a:srgbClr val="004AAD"/>
                </a:solidFill>
                <a:latin typeface="Montserrat Classic"/>
              </a:endParaRPr>
            </a:p>
          </p:txBody>
        </p:sp>
        <p:sp>
          <p:nvSpPr>
            <p:cNvPr id="21" name="TextBox 21"/>
            <p:cNvSpPr txBox="1"/>
            <p:nvPr/>
          </p:nvSpPr>
          <p:spPr>
            <a:xfrm>
              <a:off x="0" y="2095023"/>
              <a:ext cx="4314403" cy="3537550"/>
            </a:xfrm>
            <a:prstGeom prst="rect">
              <a:avLst/>
            </a:prstGeom>
          </p:spPr>
          <p:txBody>
            <a:bodyPr lIns="0" tIns="0" rIns="0" bIns="0" rtlCol="0" anchor="t">
              <a:spAutoFit/>
            </a:bodyPr>
            <a:lstStyle/>
            <a:p>
              <a:pPr marL="318939" lvl="1" indent="-159470">
                <a:lnSpc>
                  <a:spcPts val="2068"/>
                </a:lnSpc>
                <a:buFont typeface="Arial"/>
                <a:buChar char="•"/>
              </a:pPr>
              <a:r>
                <a:rPr lang="en-US" sz="1400" dirty="0">
                  <a:solidFill>
                    <a:srgbClr val="000000"/>
                  </a:solidFill>
                  <a:latin typeface="Open Sauce Light"/>
                </a:rPr>
                <a:t>Handled the documentation</a:t>
              </a:r>
            </a:p>
            <a:p>
              <a:pPr marL="318939" lvl="1" indent="-159470">
                <a:lnSpc>
                  <a:spcPts val="2068"/>
                </a:lnSpc>
                <a:buFont typeface="Arial"/>
                <a:buChar char="•"/>
              </a:pPr>
              <a:r>
                <a:rPr lang="en-US" sz="1400" dirty="0">
                  <a:solidFill>
                    <a:srgbClr val="000000"/>
                  </a:solidFill>
                  <a:latin typeface="Open Sauce Light"/>
                </a:rPr>
                <a:t>Also handled the </a:t>
              </a:r>
              <a:r>
                <a:rPr lang="en-US" sz="1400" dirty="0" err="1">
                  <a:solidFill>
                    <a:srgbClr val="000000"/>
                  </a:solidFill>
                  <a:latin typeface="Open Sauce Light"/>
                </a:rPr>
                <a:t>eda</a:t>
              </a:r>
              <a:r>
                <a:rPr lang="en-US" sz="1400" dirty="0">
                  <a:solidFill>
                    <a:srgbClr val="000000"/>
                  </a:solidFill>
                  <a:latin typeface="Open Sauce Light"/>
                </a:rPr>
                <a:t> scatterplots</a:t>
              </a:r>
            </a:p>
            <a:p>
              <a:pPr marL="318939" lvl="1" indent="-159470">
                <a:lnSpc>
                  <a:spcPts val="2068"/>
                </a:lnSpc>
                <a:buFont typeface="Arial"/>
                <a:buChar char="•"/>
              </a:pPr>
              <a:endParaRPr lang="en-US" sz="1400" dirty="0">
                <a:solidFill>
                  <a:srgbClr val="000000"/>
                </a:solidFill>
                <a:latin typeface="Open Sauce Light"/>
              </a:endParaRPr>
            </a:p>
          </p:txBody>
        </p:sp>
      </p:grpSp>
      <p:sp>
        <p:nvSpPr>
          <p:cNvPr id="23" name="Rectangle 22">
            <a:extLst>
              <a:ext uri="{FF2B5EF4-FFF2-40B4-BE49-F238E27FC236}">
                <a16:creationId xmlns:a16="http://schemas.microsoft.com/office/drawing/2014/main" id="{20C284FD-0E2D-483A-837A-D1E032F36BAB}"/>
              </a:ext>
            </a:extLst>
          </p:cNvPr>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Work Division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3600" b="1" dirty="0">
                <a:latin typeface="Times New Roman" panose="02020603050405020304" pitchFamily="18" charset="0"/>
                <a:cs typeface="Times New Roman" panose="02020603050405020304" pitchFamily="18" charset="0"/>
              </a:rPr>
              <a:t>Frontend</a:t>
            </a:r>
          </a:p>
        </p:txBody>
      </p:sp>
      <p:pic>
        <p:nvPicPr>
          <p:cNvPr id="5" name="Picture 4">
            <a:extLst>
              <a:ext uri="{FF2B5EF4-FFF2-40B4-BE49-F238E27FC236}">
                <a16:creationId xmlns:a16="http://schemas.microsoft.com/office/drawing/2014/main" id="{D6E3F3CE-3C03-45AD-BCBA-CC86E40CDAA8}"/>
              </a:ext>
            </a:extLst>
          </p:cNvPr>
          <p:cNvPicPr>
            <a:picLocks noChangeAspect="1"/>
          </p:cNvPicPr>
          <p:nvPr/>
        </p:nvPicPr>
        <p:blipFill>
          <a:blip r:embed="rId2"/>
          <a:stretch>
            <a:fillRect/>
          </a:stretch>
        </p:blipFill>
        <p:spPr>
          <a:xfrm>
            <a:off x="10160" y="942109"/>
            <a:ext cx="9144000" cy="4973782"/>
          </a:xfrm>
          <a:prstGeom prst="rect">
            <a:avLst/>
          </a:prstGeom>
        </p:spPr>
      </p:pic>
    </p:spTree>
    <p:extLst>
      <p:ext uri="{BB962C8B-B14F-4D97-AF65-F5344CB8AC3E}">
        <p14:creationId xmlns:p14="http://schemas.microsoft.com/office/powerpoint/2010/main" val="468955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3600" b="1" dirty="0">
                <a:latin typeface="Times New Roman" panose="02020603050405020304" pitchFamily="18" charset="0"/>
                <a:cs typeface="Times New Roman" panose="02020603050405020304" pitchFamily="18" charset="0"/>
              </a:rPr>
              <a:t>OUTPUT:</a:t>
            </a:r>
          </a:p>
        </p:txBody>
      </p:sp>
      <p:sp>
        <p:nvSpPr>
          <p:cNvPr id="3" name="AutoShape 2" descr="https://lh5.googleusercontent.com/y8mSpLYGVN_GPFYYemaJE_i3FbvrH9vsORYS2SW18lTES2l1SkIeOVU0bkWPb5MT-GhkM3fyy133WWJVOBa4kHBArMRzG_HNICRigXC0rwRlY0tYq-kql6HqONfu8je-npwW8CUf"/>
          <p:cNvSpPr>
            <a:spLocks noChangeAspect="1" noChangeArrowheads="1"/>
          </p:cNvSpPr>
          <p:nvPr/>
        </p:nvSpPr>
        <p:spPr bwMode="auto">
          <a:xfrm>
            <a:off x="130175" y="-998538"/>
            <a:ext cx="5457825" cy="208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58061612-EB4D-4C6B-B10E-B1DD4B82A58B}"/>
              </a:ext>
            </a:extLst>
          </p:cNvPr>
          <p:cNvPicPr>
            <a:picLocks noChangeAspect="1"/>
          </p:cNvPicPr>
          <p:nvPr/>
        </p:nvPicPr>
        <p:blipFill>
          <a:blip r:embed="rId2"/>
          <a:stretch>
            <a:fillRect/>
          </a:stretch>
        </p:blipFill>
        <p:spPr>
          <a:xfrm>
            <a:off x="302455" y="1087438"/>
            <a:ext cx="8539089" cy="5406499"/>
          </a:xfrm>
          <a:prstGeom prst="rect">
            <a:avLst/>
          </a:prstGeom>
        </p:spPr>
      </p:pic>
    </p:spTree>
    <p:extLst>
      <p:ext uri="{BB962C8B-B14F-4D97-AF65-F5344CB8AC3E}">
        <p14:creationId xmlns:p14="http://schemas.microsoft.com/office/powerpoint/2010/main" val="1027611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3600" b="1" dirty="0">
                <a:latin typeface="Times New Roman" panose="02020603050405020304" pitchFamily="18" charset="0"/>
                <a:cs typeface="Times New Roman" panose="02020603050405020304" pitchFamily="18" charset="0"/>
              </a:rPr>
              <a:t>OUTPUT:</a:t>
            </a:r>
          </a:p>
        </p:txBody>
      </p:sp>
      <p:sp>
        <p:nvSpPr>
          <p:cNvPr id="3" name="AutoShape 2" descr="https://lh5.googleusercontent.com/y8mSpLYGVN_GPFYYemaJE_i3FbvrH9vsORYS2SW18lTES2l1SkIeOVU0bkWPb5MT-GhkM3fyy133WWJVOBa4kHBArMRzG_HNICRigXC0rwRlY0tYq-kql6HqONfu8je-npwW8CUf"/>
          <p:cNvSpPr>
            <a:spLocks noChangeAspect="1" noChangeArrowheads="1"/>
          </p:cNvSpPr>
          <p:nvPr/>
        </p:nvSpPr>
        <p:spPr bwMode="auto">
          <a:xfrm>
            <a:off x="130175" y="-998538"/>
            <a:ext cx="5457825" cy="208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F5067846-285D-421F-B15E-E7EFD963F419}"/>
              </a:ext>
            </a:extLst>
          </p:cNvPr>
          <p:cNvPicPr>
            <a:picLocks noChangeAspect="1"/>
          </p:cNvPicPr>
          <p:nvPr/>
        </p:nvPicPr>
        <p:blipFill>
          <a:blip r:embed="rId2"/>
          <a:stretch>
            <a:fillRect/>
          </a:stretch>
        </p:blipFill>
        <p:spPr>
          <a:xfrm>
            <a:off x="0" y="550805"/>
            <a:ext cx="9144000" cy="5756390"/>
          </a:xfrm>
          <a:prstGeom prst="rect">
            <a:avLst/>
          </a:prstGeom>
        </p:spPr>
      </p:pic>
    </p:spTree>
    <p:extLst>
      <p:ext uri="{BB962C8B-B14F-4D97-AF65-F5344CB8AC3E}">
        <p14:creationId xmlns:p14="http://schemas.microsoft.com/office/powerpoint/2010/main" val="3173379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Data Collection</a:t>
            </a:r>
          </a:p>
        </p:txBody>
      </p:sp>
      <p:sp>
        <p:nvSpPr>
          <p:cNvPr id="5" name="Content Placeholder 2"/>
          <p:cNvSpPr>
            <a:spLocks noGrp="1"/>
          </p:cNvSpPr>
          <p:nvPr>
            <p:ph idx="1"/>
          </p:nvPr>
        </p:nvSpPr>
        <p:spPr>
          <a:xfrm>
            <a:off x="150125" y="999702"/>
            <a:ext cx="8843749" cy="4759653"/>
          </a:xfrm>
        </p:spPr>
        <p:txBody>
          <a:bodyPr>
            <a:normAutofit/>
          </a:bodyPr>
          <a:lstStyle/>
          <a:p>
            <a:pPr marL="0" indent="0">
              <a:buNone/>
            </a:pPr>
            <a:r>
              <a:rPr lang="en-US" sz="1800" b="1" dirty="0"/>
              <a:t>Data set has been collected from Kaggle.com</a:t>
            </a:r>
          </a:p>
          <a:p>
            <a:pPr marL="0" indent="0">
              <a:buNone/>
            </a:pPr>
            <a:r>
              <a:rPr lang="en-US" sz="1800" b="1" dirty="0"/>
              <a:t>(</a:t>
            </a:r>
            <a:r>
              <a:rPr lang="en-US" sz="1800" dirty="0"/>
              <a:t>https://www.kaggle.com/datasets/ramjidoolla/ipl-data-set)</a:t>
            </a: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3AF6F5C-8E85-4002-887B-B9BA84E4017E}"/>
              </a:ext>
            </a:extLst>
          </p:cNvPr>
          <p:cNvPicPr>
            <a:picLocks noChangeAspect="1"/>
          </p:cNvPicPr>
          <p:nvPr/>
        </p:nvPicPr>
        <p:blipFill>
          <a:blip r:embed="rId2"/>
          <a:stretch>
            <a:fillRect/>
          </a:stretch>
        </p:blipFill>
        <p:spPr>
          <a:xfrm>
            <a:off x="267287" y="3186819"/>
            <a:ext cx="7943626" cy="3089608"/>
          </a:xfrm>
          <a:prstGeom prst="rect">
            <a:avLst/>
          </a:prstGeom>
        </p:spPr>
      </p:pic>
      <p:sp>
        <p:nvSpPr>
          <p:cNvPr id="3" name="TextBox 2">
            <a:extLst>
              <a:ext uri="{FF2B5EF4-FFF2-40B4-BE49-F238E27FC236}">
                <a16:creationId xmlns:a16="http://schemas.microsoft.com/office/drawing/2014/main" id="{1992C635-F35B-40B0-BDB6-C62918983654}"/>
              </a:ext>
            </a:extLst>
          </p:cNvPr>
          <p:cNvSpPr txBox="1"/>
          <p:nvPr/>
        </p:nvSpPr>
        <p:spPr>
          <a:xfrm>
            <a:off x="267287" y="1878968"/>
            <a:ext cx="7751298" cy="707886"/>
          </a:xfrm>
          <a:prstGeom prst="rect">
            <a:avLst/>
          </a:prstGeom>
          <a:noFill/>
        </p:spPr>
        <p:txBody>
          <a:bodyPr wrap="square" rtlCol="0">
            <a:spAutoFit/>
          </a:bodyPr>
          <a:lstStyle/>
          <a:p>
            <a:r>
              <a:rPr lang="en-US" sz="2000" dirty="0"/>
              <a:t>In our project, we have used 2 dataset csv files – deliveries.csv and Matches.csv </a:t>
            </a:r>
          </a:p>
        </p:txBody>
      </p:sp>
    </p:spTree>
    <p:extLst>
      <p:ext uri="{BB962C8B-B14F-4D97-AF65-F5344CB8AC3E}">
        <p14:creationId xmlns:p14="http://schemas.microsoft.com/office/powerpoint/2010/main" val="923284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22521" y="1064712"/>
            <a:ext cx="8698958" cy="4917127"/>
          </a:xfrm>
        </p:spPr>
        <p:txBody>
          <a:bodyPr>
            <a:normAutofit/>
          </a:bodyPr>
          <a:lstStyle/>
          <a:p>
            <a:pPr algn="l"/>
            <a:r>
              <a:rPr lang="en-US" sz="1900" dirty="0">
                <a:solidFill>
                  <a:srgbClr val="000000"/>
                </a:solidFill>
                <a:latin typeface="Times New Roman" panose="02020603050405020304" pitchFamily="18" charset="0"/>
                <a:cs typeface="Times New Roman" panose="02020603050405020304" pitchFamily="18" charset="0"/>
              </a:rPr>
              <a:t>V</a:t>
            </a:r>
            <a:r>
              <a:rPr lang="en-US" sz="1900" b="0" i="0" dirty="0">
                <a:solidFill>
                  <a:srgbClr val="000000"/>
                </a:solidFill>
                <a:effectLst/>
                <a:latin typeface="Times New Roman" panose="02020603050405020304" pitchFamily="18" charset="0"/>
                <a:cs typeface="Times New Roman" panose="02020603050405020304" pitchFamily="18" charset="0"/>
              </a:rPr>
              <a:t>arious factors have been identified that contribute to the results of the Indian Premier League matches. Factors that have a major impact on the outcome of an IPL match include the teams playing, the venue, the city, the current score, current run rate, required Run rate and runs.</a:t>
            </a:r>
          </a:p>
          <a:p>
            <a:pPr marL="0" indent="0">
              <a:buNone/>
            </a:pPr>
            <a:r>
              <a:rPr lang="en-US" sz="2000" dirty="0">
                <a:latin typeface="Times New Roman" panose="02020603050405020304" pitchFamily="18" charset="0"/>
                <a:cs typeface="Times New Roman" panose="02020603050405020304" pitchFamily="18" charset="0"/>
              </a:rPr>
              <a:t>. </a:t>
            </a:r>
          </a:p>
          <a:p>
            <a:r>
              <a:rPr lang="en-US" sz="1900" dirty="0">
                <a:latin typeface="Times New Roman" panose="02020603050405020304" pitchFamily="18" charset="0"/>
                <a:cs typeface="Times New Roman" panose="02020603050405020304" pitchFamily="18" charset="0"/>
              </a:rPr>
              <a:t>The best algorithm for prediction is the Random Forest, which has a pinpoint prediction accuracy [on “IPL dataset  taken from Kaggle.com"]. </a:t>
            </a:r>
          </a:p>
          <a:p>
            <a:endParaRPr lang="en-US" sz="20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As a result, combining our Random Forest and the attributes of this dataset, </a:t>
            </a:r>
            <a:r>
              <a:rPr lang="en-US" sz="1900" dirty="0" err="1">
                <a:latin typeface="Times New Roman" panose="02020603050405020304" pitchFamily="18" charset="0"/>
                <a:cs typeface="Times New Roman" panose="02020603050405020304" pitchFamily="18" charset="0"/>
              </a:rPr>
              <a:t>ipl</a:t>
            </a:r>
            <a:r>
              <a:rPr lang="en-US" sz="1900" dirty="0">
                <a:latin typeface="Times New Roman" panose="02020603050405020304" pitchFamily="18" charset="0"/>
                <a:cs typeface="Times New Roman" panose="02020603050405020304" pitchFamily="18" charset="0"/>
              </a:rPr>
              <a:t> match result may be predicted with near-perfect accuracy. </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Hence Web application is using Random Forest algorithm model via Pickle file for prediction on Website.</a:t>
            </a:r>
          </a:p>
        </p:txBody>
      </p:sp>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dirty="0"/>
              <a:t>Conclusion</a:t>
            </a:r>
          </a:p>
        </p:txBody>
      </p:sp>
    </p:spTree>
    <p:extLst>
      <p:ext uri="{BB962C8B-B14F-4D97-AF65-F5344CB8AC3E}">
        <p14:creationId xmlns:p14="http://schemas.microsoft.com/office/powerpoint/2010/main" val="1805636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22521" y="1064712"/>
            <a:ext cx="8698958" cy="4917127"/>
          </a:xfrm>
        </p:spPr>
        <p:txBody>
          <a:bodyPr>
            <a:normAutofit lnSpcReduction="10000"/>
          </a:bodyPr>
          <a:lstStyle/>
          <a:p>
            <a:pPr marL="457200" lvl="0" indent="-457200">
              <a:buAutoNum type="arabicParenR"/>
            </a:pPr>
            <a:r>
              <a:rPr lang="en-US" sz="1800" dirty="0"/>
              <a:t>Daniel Mago </a:t>
            </a:r>
            <a:r>
              <a:rPr lang="en-US" sz="1800" dirty="0" err="1"/>
              <a:t>Vistro</a:t>
            </a:r>
            <a:r>
              <a:rPr lang="en-US" sz="1800" dirty="0"/>
              <a:t>, </a:t>
            </a:r>
            <a:r>
              <a:rPr lang="en-US" sz="1800" dirty="0" err="1"/>
              <a:t>Faizan</a:t>
            </a:r>
            <a:r>
              <a:rPr lang="en-US" sz="1800" dirty="0"/>
              <a:t> Rasheed, Leo Gertrude David “Cricket winner prediction with application of machine learning and data analytics” IJSTR Volume 8, Issue 09, September 2019.</a:t>
            </a:r>
          </a:p>
          <a:p>
            <a:pPr marL="457200" lvl="0" indent="-457200">
              <a:buAutoNum type="arabicParenR"/>
            </a:pPr>
            <a:endParaRPr lang="en-US" sz="1800" dirty="0"/>
          </a:p>
          <a:p>
            <a:pPr marL="457200" lvl="0" indent="-457200">
              <a:buAutoNum type="arabicParenR"/>
            </a:pPr>
            <a:r>
              <a:rPr lang="en-US" sz="1800" dirty="0"/>
              <a:t>Rabindra </a:t>
            </a:r>
            <a:r>
              <a:rPr lang="en-US" sz="1800" dirty="0" err="1"/>
              <a:t>Lamsal</a:t>
            </a:r>
            <a:r>
              <a:rPr lang="en-US" sz="1800" dirty="0"/>
              <a:t> and Ayesha Choudhary “Predicting Outcome of Indian Premier League (IPL) Matches Using Machine Learning” ResearchGate (2020)</a:t>
            </a:r>
          </a:p>
          <a:p>
            <a:pPr marL="457200" lvl="0" indent="-457200">
              <a:buAutoNum type="arabicParenR"/>
            </a:pPr>
            <a:endParaRPr lang="en-US" sz="1800" dirty="0"/>
          </a:p>
          <a:p>
            <a:pPr marL="457200" lvl="0" indent="-457200">
              <a:buAutoNum type="arabicParenR"/>
            </a:pPr>
            <a:r>
              <a:rPr lang="en-US" sz="1800" dirty="0" err="1"/>
              <a:t>Rameshwari</a:t>
            </a:r>
            <a:r>
              <a:rPr lang="en-US" sz="1800" dirty="0"/>
              <a:t> </a:t>
            </a:r>
            <a:r>
              <a:rPr lang="en-US" sz="1800" dirty="0" err="1"/>
              <a:t>Lokhande</a:t>
            </a:r>
            <a:r>
              <a:rPr lang="en-US" sz="1800" dirty="0"/>
              <a:t> “Prediction of live cricket score and winning” IJRTD Volume 5(4), (2018).</a:t>
            </a:r>
          </a:p>
          <a:p>
            <a:pPr marL="457200" lvl="0" indent="-457200">
              <a:buAutoNum type="arabicParenR"/>
            </a:pPr>
            <a:endParaRPr lang="en-US" sz="1800" dirty="0"/>
          </a:p>
          <a:p>
            <a:pPr marL="457200" lvl="0" indent="-457200">
              <a:buAutoNum type="arabicParenR"/>
            </a:pPr>
            <a:r>
              <a:rPr lang="en-US" sz="1800" dirty="0"/>
              <a:t>Siddharth Sinha “IPL Win Prediction System To Improve Team Performance using SVM” IJFGCN Vol. 13, (2020)</a:t>
            </a:r>
          </a:p>
          <a:p>
            <a:pPr marL="457200" lvl="0" indent="-457200">
              <a:buAutoNum type="arabicParenR"/>
            </a:pPr>
            <a:endParaRPr lang="en-US" sz="1800" dirty="0"/>
          </a:p>
          <a:p>
            <a:pPr marL="457200" lvl="0" indent="-457200">
              <a:buAutoNum type="arabicParenR"/>
            </a:pPr>
            <a:r>
              <a:rPr lang="en-US" sz="1800" dirty="0"/>
              <a:t>Sanjay Gupta, Hitesh Jain, </a:t>
            </a:r>
            <a:r>
              <a:rPr lang="en-US" sz="1800" dirty="0" err="1"/>
              <a:t>Asmit</a:t>
            </a:r>
            <a:r>
              <a:rPr lang="en-US" sz="1800" dirty="0"/>
              <a:t> Gupta and Hemant </a:t>
            </a:r>
            <a:r>
              <a:rPr lang="en-US" sz="1800" dirty="0" err="1"/>
              <a:t>Soni</a:t>
            </a:r>
            <a:r>
              <a:rPr lang="en-US" sz="1800" dirty="0"/>
              <a:t>, “Fantasy League Team Prediction”, International Journal of Research in Science and Engineering, Vol. 6, No. 3, pp. 97- 103, 2017. </a:t>
            </a:r>
            <a:endParaRPr lang="en-IN" dirty="0"/>
          </a:p>
        </p:txBody>
      </p:sp>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dirty="0"/>
              <a:t>Reference</a:t>
            </a:r>
          </a:p>
        </p:txBody>
      </p:sp>
    </p:spTree>
    <p:extLst>
      <p:ext uri="{BB962C8B-B14F-4D97-AF65-F5344CB8AC3E}">
        <p14:creationId xmlns:p14="http://schemas.microsoft.com/office/powerpoint/2010/main" val="3460650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22521" y="1064712"/>
            <a:ext cx="8698958" cy="4917127"/>
          </a:xfrm>
        </p:spPr>
        <p:txBody>
          <a:bodyPr>
            <a:normAutofit/>
          </a:bodyPr>
          <a:lstStyle/>
          <a:p>
            <a:pPr marL="0" lvl="0" indent="0">
              <a:buNone/>
            </a:pPr>
            <a:r>
              <a:rPr lang="en-IN" sz="1800" dirty="0"/>
              <a:t>6) </a:t>
            </a:r>
            <a:r>
              <a:rPr lang="en-US" sz="1800" dirty="0"/>
              <a:t>13) </a:t>
            </a:r>
            <a:r>
              <a:rPr lang="en-US" sz="1800" dirty="0" err="1"/>
              <a:t>Pabitra</a:t>
            </a:r>
            <a:r>
              <a:rPr lang="en-US" sz="1800" dirty="0"/>
              <a:t> Kumar Dey, Gangotri Chakraborty, </a:t>
            </a:r>
            <a:r>
              <a:rPr lang="en-US" sz="1800" dirty="0" err="1"/>
              <a:t>Purnendu</a:t>
            </a:r>
            <a:r>
              <a:rPr lang="en-US" sz="1800" dirty="0"/>
              <a:t> </a:t>
            </a:r>
            <a:r>
              <a:rPr lang="en-US" sz="1800" dirty="0" err="1"/>
              <a:t>Ruj</a:t>
            </a:r>
            <a:r>
              <a:rPr lang="en-US" sz="1800" dirty="0"/>
              <a:t> and </a:t>
            </a:r>
            <a:r>
              <a:rPr lang="en-US" sz="1800" dirty="0" err="1"/>
              <a:t>Suvobrata</a:t>
            </a:r>
            <a:r>
              <a:rPr lang="en-US" sz="1800" dirty="0"/>
              <a:t> Sarkar, “A Data Mining Approach on Cluster Analysis of IPL”, International Journal of Machine Learning and Computing, Vol. 2, No. 4, pp. 351-354, 2012.</a:t>
            </a:r>
            <a:endParaRPr lang="en-IN" sz="1800" dirty="0"/>
          </a:p>
          <a:p>
            <a:pPr marL="0" lvl="0" indent="0">
              <a:buNone/>
            </a:pPr>
            <a:endParaRPr lang="en-IN" sz="1800" dirty="0"/>
          </a:p>
          <a:p>
            <a:pPr marL="0" lvl="0" indent="0">
              <a:buNone/>
            </a:pPr>
            <a:r>
              <a:rPr lang="en-US" sz="1800" dirty="0"/>
              <a:t>7) Raza Ul Mustafa, M. Saqib Nawaz, M. Ikram Ullah </a:t>
            </a:r>
            <a:r>
              <a:rPr lang="en-US" sz="1800" dirty="0" err="1"/>
              <a:t>Lali</a:t>
            </a:r>
            <a:r>
              <a:rPr lang="en-US" sz="1800" dirty="0"/>
              <a:t>, </a:t>
            </a:r>
            <a:r>
              <a:rPr lang="en-US" sz="1800" dirty="0" err="1"/>
              <a:t>Tehseen</a:t>
            </a:r>
            <a:r>
              <a:rPr lang="en-US" sz="1800" dirty="0"/>
              <a:t> Zia and Waqar Mehmood, “Predicting the Cricket Match outcome using Crowd Opinions on Social Networks: A Comparative Study of Machine Learning Methods”, Malaysian Journal of Computer Science, Vol. 30, No. 1, pp. 63-76, 2017.</a:t>
            </a:r>
          </a:p>
          <a:p>
            <a:pPr marL="0" lvl="0" indent="0">
              <a:buNone/>
            </a:pPr>
            <a:endParaRPr lang="en-US" sz="1800" dirty="0"/>
          </a:p>
          <a:p>
            <a:pPr marL="0" lvl="0" indent="0">
              <a:buNone/>
            </a:pPr>
            <a:r>
              <a:rPr lang="en-US" sz="1800" dirty="0"/>
              <a:t>8)</a:t>
            </a:r>
            <a:r>
              <a:rPr lang="en-US" sz="1400" dirty="0"/>
              <a:t> </a:t>
            </a:r>
            <a:r>
              <a:rPr lang="en-US" sz="1800" dirty="0"/>
              <a:t>Jayshree </a:t>
            </a:r>
            <a:r>
              <a:rPr lang="en-US" sz="1800" dirty="0" err="1"/>
              <a:t>Hajgude</a:t>
            </a:r>
            <a:r>
              <a:rPr lang="en-US" sz="1800" dirty="0"/>
              <a:t>, Aishwarya </a:t>
            </a:r>
            <a:r>
              <a:rPr lang="en-US" sz="1800" dirty="0" err="1"/>
              <a:t>Parameshwaran</a:t>
            </a:r>
            <a:r>
              <a:rPr lang="en-US" sz="1800" dirty="0"/>
              <a:t>, Krishna </a:t>
            </a:r>
            <a:r>
              <a:rPr lang="en-US" sz="1800" dirty="0" err="1"/>
              <a:t>Nambi</a:t>
            </a:r>
            <a:r>
              <a:rPr lang="en-US" sz="1800" dirty="0"/>
              <a:t>, Anupama </a:t>
            </a:r>
            <a:r>
              <a:rPr lang="en-US" sz="1800" dirty="0" err="1"/>
              <a:t>Sakhalkar</a:t>
            </a:r>
            <a:r>
              <a:rPr lang="en-US" sz="1800" dirty="0"/>
              <a:t> and </a:t>
            </a:r>
            <a:r>
              <a:rPr lang="en-US" sz="1800" dirty="0" err="1"/>
              <a:t>Darshil</a:t>
            </a:r>
            <a:r>
              <a:rPr lang="en-US" sz="1800" dirty="0"/>
              <a:t> Sanghvi, “IPL Dream </a:t>
            </a:r>
            <a:r>
              <a:rPr lang="en-US" sz="1800" dirty="0" err="1"/>
              <a:t>TeamA</a:t>
            </a:r>
            <a:r>
              <a:rPr lang="en-US" sz="1800" dirty="0"/>
              <a:t> Prediction Software Based on Data Mining and Statistical Analysis”, International Journal of Computer Engineering and Applications, Vol. 9, No. 4, pp. 113-119, 2015. </a:t>
            </a:r>
          </a:p>
        </p:txBody>
      </p:sp>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dirty="0"/>
              <a:t>Reference</a:t>
            </a:r>
          </a:p>
        </p:txBody>
      </p:sp>
    </p:spTree>
    <p:extLst>
      <p:ext uri="{BB962C8B-B14F-4D97-AF65-F5344CB8AC3E}">
        <p14:creationId xmlns:p14="http://schemas.microsoft.com/office/powerpoint/2010/main" val="1819248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3142989"/>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b="1" dirty="0">
                <a:latin typeface="+mj-lt"/>
                <a:cs typeface="Times New Roman" pitchFamily="18" charset="0"/>
              </a:rPr>
              <a:t> Thank You…..</a:t>
            </a:r>
          </a:p>
        </p:txBody>
      </p:sp>
    </p:spTree>
    <p:extLst>
      <p:ext uri="{BB962C8B-B14F-4D97-AF65-F5344CB8AC3E}">
        <p14:creationId xmlns:p14="http://schemas.microsoft.com/office/powerpoint/2010/main" val="238398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IN" sz="2800" b="1" dirty="0">
                <a:solidFill>
                  <a:schemeClr val="bg1"/>
                </a:solidFill>
                <a:latin typeface="Times New Roman" panose="02020603050405020304" pitchFamily="18" charset="0"/>
                <a:cs typeface="Times New Roman" panose="02020603050405020304" pitchFamily="18" charset="0"/>
              </a:rPr>
              <a:t>Objective</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50125" y="999703"/>
            <a:ext cx="8843749" cy="1391806"/>
          </a:xfrm>
        </p:spPr>
        <p:txBody>
          <a:bodyPr>
            <a:normAutofit/>
          </a:bodyPr>
          <a:lstStyle/>
          <a:p>
            <a:pPr marL="0" indent="0">
              <a:buNone/>
            </a:pPr>
            <a:endParaRPr lang="en-GB" b="1" dirty="0">
              <a:solidFill>
                <a:srgbClr val="940000"/>
              </a:solidFill>
              <a:latin typeface="Times New Roman" panose="02020603050405020304" pitchFamily="18" charset="0"/>
              <a:cs typeface="Times New Roman" panose="02020603050405020304" pitchFamily="18" charset="0"/>
            </a:endParaRPr>
          </a:p>
          <a:p>
            <a:pPr marL="0" lv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79B1A94-ADFD-415F-B96C-35585F41E463}"/>
              </a:ext>
            </a:extLst>
          </p:cNvPr>
          <p:cNvSpPr txBox="1"/>
          <p:nvPr/>
        </p:nvSpPr>
        <p:spPr>
          <a:xfrm>
            <a:off x="150126" y="1103149"/>
            <a:ext cx="8274060" cy="4755148"/>
          </a:xfrm>
          <a:prstGeom prst="rect">
            <a:avLst/>
          </a:prstGeom>
          <a:noFill/>
        </p:spPr>
        <p:txBody>
          <a:bodyPr wrap="square">
            <a:spAutoFit/>
          </a:bodyPr>
          <a:lstStyle/>
          <a:p>
            <a:pPr marL="742950" marR="0" indent="-285750" algn="just">
              <a:spcBef>
                <a:spcPts val="0"/>
              </a:spcBef>
              <a:spcAft>
                <a:spcPts val="0"/>
              </a:spcAft>
              <a:buFont typeface="Arial" panose="020B0604020202020204" pitchFamily="34" charset="0"/>
              <a:buChar char="•"/>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this project is to develop an efficient system for predicting the outcome of </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IPL</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cricket match. Several factors, both in-game and pre-game, such as the venue, past team performance, and </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Current run rate and overs completed</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play a significant role in determining the result of a match. </a:t>
            </a:r>
          </a:p>
          <a:p>
            <a:pPr marL="742950" marR="0" indent="-285750" algn="just">
              <a:spcBef>
                <a:spcPts val="0"/>
              </a:spcBef>
              <a:spcAft>
                <a:spcPts val="0"/>
              </a:spcAft>
              <a:buFont typeface="Arial" panose="020B0604020202020204" pitchFamily="34" charset="0"/>
              <a:buChar char="•"/>
            </a:pPr>
            <a:endParaRPr lang="en-IN" sz="19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marR="0" indent="-285750" algn="just">
              <a:spcBef>
                <a:spcPts val="0"/>
              </a:spcBef>
              <a:spcAft>
                <a:spcPts val="0"/>
              </a:spcAft>
              <a:buFont typeface="Arial" panose="020B0604020202020204" pitchFamily="34" charset="0"/>
              <a:buChar char="•"/>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This project also places a strong emphasis on conducting in-depth exploratory data analysis, building predictive models, and creating data visualizations related to the Indian Premier League (IPL). To achieve the best possible match outcome prediction, we used  Random Forest Classifier and </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Logistic regression classifier</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algn="just">
              <a:spcBef>
                <a:spcPts val="0"/>
              </a:spcBef>
              <a:spcAft>
                <a:spcPts val="0"/>
              </a:spcAft>
            </a:pPr>
            <a:r>
              <a:rPr lang="en-IN" sz="1900" dirty="0">
                <a:effectLst/>
                <a:ea typeface="Times New Roman" panose="02020603050405020304" pitchFamily="18" charset="0"/>
              </a:rPr>
              <a:t> </a:t>
            </a:r>
            <a:endParaRPr lang="en-US" sz="1900" dirty="0">
              <a:effectLst/>
              <a:ea typeface="Times New Roman" panose="02020603050405020304" pitchFamily="18" charset="0"/>
            </a:endParaRPr>
          </a:p>
          <a:p>
            <a:pPr marL="742950" marR="0" indent="-285750" algn="just">
              <a:spcBef>
                <a:spcPts val="0"/>
              </a:spcBef>
              <a:spcAft>
                <a:spcPts val="0"/>
              </a:spcAft>
              <a:buFont typeface="Arial" panose="020B0604020202020204" pitchFamily="34" charset="0"/>
              <a:buChar char="•"/>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Additionally, to ensure convenient access and usability of the predictions, the project intends to deploy a user-friendly web application that is compatible with various web browsers.</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41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Hardware /Software Specification</a:t>
            </a:r>
          </a:p>
        </p:txBody>
      </p:sp>
      <p:sp>
        <p:nvSpPr>
          <p:cNvPr id="5" name="Content Placeholder 2"/>
          <p:cNvSpPr>
            <a:spLocks noGrp="1"/>
          </p:cNvSpPr>
          <p:nvPr>
            <p:ph idx="1"/>
          </p:nvPr>
        </p:nvSpPr>
        <p:spPr>
          <a:xfrm>
            <a:off x="431478" y="1238853"/>
            <a:ext cx="8843749" cy="4759653"/>
          </a:xfrm>
        </p:spPr>
        <p:txBody>
          <a:bodyPr>
            <a:normAutofit/>
          </a:bodyPr>
          <a:lstStyle/>
          <a:p>
            <a:pPr marL="0" indent="0">
              <a:buNone/>
            </a:pPr>
            <a:r>
              <a:rPr lang="en-IN" sz="1800" b="1" dirty="0"/>
              <a:t>Hardware:</a:t>
            </a:r>
            <a:endParaRPr lang="en-IN" sz="1800" dirty="0"/>
          </a:p>
          <a:p>
            <a:r>
              <a:rPr lang="en-IN" sz="1800" dirty="0"/>
              <a:t> GPU would be better</a:t>
            </a:r>
          </a:p>
          <a:p>
            <a:r>
              <a:rPr lang="en-IN" sz="1800" dirty="0"/>
              <a:t> Processor: Intel Core i3 or above</a:t>
            </a:r>
          </a:p>
          <a:p>
            <a:r>
              <a:rPr lang="en-IN" sz="1800" dirty="0"/>
              <a:t> Ram: 4 GB Minimum</a:t>
            </a:r>
          </a:p>
          <a:p>
            <a:r>
              <a:rPr lang="en-IN" sz="1800" dirty="0"/>
              <a:t> Disk Space: 2 GB Minimum</a:t>
            </a:r>
          </a:p>
          <a:p>
            <a:pPr marL="0" indent="0">
              <a:buNone/>
            </a:pPr>
            <a:endParaRPr lang="en-US" sz="1800" dirty="0"/>
          </a:p>
          <a:p>
            <a:pPr marL="0" indent="0">
              <a:buNone/>
            </a:pPr>
            <a:endParaRPr lang="en-IN" sz="1800" dirty="0"/>
          </a:p>
          <a:p>
            <a:pPr marL="0" indent="0">
              <a:buNone/>
            </a:pPr>
            <a:r>
              <a:rPr lang="en-IN" sz="1800" b="1" dirty="0"/>
              <a:t>Software:</a:t>
            </a:r>
            <a:endParaRPr lang="en-IN" sz="1800" dirty="0"/>
          </a:p>
          <a:p>
            <a:r>
              <a:rPr lang="en-IN" sz="1800" dirty="0"/>
              <a:t>Python 3 or above (packages like </a:t>
            </a:r>
            <a:r>
              <a:rPr lang="en-IN" sz="1800" dirty="0" err="1"/>
              <a:t>numpy</a:t>
            </a:r>
            <a:r>
              <a:rPr lang="en-IN" sz="1800" dirty="0"/>
              <a:t>, matplotlib, seaborn, pandas and </a:t>
            </a:r>
            <a:r>
              <a:rPr lang="en-IN" sz="1800" dirty="0" err="1"/>
              <a:t>sklearn</a:t>
            </a:r>
            <a:r>
              <a:rPr lang="en-IN" sz="1800" dirty="0"/>
              <a:t>)</a:t>
            </a:r>
          </a:p>
          <a:p>
            <a:r>
              <a:rPr lang="en-IN" sz="1800" dirty="0"/>
              <a:t>For Web Application </a:t>
            </a:r>
            <a:r>
              <a:rPr lang="en-IN" sz="1800" dirty="0" err="1"/>
              <a:t>Streamlit</a:t>
            </a:r>
            <a:r>
              <a:rPr lang="en-IN" sz="1800" dirty="0"/>
              <a:t> app framework</a:t>
            </a:r>
          </a:p>
          <a:p>
            <a:r>
              <a:rPr lang="en-IN" sz="1800" dirty="0"/>
              <a:t>Operating System: Windows 7 or above</a:t>
            </a:r>
          </a:p>
          <a:p>
            <a:pPr marL="0" indent="0">
              <a:buNone/>
            </a:pPr>
            <a:endParaRPr lang="en-IN" sz="1800" dirty="0">
              <a:latin typeface="Times New Roman" panose="02020603050405020304" pitchFamily="18" charset="0"/>
              <a:cs typeface="Times New Roman" panose="02020603050405020304" pitchFamily="18" charset="0"/>
            </a:endParaRPr>
          </a:p>
          <a:p>
            <a:pPr lvl="0"/>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47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Literature Survey</a:t>
            </a:r>
          </a:p>
        </p:txBody>
      </p:sp>
      <p:sp>
        <p:nvSpPr>
          <p:cNvPr id="5" name="Content Placeholder 2"/>
          <p:cNvSpPr>
            <a:spLocks noGrp="1"/>
          </p:cNvSpPr>
          <p:nvPr>
            <p:ph idx="1"/>
          </p:nvPr>
        </p:nvSpPr>
        <p:spPr>
          <a:xfrm>
            <a:off x="150125" y="1049173"/>
            <a:ext cx="8843749" cy="4759653"/>
          </a:xfrm>
        </p:spPr>
        <p:txBody>
          <a:bodyPr>
            <a:normAutofit lnSpcReduction="10000"/>
          </a:bodyPr>
          <a:lstStyle/>
          <a:p>
            <a:pPr algn="just"/>
            <a:r>
              <a:rPr lang="en-US" sz="1900" dirty="0">
                <a:latin typeface="Times New Roman" panose="02020603050405020304" pitchFamily="18" charset="0"/>
                <a:cs typeface="Times New Roman" panose="02020603050405020304" pitchFamily="18" charset="0"/>
              </a:rPr>
              <a:t>Daniel Mago </a:t>
            </a:r>
            <a:r>
              <a:rPr lang="en-US" sz="1900" dirty="0" err="1">
                <a:latin typeface="Times New Roman" panose="02020603050405020304" pitchFamily="18" charset="0"/>
                <a:cs typeface="Times New Roman" panose="02020603050405020304" pitchFamily="18" charset="0"/>
              </a:rPr>
              <a:t>Vistro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Faizan</a:t>
            </a:r>
            <a:r>
              <a:rPr lang="en-US" sz="1900" dirty="0">
                <a:latin typeface="Times New Roman" panose="02020603050405020304" pitchFamily="18" charset="0"/>
                <a:cs typeface="Times New Roman" panose="02020603050405020304" pitchFamily="18" charset="0"/>
              </a:rPr>
              <a:t> Rasheed, Leo Gertrude David [1] the target of this research was to predict the match winner of IPL using historical data of IPL from season 2008 to 2017. SEMMA methodology has been selected for conducting the analysis of IPL T20 match winner dataset. Preprocessing has been done on the dataset to form it consistent by removing missing value, encoding variables into numerical format. Best features were selected by visualizing attributes of knowledge with target variable. On selected features several machine learning models has been applied on the to predict the winner and therefore the results were outstanding. Decision Tree model was applied which predicted the match winner with good accuracy 76.9%. </a:t>
            </a:r>
          </a:p>
          <a:p>
            <a:pPr algn="just"/>
            <a:endParaRPr lang="en-US" sz="1800" dirty="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Rabindra </a:t>
            </a:r>
            <a:r>
              <a:rPr lang="en-US" sz="1900" dirty="0" err="1">
                <a:latin typeface="Times New Roman" panose="02020603050405020304" pitchFamily="18" charset="0"/>
                <a:cs typeface="Times New Roman" panose="02020603050405020304" pitchFamily="18" charset="0"/>
              </a:rPr>
              <a:t>Lamsal</a:t>
            </a:r>
            <a:r>
              <a:rPr lang="en-US" sz="1900" dirty="0">
                <a:latin typeface="Times New Roman" panose="02020603050405020304" pitchFamily="18" charset="0"/>
                <a:cs typeface="Times New Roman" panose="02020603050405020304" pitchFamily="18" charset="0"/>
              </a:rPr>
              <a:t> &amp; Ayesha Choudhary [2] It includes the varied factors that influence the result of an Indian Premier League matches were identified. The seven factors which significantly influence the results of an IPL match include the house team, the away team, the toss winner, toss decision, the stadium, and therefore the respective teams’ weight. Hence designing machine learning model for predicting the match outcome of an auction based 2020 format premier league with the accuracy of 72.66% &amp; F1 score of 0.72 is very satisfactory at this stage. </a:t>
            </a:r>
            <a:endParaRPr lang="en-GB"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97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Literature Survey</a:t>
            </a:r>
          </a:p>
        </p:txBody>
      </p:sp>
      <p:sp>
        <p:nvSpPr>
          <p:cNvPr id="5" name="Content Placeholder 2"/>
          <p:cNvSpPr>
            <a:spLocks noGrp="1"/>
          </p:cNvSpPr>
          <p:nvPr>
            <p:ph idx="1"/>
          </p:nvPr>
        </p:nvSpPr>
        <p:spPr>
          <a:xfrm>
            <a:off x="150126" y="999702"/>
            <a:ext cx="8599980" cy="4759653"/>
          </a:xfrm>
        </p:spPr>
        <p:txBody>
          <a:bodyPr>
            <a:normAutofit fontScale="77500" lnSpcReduction="20000"/>
          </a:bodyPr>
          <a:lstStyle/>
          <a:p>
            <a:pPr marL="457200" marR="0" algn="just">
              <a:lnSpc>
                <a:spcPct val="115000"/>
              </a:lnSpc>
              <a:spcBef>
                <a:spcPts val="0"/>
              </a:spcBef>
              <a:spcAft>
                <a:spcPts val="1000"/>
              </a:spcAft>
            </a:pPr>
            <a:r>
              <a:rPr lang="en-US" sz="2200" dirty="0" err="1">
                <a:latin typeface="Times New Roman" panose="02020603050405020304" pitchFamily="18" charset="0"/>
                <a:cs typeface="Times New Roman" panose="02020603050405020304" pitchFamily="18" charset="0"/>
              </a:rPr>
              <a:t>Rameshwari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Lokhande</a:t>
            </a:r>
            <a:r>
              <a:rPr lang="en-US" sz="2200" dirty="0">
                <a:latin typeface="Times New Roman" panose="02020603050405020304" pitchFamily="18" charset="0"/>
                <a:cs typeface="Times New Roman" panose="02020603050405020304" pitchFamily="18" charset="0"/>
              </a:rPr>
              <a:t> [3] The problem of churning is addressed by using interactive models of Predictions where a user predicts the results of each game in order to be rewarded which would further help him strengthen his Fantasy squad. The project thus, aims not only to attract more users to this game that is Fantasy Cricket, but also aims at improving the general attraction to the Premier League. This happens because in a predictive model, a user makes a prediction on every game, and ends up watching that game to check if his prediction is going right.</a:t>
            </a:r>
          </a:p>
          <a:p>
            <a:pPr marL="457200" marR="0" algn="just">
              <a:lnSpc>
                <a:spcPct val="115000"/>
              </a:lnSpc>
              <a:spcBef>
                <a:spcPts val="0"/>
              </a:spcBef>
              <a:spcAft>
                <a:spcPts val="1000"/>
              </a:spcAft>
            </a:pPr>
            <a:endParaRPr lang="en-US" sz="1800" dirty="0">
              <a:latin typeface="Times New Roman" panose="02020603050405020304" pitchFamily="18" charset="0"/>
              <a:cs typeface="Times New Roman" panose="02020603050405020304" pitchFamily="18" charset="0"/>
            </a:endParaRPr>
          </a:p>
          <a:p>
            <a:pPr marL="457200" marR="0" algn="just">
              <a:lnSpc>
                <a:spcPct val="115000"/>
              </a:lnSpc>
              <a:spcBef>
                <a:spcPts val="0"/>
              </a:spcBef>
              <a:spcAft>
                <a:spcPts val="1000"/>
              </a:spcAft>
            </a:pPr>
            <a:r>
              <a:rPr lang="en-US" sz="2200" dirty="0">
                <a:latin typeface="Times New Roman" panose="02020603050405020304" pitchFamily="18" charset="0"/>
                <a:cs typeface="Times New Roman" panose="02020603050405020304" pitchFamily="18" charset="0"/>
              </a:rPr>
              <a:t>Siddharth Sinha [4] This model is employed for predicting the result of the match supported historic data. During the extraction of features various features has been involved but most vital features has been taken during prediction. They also made a team structure in terms of slots which defines most vital slots contributing to match winning and a ranking system for the players through their performance statistics. They used K-means to cluster all players consistent with their performance and KNN (K-nearest neighbor) is employed to seek out interchangeable player to a specific player. SVM model was trained using linear, polynomial and RBF (Radial Basis function). Thus, they preferred SVM with RBF kernel for prediction. </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332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Proposed Model</a:t>
            </a:r>
          </a:p>
        </p:txBody>
      </p:sp>
      <p:sp>
        <p:nvSpPr>
          <p:cNvPr id="7" name="Content Placeholder 6"/>
          <p:cNvSpPr>
            <a:spLocks noGrp="1"/>
          </p:cNvSpPr>
          <p:nvPr>
            <p:ph idx="1"/>
          </p:nvPr>
        </p:nvSpPr>
        <p:spPr>
          <a:xfrm>
            <a:off x="457200" y="1166018"/>
            <a:ext cx="8229600" cy="4525963"/>
          </a:xfrm>
        </p:spPr>
        <p:txBody>
          <a:bodyPr>
            <a:normAutofit fontScale="92500" lnSpcReduction="20000"/>
          </a:bodyPr>
          <a:lstStyle/>
          <a:p>
            <a:pPr marL="742950" marR="0" lvl="1" indent="-285750" algn="just">
              <a:spcBef>
                <a:spcPts val="0"/>
              </a:spcBef>
              <a:spcAft>
                <a:spcPts val="0"/>
              </a:spcAft>
              <a:buFont typeface="+mj-lt"/>
              <a:buAutoNum type="arabicPeriod"/>
              <a:tabLst>
                <a:tab pos="457200" algn="l"/>
                <a:tab pos="800100" algn="l"/>
              </a:tabLst>
            </a:pPr>
            <a:r>
              <a:rPr lang="en-IN" sz="2000" b="1" dirty="0">
                <a:effectLst/>
                <a:ea typeface="Times New Roman" panose="02020603050405020304" pitchFamily="18" charset="0"/>
              </a:rPr>
              <a:t>PROPOSED APPROACH</a:t>
            </a:r>
          </a:p>
          <a:p>
            <a:pPr marL="457200" marR="0" lvl="1" indent="0" algn="just">
              <a:spcBef>
                <a:spcPts val="0"/>
              </a:spcBef>
              <a:spcAft>
                <a:spcPts val="0"/>
              </a:spcAft>
              <a:buNone/>
              <a:tabLst>
                <a:tab pos="457200" algn="l"/>
                <a:tab pos="800100" algn="l"/>
              </a:tabLst>
            </a:pPr>
            <a:endParaRPr lang="en-IN" sz="2000" b="1" dirty="0">
              <a:effectLst/>
              <a:ea typeface="Times New Roman" panose="02020603050405020304" pitchFamily="18" charset="0"/>
            </a:endParaRPr>
          </a:p>
          <a:p>
            <a:pPr marL="457200" marR="0" algn="just">
              <a:lnSpc>
                <a:spcPct val="115000"/>
              </a:lnSpc>
              <a:spcBef>
                <a:spcPts val="0"/>
              </a:spcBef>
              <a:spcAft>
                <a:spcPts val="0"/>
              </a:spcAft>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The project will involve the implementation of classifiers that includes data </a:t>
            </a:r>
            <a:r>
              <a:rPr lang="en-IN" sz="2100" dirty="0" err="1">
                <a:effectLst/>
                <a:latin typeface="Times New Roman" panose="02020603050405020304" pitchFamily="18" charset="0"/>
                <a:ea typeface="Calibri" panose="020F0502020204030204" pitchFamily="34" charset="0"/>
                <a:cs typeface="Times New Roman" panose="02020603050405020304" pitchFamily="18" charset="0"/>
              </a:rPr>
              <a:t>preprocessing</a:t>
            </a: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 techniques such as one-hot encoding for categorical features and feature selection. </a:t>
            </a:r>
          </a:p>
          <a:p>
            <a:pPr marL="457200" marR="0" algn="just">
              <a:lnSpc>
                <a:spcPct val="115000"/>
              </a:lnSpc>
              <a:spcBef>
                <a:spcPts val="0"/>
              </a:spcBef>
              <a:spcAft>
                <a:spcPts val="0"/>
              </a:spcAft>
            </a:pPr>
            <a:endParaRPr lang="en-IN" sz="1800" dirty="0">
              <a:effectLst/>
              <a:ea typeface="Calibri" panose="020F0502020204030204" pitchFamily="34" charset="0"/>
              <a:cs typeface="Arial" panose="020B0604020202020204" pitchFamily="34" charset="0"/>
            </a:endParaRPr>
          </a:p>
          <a:p>
            <a:pPr marL="457200" marR="0" algn="just">
              <a:lnSpc>
                <a:spcPct val="115000"/>
              </a:lnSpc>
              <a:spcBef>
                <a:spcPts val="0"/>
              </a:spcBef>
              <a:spcAft>
                <a:spcPts val="0"/>
              </a:spcAft>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Random Forest will be employed for the initial model development, and Logistic Regression will be used as an alternate classifier for comparison. </a:t>
            </a:r>
          </a:p>
          <a:p>
            <a:pPr marL="457200" marR="0" algn="just">
              <a:lnSpc>
                <a:spcPct val="115000"/>
              </a:lnSpc>
              <a:spcBef>
                <a:spcPts val="0"/>
              </a:spcBef>
              <a:spcAft>
                <a:spcPts val="0"/>
              </a:spcAft>
            </a:pPr>
            <a:endParaRPr lang="en-IN" sz="1800" dirty="0">
              <a:effectLst/>
              <a:ea typeface="Calibri" panose="020F0502020204030204" pitchFamily="34" charset="0"/>
              <a:cs typeface="Arial" panose="020B0604020202020204" pitchFamily="34" charset="0"/>
            </a:endParaRPr>
          </a:p>
          <a:p>
            <a:pPr marL="457200" marR="0" algn="just">
              <a:lnSpc>
                <a:spcPct val="115000"/>
              </a:lnSpc>
              <a:spcBef>
                <a:spcPts val="0"/>
              </a:spcBef>
              <a:spcAft>
                <a:spcPts val="0"/>
              </a:spcAft>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The goal is to leverage historical IPL match data to build a predictive model that can assist cricket enthusiasts and betting enthusiasts in making informed decisions regarding match outcomes.</a:t>
            </a:r>
          </a:p>
          <a:p>
            <a:pPr marL="457200" marR="0" algn="just">
              <a:lnSpc>
                <a:spcPct val="115000"/>
              </a:lnSpc>
              <a:spcBef>
                <a:spcPts val="0"/>
              </a:spcBef>
              <a:spcAft>
                <a:spcPts val="0"/>
              </a:spcAft>
            </a:pPr>
            <a:endParaRPr lang="en-US" sz="1800" dirty="0">
              <a:effectLst/>
              <a:ea typeface="Calibri" panose="020F0502020204030204" pitchFamily="34" charset="0"/>
              <a:cs typeface="Arial" panose="020B0604020202020204" pitchFamily="34" charset="0"/>
            </a:endParaRPr>
          </a:p>
          <a:p>
            <a:pPr algn="just"/>
            <a:r>
              <a:rPr lang="en-US" sz="2100" dirty="0">
                <a:latin typeface="Times New Roman" panose="02020603050405020304" pitchFamily="18" charset="0"/>
                <a:cs typeface="Times New Roman" panose="02020603050405020304" pitchFamily="18" charset="0"/>
              </a:rPr>
              <a:t> Finally, we used </a:t>
            </a:r>
            <a:r>
              <a:rPr lang="en-US" sz="2100" dirty="0" err="1">
                <a:latin typeface="Times New Roman" panose="02020603050405020304" pitchFamily="18" charset="0"/>
                <a:cs typeface="Times New Roman" panose="02020603050405020304" pitchFamily="18" charset="0"/>
              </a:rPr>
              <a:t>Streamlit</a:t>
            </a:r>
            <a:r>
              <a:rPr lang="en-US" sz="2100" dirty="0">
                <a:latin typeface="Times New Roman" panose="02020603050405020304" pitchFamily="18" charset="0"/>
                <a:cs typeface="Times New Roman" panose="02020603050405020304" pitchFamily="18" charset="0"/>
              </a:rPr>
              <a:t> Open Source Framework for frontend for the model   generated. So that a person can select dropdown in the web application and receive a prediction of win percentage of the team.</a:t>
            </a:r>
          </a:p>
        </p:txBody>
      </p:sp>
    </p:spTree>
    <p:extLst>
      <p:ext uri="{BB962C8B-B14F-4D97-AF65-F5344CB8AC3E}">
        <p14:creationId xmlns:p14="http://schemas.microsoft.com/office/powerpoint/2010/main" val="145116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Proposed Model</a:t>
            </a:r>
          </a:p>
        </p:txBody>
      </p:sp>
      <p:pic>
        <p:nvPicPr>
          <p:cNvPr id="3" name="Picture 2">
            <a:extLst>
              <a:ext uri="{FF2B5EF4-FFF2-40B4-BE49-F238E27FC236}">
                <a16:creationId xmlns:a16="http://schemas.microsoft.com/office/drawing/2014/main" id="{B0F652FD-7FCA-4526-989F-C2F8BE52259B}"/>
              </a:ext>
            </a:extLst>
          </p:cNvPr>
          <p:cNvPicPr>
            <a:picLocks noChangeAspect="1"/>
          </p:cNvPicPr>
          <p:nvPr/>
        </p:nvPicPr>
        <p:blipFill>
          <a:blip r:embed="rId2"/>
          <a:stretch>
            <a:fillRect/>
          </a:stretch>
        </p:blipFill>
        <p:spPr>
          <a:xfrm>
            <a:off x="2325199" y="765110"/>
            <a:ext cx="3741866" cy="5379628"/>
          </a:xfrm>
          <a:prstGeom prst="rect">
            <a:avLst/>
          </a:prstGeom>
        </p:spPr>
      </p:pic>
    </p:spTree>
    <p:extLst>
      <p:ext uri="{BB962C8B-B14F-4D97-AF65-F5344CB8AC3E}">
        <p14:creationId xmlns:p14="http://schemas.microsoft.com/office/powerpoint/2010/main" val="362248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Proposed Model</a:t>
            </a:r>
          </a:p>
        </p:txBody>
      </p:sp>
      <p:pic>
        <p:nvPicPr>
          <p:cNvPr id="5" name="Picture 4">
            <a:extLst>
              <a:ext uri="{FF2B5EF4-FFF2-40B4-BE49-F238E27FC236}">
                <a16:creationId xmlns:a16="http://schemas.microsoft.com/office/drawing/2014/main" id="{333DCF86-7550-42E7-8A82-B37A1026CDE0}"/>
              </a:ext>
            </a:extLst>
          </p:cNvPr>
          <p:cNvPicPr>
            <a:picLocks noChangeAspect="1"/>
          </p:cNvPicPr>
          <p:nvPr/>
        </p:nvPicPr>
        <p:blipFill rotWithShape="1">
          <a:blip r:embed="rId2"/>
          <a:srcRect t="5147" b="4290"/>
          <a:stretch/>
        </p:blipFill>
        <p:spPr>
          <a:xfrm>
            <a:off x="2953942" y="886265"/>
            <a:ext cx="3685055" cy="5542670"/>
          </a:xfrm>
          <a:prstGeom prst="rect">
            <a:avLst/>
          </a:prstGeom>
        </p:spPr>
      </p:pic>
    </p:spTree>
    <p:extLst>
      <p:ext uri="{BB962C8B-B14F-4D97-AF65-F5344CB8AC3E}">
        <p14:creationId xmlns:p14="http://schemas.microsoft.com/office/powerpoint/2010/main" val="3273591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1083</TotalTime>
  <Words>1997</Words>
  <Application>Microsoft Office PowerPoint</Application>
  <PresentationFormat>On-screen Show (4:3)</PresentationFormat>
  <Paragraphs>173</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Montserrat Classic</vt:lpstr>
      <vt:lpstr>Montserrat Classic Bold</vt:lpstr>
      <vt:lpstr>Open Sauce Light</vt:lpstr>
      <vt:lpstr>Roboto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Industry-Academia Highlights</dc:title>
  <dc:creator>administrator ghrce</dc:creator>
  <cp:lastModifiedBy>Admin</cp:lastModifiedBy>
  <cp:revision>823</cp:revision>
  <cp:lastPrinted>2017-07-18T07:06:21Z</cp:lastPrinted>
  <dcterms:created xsi:type="dcterms:W3CDTF">2014-09-17T04:25:22Z</dcterms:created>
  <dcterms:modified xsi:type="dcterms:W3CDTF">2023-10-11T18:10:46Z</dcterms:modified>
</cp:coreProperties>
</file>