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5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610387-52CF-AFA9-A77D-1F505AA11559}" v="221" dt="2025-01-29T18:29:58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6155" y="834887"/>
            <a:ext cx="3528759" cy="1046921"/>
          </a:xfrm>
        </p:spPr>
        <p:txBody>
          <a:bodyPr/>
          <a:lstStyle/>
          <a:p>
            <a:r>
              <a:rPr lang="en-US" dirty="0"/>
              <a:t>GROUP - 8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564836"/>
            <a:ext cx="6165942" cy="299499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61 – Prithvi</a:t>
            </a:r>
          </a:p>
          <a:p>
            <a:pPr algn="l"/>
            <a:r>
              <a:rPr lang="en-US" b="1" dirty="0"/>
              <a:t>67 – Prajwal</a:t>
            </a:r>
          </a:p>
          <a:p>
            <a:pPr algn="l"/>
            <a:r>
              <a:rPr lang="en-US" b="1" dirty="0"/>
              <a:t>68 – Chaitanya</a:t>
            </a:r>
          </a:p>
          <a:p>
            <a:pPr algn="l"/>
            <a:r>
              <a:rPr lang="en-US" b="1" dirty="0"/>
              <a:t>69 – Krish</a:t>
            </a:r>
          </a:p>
          <a:p>
            <a:pPr algn="l"/>
            <a:r>
              <a:rPr lang="en-US" b="1" dirty="0"/>
              <a:t>72 - Abdul</a:t>
            </a:r>
            <a:endParaRPr lang="en-IN" b="1" dirty="0"/>
          </a:p>
          <a:p>
            <a:pPr algn="l"/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99930" y="2206489"/>
            <a:ext cx="8825948" cy="29949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Problem Statement - Designing a wearable smart device to assist elderly people in detecting falls and requesting help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407531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810" y="401744"/>
            <a:ext cx="9185191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IN" dirty="0"/>
          </a:p>
        </p:txBody>
      </p:sp>
      <p:pic>
        <p:nvPicPr>
          <p:cNvPr id="3" name="Picture 2" descr="A group of people doing different poses&#10;&#10;AI-generated content may be incorrect.">
            <a:extLst>
              <a:ext uri="{FF2B5EF4-FFF2-40B4-BE49-F238E27FC236}">
                <a16:creationId xmlns:a16="http://schemas.microsoft.com/office/drawing/2014/main" id="{402D7A27-9C13-B188-6525-F13211AA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315"/>
            <a:ext cx="7065158" cy="3738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932FB5-F611-0CF9-DF50-71D556284757}"/>
              </a:ext>
            </a:extLst>
          </p:cNvPr>
          <p:cNvSpPr txBox="1"/>
          <p:nvPr/>
        </p:nvSpPr>
        <p:spPr>
          <a:xfrm>
            <a:off x="337457" y="402771"/>
            <a:ext cx="9187543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 dirty="0">
                <a:cs typeface="Segoe UI"/>
              </a:rPr>
              <a:t>Frame 1: </a:t>
            </a:r>
            <a:r>
              <a:rPr lang="en-US" dirty="0">
                <a:cs typeface="Segoe UI"/>
              </a:rPr>
              <a:t>​</a:t>
            </a: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IN" dirty="0">
                <a:cs typeface="Segoe UI"/>
              </a:rPr>
              <a:t>The Fall Happens Sketch </a:t>
            </a:r>
            <a:r>
              <a:rPr lang="en-US" dirty="0">
                <a:cs typeface="Segoe UI"/>
              </a:rPr>
              <a:t>​</a:t>
            </a:r>
          </a:p>
          <a:p>
            <a:pPr marL="285750" indent="-285750">
              <a:buFont typeface="Wingdings"/>
              <a:buChar char="Ø"/>
            </a:pPr>
            <a:r>
              <a:rPr lang="en-IN" dirty="0">
                <a:cs typeface="Segoe UI"/>
              </a:rPr>
              <a:t>Description: The frame shows an elderly man, John, walking in his living room. His left foot catches on a rug, and his body is tilting forward as he loses balance. A coffee table and couch are in the background, indicating a familiar home environment.</a:t>
            </a:r>
          </a:p>
          <a:p>
            <a:pPr marL="285750" indent="-285750">
              <a:buFont typeface="Wingdings"/>
              <a:buChar char="Ø"/>
            </a:pPr>
            <a:r>
              <a:rPr lang="en-IN" dirty="0">
                <a:cs typeface="Segoe UI"/>
              </a:rPr>
              <a:t>Context: John is going about his daily routine when he trips and falls.</a:t>
            </a:r>
            <a:r>
              <a:rPr lang="en-US" dirty="0">
                <a:cs typeface="Segoe UI"/>
              </a:rPr>
              <a:t>​</a:t>
            </a: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IN" dirty="0">
                <a:cs typeface="Segoe UI"/>
              </a:rPr>
              <a:t>Dialogue/Thoughts: John (thinking): "Oh no! I’m falling!"</a:t>
            </a:r>
          </a:p>
          <a:p>
            <a:pPr marL="285750" indent="-285750">
              <a:buFont typeface="Wingdings"/>
              <a:buChar char="Ø"/>
            </a:pPr>
            <a:r>
              <a:rPr lang="en-IN" dirty="0">
                <a:cs typeface="Segoe UI"/>
              </a:rPr>
              <a:t>Pain Point: John is unable to prevent the fall and lands awkwardly on the floor.</a:t>
            </a:r>
            <a:endParaRPr lang="en-US" dirty="0">
              <a:cs typeface="Segoe UI"/>
            </a:endParaRPr>
          </a:p>
          <a:p>
            <a:pPr marL="285750" indent="-285750">
              <a:buFont typeface="Wingdings"/>
              <a:buChar char="Ø"/>
            </a:pPr>
            <a:r>
              <a:rPr lang="en-IN" dirty="0">
                <a:cs typeface="Segoe UI"/>
              </a:rPr>
              <a:t>Opportunity: The smart wearable needs to recognize the sudden movement (impact + position) and trigger its fall detection system.</a:t>
            </a:r>
            <a:r>
              <a:rPr lang="en-US" dirty="0">
                <a:cs typeface="Segoe UI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1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7A34-103A-D3A9-E8BE-AF0CAF781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50" y="152616"/>
            <a:ext cx="8596668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spcBef>
                <a:spcPts val="0"/>
              </a:spcBef>
              <a:buFont typeface="Wingdings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Frame 2: 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0"/>
              </a:spcBef>
              <a:buFont typeface="Wingdings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Wearable Detects the </a:t>
            </a:r>
            <a:r>
              <a:rPr lang="en-IN" err="1">
                <a:solidFill>
                  <a:srgbClr val="000000"/>
                </a:solidFill>
              </a:rPr>
              <a:t>FallSketch</a:t>
            </a:r>
            <a:r>
              <a:rPr lang="en-IN" dirty="0">
                <a:solidFill>
                  <a:srgbClr val="000000"/>
                </a:solidFill>
              </a:rPr>
              <a:t> </a:t>
            </a:r>
            <a:endParaRPr lang="en-US" dirty="0">
              <a:solidFill>
                <a:srgbClr val="404040"/>
              </a:solidFill>
            </a:endParaRPr>
          </a:p>
          <a:p>
            <a:pPr marL="285750" indent="-285750">
              <a:spcBef>
                <a:spcPts val="0"/>
              </a:spcBef>
              <a:buFont typeface="Wingdings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Description: John is sitting on the floor, looking distressed. The wearable device on his wrist is vibrating and emitting a red flashing light. A small screen on the wearable displays a warning: “Fall Detected. Sending Alert in 10 Seconds…”</a:t>
            </a:r>
            <a:endParaRPr lang="en-US">
              <a:solidFill>
                <a:srgbClr val="404040"/>
              </a:solidFill>
            </a:endParaRPr>
          </a:p>
          <a:p>
            <a:pPr marL="285750" indent="-285750">
              <a:spcBef>
                <a:spcPts val="0"/>
              </a:spcBef>
              <a:buFont typeface="Wingdings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Context: The wearable’s sensors have detected a sudden impact and change in body position (fall). It begins a countdown to send an emergency alert to John’s contacts. </a:t>
            </a:r>
            <a:endParaRPr lang="en-US" dirty="0">
              <a:solidFill>
                <a:srgbClr val="404040"/>
              </a:solidFill>
            </a:endParaRPr>
          </a:p>
          <a:p>
            <a:pPr marL="285750" indent="-285750">
              <a:spcBef>
                <a:spcPts val="0"/>
              </a:spcBef>
              <a:buFont typeface="Wingdings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Dialogue/ Thoughts: John (thinking): "Thank goodness—it’s working. I hope someone gets the alert soon!"</a:t>
            </a:r>
            <a:endParaRPr lang="en-US">
              <a:solidFill>
                <a:srgbClr val="404040"/>
              </a:solidFill>
            </a:endParaRPr>
          </a:p>
          <a:p>
            <a:pPr marL="285750" indent="-285750">
              <a:spcBef>
                <a:spcPts val="0"/>
              </a:spcBef>
              <a:buFont typeface="Wingdings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Pain Point: John worries whether the alert will go through and if someone will respond.</a:t>
            </a:r>
            <a:endParaRPr lang="en-US" dirty="0">
              <a:solidFill>
                <a:srgbClr val="404040"/>
              </a:solidFill>
            </a:endParaRPr>
          </a:p>
          <a:p>
            <a:pPr marL="285750" indent="-285750">
              <a:spcBef>
                <a:spcPts val="0"/>
              </a:spcBef>
              <a:buFont typeface="Wingdings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Opportunity: Add a reassuring confirmation message: “Alert Sent Successfully” after the countdown completes.</a:t>
            </a:r>
            <a:endParaRPr lang="en-US"/>
          </a:p>
        </p:txBody>
      </p:sp>
      <p:pic>
        <p:nvPicPr>
          <p:cNvPr id="5" name="Picture 4" descr="Diagram of a diagram showing how to wearable device&#10;&#10;AI-generated content may be incorrect.">
            <a:extLst>
              <a:ext uri="{FF2B5EF4-FFF2-40B4-BE49-F238E27FC236}">
                <a16:creationId xmlns:a16="http://schemas.microsoft.com/office/drawing/2014/main" id="{751DB3FE-5717-3925-BC35-7956134F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49578"/>
            <a:ext cx="6226628" cy="32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1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459" y="195648"/>
            <a:ext cx="9495017" cy="341632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IN" dirty="0"/>
              <a:t>Frame 3: </a:t>
            </a:r>
            <a:endParaRPr lang="en-US"/>
          </a:p>
          <a:p>
            <a:pPr marL="285750" indent="-285750">
              <a:buFont typeface="Wingdings"/>
              <a:buChar char="Ø"/>
            </a:pPr>
            <a:r>
              <a:rPr lang="en-IN" dirty="0"/>
              <a:t>Emergency Contact Receives the </a:t>
            </a:r>
            <a:r>
              <a:rPr lang="en-IN" err="1"/>
              <a:t>AlertSketch</a:t>
            </a:r>
            <a:r>
              <a:rPr lang="en-IN" dirty="0"/>
              <a:t> </a:t>
            </a:r>
          </a:p>
          <a:p>
            <a:pPr marL="285750" indent="-285750">
              <a:buFont typeface="Wingdings"/>
              <a:buChar char="Ø"/>
            </a:pPr>
            <a:r>
              <a:rPr lang="en-IN" dirty="0"/>
              <a:t>Description: A smartphone screen is shown with a notification that reads: “Emergency Alert: John has fallen. Location: [Home Address]. Check in immediately.” The emergency contact’s face is shown holding the phone with a concerned expression.</a:t>
            </a:r>
          </a:p>
          <a:p>
            <a:pPr marL="285750" indent="-285750">
              <a:buFont typeface="Wingdings"/>
              <a:buChar char="Ø"/>
            </a:pPr>
            <a:r>
              <a:rPr lang="en-IN" dirty="0"/>
              <a:t>Context: The wearable has successfully sent an alert, and the emergency contact is notified with John’s location and details.</a:t>
            </a:r>
          </a:p>
          <a:p>
            <a:pPr marL="285750" indent="-285750">
              <a:buFont typeface="Wingdings"/>
              <a:buChar char="Ø"/>
            </a:pPr>
            <a:r>
              <a:rPr lang="en-IN" dirty="0"/>
              <a:t>Dialogue/Thoughts: Emergency Contact (thinking): "I need to call John and check if he’s okay."</a:t>
            </a:r>
          </a:p>
          <a:p>
            <a:pPr marL="285750" indent="-285750">
              <a:buFont typeface="Wingdings"/>
              <a:buChar char="Ø"/>
            </a:pPr>
            <a:r>
              <a:rPr lang="en-IN" dirty="0"/>
              <a:t>Pain Point: The contact may miss the notification if they are busy or asleep. </a:t>
            </a:r>
            <a:endParaRPr lang="en-IN"/>
          </a:p>
          <a:p>
            <a:pPr marL="285750" indent="-285750">
              <a:buFont typeface="Wingdings"/>
              <a:buChar char="Ø"/>
            </a:pPr>
            <a:r>
              <a:rPr lang="en-IN" dirty="0"/>
              <a:t>Opportunity: Ensure simultaneous notifications to multiple contacts and include an option to escalate to emergency services if no one responds promptly.</a:t>
            </a:r>
          </a:p>
        </p:txBody>
      </p:sp>
      <p:pic>
        <p:nvPicPr>
          <p:cNvPr id="3" name="Picture 2" descr="A person falling off a stick&#10;&#10;AI-generated content may be incorrect.">
            <a:extLst>
              <a:ext uri="{FF2B5EF4-FFF2-40B4-BE49-F238E27FC236}">
                <a16:creationId xmlns:a16="http://schemas.microsoft.com/office/drawing/2014/main" id="{271C6394-56DA-C15E-FEA5-8CCACD99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37" y="3619228"/>
            <a:ext cx="6335487" cy="324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6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86016"/>
            <a:ext cx="9448800" cy="473975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buFont typeface="Wingdings" charset="2"/>
              <a:buChar char="Ø"/>
            </a:pPr>
            <a:r>
              <a:rPr lang="en-IN" dirty="0"/>
              <a:t>Frame 4: </a:t>
            </a:r>
            <a:endParaRPr lang="en-US"/>
          </a:p>
          <a:p>
            <a:pPr>
              <a:buFont typeface="Wingdings" charset="2"/>
              <a:buChar char="Ø"/>
            </a:pPr>
            <a:r>
              <a:rPr lang="en-IN" dirty="0"/>
              <a:t>Help </a:t>
            </a:r>
            <a:r>
              <a:rPr lang="en-IN" dirty="0" err="1"/>
              <a:t>ArrivesSketch</a:t>
            </a:r>
            <a:r>
              <a:rPr lang="en-IN" dirty="0"/>
              <a:t> Description: John is sitting on the couch with a paramedic kneeling beside him, holding a first aid kit. The paramedic’s expression is calm and professional, while John looks relieved. The wearable on John’s wrist is still visible, subtly glowing to show it is active. </a:t>
            </a:r>
          </a:p>
          <a:p>
            <a:pPr>
              <a:buFont typeface="Wingdings" charset="2"/>
              <a:buChar char="Ø"/>
            </a:pPr>
            <a:r>
              <a:rPr lang="en-IN" dirty="0"/>
              <a:t>Context: Paramedics arrived promptly after being contacted by John’s emergency contact.</a:t>
            </a:r>
          </a:p>
          <a:p>
            <a:pPr>
              <a:buFont typeface="Wingdings" charset="2"/>
              <a:buChar char="Ø"/>
            </a:pPr>
            <a:r>
              <a:rPr lang="en-IN" dirty="0"/>
              <a:t>Dialogue/Thoughts: John (thinking): "I’m so glad the device worked. I feel much safer now."</a:t>
            </a:r>
          </a:p>
          <a:p>
            <a:pPr>
              <a:buFont typeface="Wingdings" charset="2"/>
              <a:buChar char="Ø"/>
            </a:pPr>
            <a:r>
              <a:rPr lang="en-IN" dirty="0"/>
              <a:t>Pain Point: John might feel uncertain about how the system handled the emergency overall. </a:t>
            </a:r>
          </a:p>
          <a:p>
            <a:pPr>
              <a:buFont typeface="Wingdings" charset="2"/>
              <a:buChar char="Ø"/>
            </a:pPr>
            <a:r>
              <a:rPr lang="en-IN" err="1"/>
              <a:t>Opportunity:Include</a:t>
            </a:r>
            <a:r>
              <a:rPr lang="en-IN" dirty="0"/>
              <a:t> an incident summary sent to the app, showing a timeline of events (fall detection, alert sent, help arrived).</a:t>
            </a:r>
          </a:p>
          <a:p>
            <a:pPr>
              <a:buFont typeface="Wingdings" charset="2"/>
              <a:buChar char="Ø"/>
            </a:pPr>
            <a:endParaRPr lang="en-IN" dirty="0"/>
          </a:p>
        </p:txBody>
      </p:sp>
      <p:pic>
        <p:nvPicPr>
          <p:cNvPr id="3" name="Picture 2" descr="&#10;A person lying on a stretcher next to a ambulance">
            <a:extLst>
              <a:ext uri="{FF2B5EF4-FFF2-40B4-BE49-F238E27FC236}">
                <a16:creationId xmlns:a16="http://schemas.microsoft.com/office/drawing/2014/main" id="{50E36441-4354-F6B2-3F4B-70CBFE59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8" y="4169228"/>
            <a:ext cx="4789715" cy="268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9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Summary for Each Frame </a:t>
            </a:r>
            <a:endParaRPr lang="en-US" dirty="0"/>
          </a:p>
          <a:p>
            <a:r>
              <a:rPr lang="en-IN" dirty="0"/>
              <a:t>Frame 1: John tripping on the rug, falling mid-motion.</a:t>
            </a:r>
          </a:p>
          <a:p>
            <a:r>
              <a:rPr lang="en-IN" dirty="0"/>
              <a:t>Frame 2: John on the floor, wearable vibrating and showing a countdown.</a:t>
            </a:r>
          </a:p>
          <a:p>
            <a:r>
              <a:rPr lang="en-IN" dirty="0"/>
              <a:t>Frame 3: Emergency contact receiving a smartphone alert with location.</a:t>
            </a:r>
          </a:p>
          <a:p>
            <a:r>
              <a:rPr lang="en-IN" dirty="0"/>
              <a:t>Frame 4: Paramedics helping John, wearable glowing to indicate functionality.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2939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655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GROUP - 8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- 8</dc:title>
  <dc:creator>Admin</dc:creator>
  <cp:lastModifiedBy>Admin</cp:lastModifiedBy>
  <cp:revision>97</cp:revision>
  <dcterms:created xsi:type="dcterms:W3CDTF">2025-01-28T07:13:00Z</dcterms:created>
  <dcterms:modified xsi:type="dcterms:W3CDTF">2025-01-29T18:32:55Z</dcterms:modified>
</cp:coreProperties>
</file>