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ondrina Solid" charset="1" panose="00000500000000000000"/>
      <p:regular r:id="rId19"/>
    </p:embeddedFont>
    <p:embeddedFont>
      <p:font typeface="Canva Sans" charset="1" panose="020B0503030501040103"/>
      <p:regular r:id="rId20"/>
    </p:embeddedFont>
    <p:embeddedFont>
      <p:font typeface="Montserrat" charset="1" panose="00000500000000000000"/>
      <p:regular r:id="rId21"/>
    </p:embeddedFont>
    <p:embeddedFont>
      <p:font typeface="Montserrat Bold" charset="1" panose="00000800000000000000"/>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5741"/>
        </a:solidFill>
      </p:bgPr>
    </p:bg>
    <p:spTree>
      <p:nvGrpSpPr>
        <p:cNvPr id="1" name=""/>
        <p:cNvGrpSpPr/>
        <p:nvPr/>
      </p:nvGrpSpPr>
      <p:grpSpPr>
        <a:xfrm>
          <a:off x="0" y="0"/>
          <a:ext cx="0" cy="0"/>
          <a:chOff x="0" y="0"/>
          <a:chExt cx="0" cy="0"/>
        </a:xfrm>
      </p:grpSpPr>
      <p:grpSp>
        <p:nvGrpSpPr>
          <p:cNvPr name="Group 2" id="2"/>
          <p:cNvGrpSpPr/>
          <p:nvPr/>
        </p:nvGrpSpPr>
        <p:grpSpPr>
          <a:xfrm rot="0">
            <a:off x="-1439460" y="-1415655"/>
            <a:ext cx="2878920" cy="2878920"/>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grpSp>
        <p:nvGrpSpPr>
          <p:cNvPr name="Group 5" id="5"/>
          <p:cNvGrpSpPr/>
          <p:nvPr/>
        </p:nvGrpSpPr>
        <p:grpSpPr>
          <a:xfrm rot="0">
            <a:off x="16605211" y="9105055"/>
            <a:ext cx="2559014" cy="2559014"/>
            <a:chOff x="0" y="0"/>
            <a:chExt cx="812800" cy="812800"/>
          </a:xfrm>
        </p:grpSpPr>
        <p:sp>
          <p:nvSpPr>
            <p:cNvPr name="Freeform 6" id="6"/>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7" id="7"/>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grpSp>
        <p:nvGrpSpPr>
          <p:cNvPr name="Group 8" id="8"/>
          <p:cNvGrpSpPr/>
          <p:nvPr/>
        </p:nvGrpSpPr>
        <p:grpSpPr>
          <a:xfrm rot="0">
            <a:off x="-1859260" y="6109817"/>
            <a:ext cx="8354366" cy="8354366"/>
            <a:chOff x="0" y="0"/>
            <a:chExt cx="812800" cy="812800"/>
          </a:xfrm>
        </p:grpSpPr>
        <p:sp>
          <p:nvSpPr>
            <p:cNvPr name="Freeform 9" id="9"/>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22785D"/>
            </a:solidFill>
          </p:spPr>
        </p:sp>
        <p:sp>
          <p:nvSpPr>
            <p:cNvPr name="TextBox 10" id="10"/>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Freeform 11" id="11"/>
          <p:cNvSpPr/>
          <p:nvPr/>
        </p:nvSpPr>
        <p:spPr>
          <a:xfrm flipH="false" flipV="false" rot="0">
            <a:off x="951900" y="1973285"/>
            <a:ext cx="6100782" cy="7678330"/>
          </a:xfrm>
          <a:custGeom>
            <a:avLst/>
            <a:gdLst/>
            <a:ahLst/>
            <a:cxnLst/>
            <a:rect r="r" b="b" t="t" l="l"/>
            <a:pathLst>
              <a:path h="7678330" w="6100782">
                <a:moveTo>
                  <a:pt x="0" y="0"/>
                </a:moveTo>
                <a:lnTo>
                  <a:pt x="6100783" y="0"/>
                </a:lnTo>
                <a:lnTo>
                  <a:pt x="6100783" y="7678330"/>
                </a:lnTo>
                <a:lnTo>
                  <a:pt x="0" y="7678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7206717" y="2333569"/>
            <a:ext cx="10832035" cy="3181359"/>
          </a:xfrm>
          <a:prstGeom prst="rect">
            <a:avLst/>
          </a:prstGeom>
        </p:spPr>
        <p:txBody>
          <a:bodyPr anchor="t" rtlCol="false" tIns="0" lIns="0" bIns="0" rIns="0">
            <a:spAutoFit/>
          </a:bodyPr>
          <a:lstStyle/>
          <a:p>
            <a:pPr algn="l">
              <a:lnSpc>
                <a:spcPts val="8100"/>
              </a:lnSpc>
            </a:pPr>
            <a:r>
              <a:rPr lang="en-US" sz="9000">
                <a:solidFill>
                  <a:srgbClr val="FDF2E3"/>
                </a:solidFill>
                <a:latin typeface="Londrina Solid"/>
                <a:ea typeface="Londrina Solid"/>
                <a:cs typeface="Londrina Solid"/>
                <a:sym typeface="Londrina Solid"/>
              </a:rPr>
              <a:t>FOOD DONATION APP: SOLVING HUNGER, ONE DONATION AT A TIME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3E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31366" y="1545023"/>
          <a:ext cx="17446120" cy="8522636"/>
        </p:xfrm>
        <a:graphic>
          <a:graphicData uri="http://schemas.openxmlformats.org/drawingml/2006/table">
            <a:tbl>
              <a:tblPr/>
              <a:tblGrid>
                <a:gridCol w="6001851"/>
                <a:gridCol w="11444268"/>
              </a:tblGrid>
              <a:tr h="1052455">
                <a:tc>
                  <a:txBody>
                    <a:bodyPr anchor="t" rtlCol="false"/>
                    <a:lstStyle/>
                    <a:p>
                      <a:pPr algn="ctr">
                        <a:lnSpc>
                          <a:spcPts val="4375"/>
                        </a:lnSpc>
                        <a:defRPr/>
                      </a:pPr>
                      <a:r>
                        <a:rPr lang="en-US" sz="3125" b="true">
                          <a:solidFill>
                            <a:srgbClr val="000000"/>
                          </a:solidFill>
                          <a:latin typeface="Montserrat Bold"/>
                          <a:ea typeface="Montserrat Bold"/>
                          <a:cs typeface="Montserrat Bold"/>
                          <a:sym typeface="Montserrat Bold"/>
                        </a:rPr>
                        <a:t>PROBLEM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81"/>
                        </a:lnSpc>
                        <a:defRPr/>
                      </a:pPr>
                      <a:r>
                        <a:rPr lang="en-US" sz="3129" b="true">
                          <a:solidFill>
                            <a:srgbClr val="000000"/>
                          </a:solidFill>
                          <a:latin typeface="Montserrat Bold"/>
                          <a:ea typeface="Montserrat Bold"/>
                          <a:cs typeface="Montserrat Bold"/>
                          <a:sym typeface="Montserrat Bold"/>
                        </a:rPr>
                        <a:t>PROPOSED SOLUTIONS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93373">
                <a:tc>
                  <a:txBody>
                    <a:bodyPr anchor="t" rtlCol="false"/>
                    <a:lstStyle/>
                    <a:p>
                      <a:pPr algn="ctr">
                        <a:lnSpc>
                          <a:spcPts val="2135"/>
                        </a:lnSpc>
                        <a:defRPr/>
                      </a:pPr>
                      <a:endParaRPr lang="en-US" sz="1100"/>
                    </a:p>
                    <a:p>
                      <a:pPr algn="ctr">
                        <a:lnSpc>
                          <a:spcPts val="2975"/>
                        </a:lnSpc>
                      </a:pPr>
                      <a:r>
                        <a:rPr lang="en-US" sz="2125" b="true">
                          <a:solidFill>
                            <a:srgbClr val="000000"/>
                          </a:solidFill>
                          <a:latin typeface="Montserrat Bold"/>
                          <a:ea typeface="Montserrat Bold"/>
                          <a:cs typeface="Montserrat Bold"/>
                          <a:sym typeface="Montserrat Bold"/>
                        </a:rPr>
                        <a:t>Bakery Leftovers</a:t>
                      </a:r>
                    </a:p>
                    <a:p>
                      <a:pPr algn="ctr">
                        <a:lnSpc>
                          <a:spcPts val="2975"/>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82"/>
                        </a:lnSpc>
                        <a:defRPr/>
                      </a:pPr>
                      <a:r>
                        <a:rPr lang="en-US" sz="2130" b="true">
                          <a:solidFill>
                            <a:srgbClr val="000000"/>
                          </a:solidFill>
                          <a:latin typeface="Montserrat Bold"/>
                          <a:ea typeface="Montserrat Bold"/>
                          <a:cs typeface="Montserrat Bold"/>
                          <a:sym typeface="Montserrat Bold"/>
                        </a:rPr>
                        <a:t>Implement a real-time donation app where bakeries can list surplus food and notify local shelters.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13971">
                <a:tc>
                  <a:txBody>
                    <a:bodyPr anchor="t" rtlCol="false"/>
                    <a:lstStyle/>
                    <a:p>
                      <a:pPr algn="ctr">
                        <a:lnSpc>
                          <a:spcPts val="2975"/>
                        </a:lnSpc>
                        <a:defRPr/>
                      </a:pPr>
                      <a:r>
                        <a:rPr lang="en-US" sz="2125" b="true">
                          <a:solidFill>
                            <a:srgbClr val="000000"/>
                          </a:solidFill>
                          <a:latin typeface="Montserrat Bold"/>
                          <a:ea typeface="Montserrat Bold"/>
                          <a:cs typeface="Montserrat Bold"/>
                          <a:sym typeface="Montserrat Bold"/>
                        </a:rPr>
                        <a:t>Airport Food Leftovers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75"/>
                        </a:lnSpc>
                        <a:defRPr/>
                      </a:pPr>
                      <a:r>
                        <a:rPr lang="en-US" sz="2125" b="true">
                          <a:solidFill>
                            <a:srgbClr val="000000"/>
                          </a:solidFill>
                          <a:latin typeface="Montserrat Bold"/>
                          <a:ea typeface="Montserrat Bold"/>
                          <a:cs typeface="Montserrat Bold"/>
                          <a:sym typeface="Montserrat Bold"/>
                        </a:rPr>
                        <a:t>Set up food collection kiosks near airports where NGOs can collect unsold packaged meals for quick distribution.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03277">
                <a:tc>
                  <a:txBody>
                    <a:bodyPr anchor="t" rtlCol="false"/>
                    <a:lstStyle/>
                    <a:p>
                      <a:pPr algn="ctr">
                        <a:lnSpc>
                          <a:spcPts val="2975"/>
                        </a:lnSpc>
                        <a:defRPr/>
                      </a:pPr>
                      <a:r>
                        <a:rPr lang="en-US" sz="2125" b="true">
                          <a:solidFill>
                            <a:srgbClr val="000000"/>
                          </a:solidFill>
                          <a:latin typeface="Montserrat Bold"/>
                          <a:ea typeface="Montserrat Bold"/>
                          <a:cs typeface="Montserrat Bold"/>
                          <a:sym typeface="Montserrat Bold"/>
                        </a:rPr>
                        <a:t>Supermarket Expired Products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81"/>
                        </a:lnSpc>
                        <a:defRPr/>
                      </a:pPr>
                      <a:r>
                        <a:rPr lang="en-US" sz="2129" b="true">
                          <a:solidFill>
                            <a:srgbClr val="000000"/>
                          </a:solidFill>
                          <a:latin typeface="Montserrat Bold"/>
                          <a:ea typeface="Montserrat Bold"/>
                          <a:cs typeface="Montserrat Bold"/>
                          <a:sym typeface="Montserrat Bold"/>
                        </a:rPr>
                        <a:t>Use AI-powered sorting systems to categorize near-expiry items and distribute safe, edible food to food banks.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89405">
                <a:tc>
                  <a:txBody>
                    <a:bodyPr anchor="t" rtlCol="false"/>
                    <a:lstStyle/>
                    <a:p>
                      <a:pPr algn="ctr">
                        <a:lnSpc>
                          <a:spcPts val="2975"/>
                        </a:lnSpc>
                        <a:defRPr/>
                      </a:pPr>
                      <a:r>
                        <a:rPr lang="en-US" sz="2125" b="true">
                          <a:solidFill>
                            <a:srgbClr val="000000"/>
                          </a:solidFill>
                          <a:latin typeface="Montserrat Bold"/>
                          <a:ea typeface="Montserrat Bold"/>
                          <a:cs typeface="Montserrat Bold"/>
                          <a:sym typeface="Montserrat Bold"/>
                        </a:rPr>
                        <a:t>Hotel Food Leftovers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75"/>
                        </a:lnSpc>
                        <a:defRPr/>
                      </a:pPr>
                      <a:r>
                        <a:rPr lang="en-US" sz="2125" b="true">
                          <a:solidFill>
                            <a:srgbClr val="000000"/>
                          </a:solidFill>
                          <a:latin typeface="Montserrat Bold"/>
                          <a:ea typeface="Montserrat Bold"/>
                          <a:cs typeface="Montserrat Bold"/>
                          <a:sym typeface="Montserrat Bold"/>
                        </a:rPr>
                        <a:t>Introduce food safety certification for donors to ensure donated food meets quality standards.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70156">
                <a:tc>
                  <a:txBody>
                    <a:bodyPr anchor="t" rtlCol="false"/>
                    <a:lstStyle/>
                    <a:p>
                      <a:pPr algn="ctr">
                        <a:lnSpc>
                          <a:spcPts val="2975"/>
                        </a:lnSpc>
                        <a:defRPr/>
                      </a:pPr>
                      <a:r>
                        <a:rPr lang="en-US" sz="2125" b="true">
                          <a:solidFill>
                            <a:srgbClr val="000000"/>
                          </a:solidFill>
                          <a:latin typeface="Montserrat Bold"/>
                          <a:ea typeface="Montserrat Bold"/>
                          <a:cs typeface="Montserrat Bold"/>
                          <a:sym typeface="Montserrat Bold"/>
                        </a:rPr>
                        <a:t>Wedding and Large Events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75"/>
                        </a:lnSpc>
                        <a:defRPr/>
                      </a:pPr>
                      <a:r>
                        <a:rPr lang="en-US" sz="2125" b="true">
                          <a:solidFill>
                            <a:srgbClr val="000000"/>
                          </a:solidFill>
                          <a:latin typeface="Montserrat Bold"/>
                          <a:ea typeface="Montserrat Bold"/>
                          <a:cs typeface="Montserrat Bold"/>
                          <a:sym typeface="Montserrat Bold"/>
                        </a:rPr>
                        <a:t>Partner with event planners and caterers to integrate a food donation system that redistributes excess food post-event.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31366" y="207328"/>
            <a:ext cx="4092734" cy="1071757"/>
          </a:xfrm>
          <a:prstGeom prst="rect">
            <a:avLst/>
          </a:prstGeom>
        </p:spPr>
        <p:txBody>
          <a:bodyPr anchor="t" rtlCol="false" tIns="0" lIns="0" bIns="0" rIns="0">
            <a:spAutoFit/>
          </a:bodyPr>
          <a:lstStyle/>
          <a:p>
            <a:pPr algn="ctr">
              <a:lnSpc>
                <a:spcPts val="8751"/>
              </a:lnSpc>
            </a:pPr>
            <a:r>
              <a:rPr lang="en-US" sz="6251" b="true">
                <a:solidFill>
                  <a:srgbClr val="000000"/>
                </a:solidFill>
                <a:latin typeface="Canva Sans Bold"/>
                <a:ea typeface="Canva Sans Bold"/>
                <a:cs typeface="Canva Sans Bold"/>
                <a:sym typeface="Canva Sans Bold"/>
              </a:rPr>
              <a:t>IDEATION:</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3E4"/>
        </a:solidFill>
      </p:bgPr>
    </p:bg>
    <p:spTree>
      <p:nvGrpSpPr>
        <p:cNvPr id="1" name=""/>
        <p:cNvGrpSpPr/>
        <p:nvPr/>
      </p:nvGrpSpPr>
      <p:grpSpPr>
        <a:xfrm>
          <a:off x="0" y="0"/>
          <a:ext cx="0" cy="0"/>
          <a:chOff x="0" y="0"/>
          <a:chExt cx="0" cy="0"/>
        </a:xfrm>
      </p:grpSpPr>
      <p:sp>
        <p:nvSpPr>
          <p:cNvPr name="TextBox 2" id="2"/>
          <p:cNvSpPr txBox="true"/>
          <p:nvPr/>
        </p:nvSpPr>
        <p:spPr>
          <a:xfrm rot="0">
            <a:off x="375074" y="292312"/>
            <a:ext cx="7356627" cy="1682419"/>
          </a:xfrm>
          <a:prstGeom prst="rect">
            <a:avLst/>
          </a:prstGeom>
        </p:spPr>
        <p:txBody>
          <a:bodyPr anchor="t" rtlCol="false" tIns="0" lIns="0" bIns="0" rIns="0">
            <a:spAutoFit/>
          </a:bodyPr>
          <a:lstStyle/>
          <a:p>
            <a:pPr algn="l">
              <a:lnSpc>
                <a:spcPts val="6813"/>
              </a:lnSpc>
            </a:pPr>
            <a:r>
              <a:rPr lang="en-US" sz="4867" b="true">
                <a:solidFill>
                  <a:srgbClr val="000000"/>
                </a:solidFill>
                <a:latin typeface="Canva Sans Bold"/>
                <a:ea typeface="Canva Sans Bold"/>
                <a:cs typeface="Canva Sans Bold"/>
                <a:sym typeface="Canva Sans Bold"/>
              </a:rPr>
              <a:t>PROTOTYPE DEVELOPMENT:</a:t>
            </a:r>
          </a:p>
        </p:txBody>
      </p:sp>
      <p:pic>
        <p:nvPicPr>
          <p:cNvPr name="Picture 3" id="3"/>
          <p:cNvPicPr>
            <a:picLocks noChangeAspect="true"/>
          </p:cNvPicPr>
          <p:nvPr/>
        </p:nvPicPr>
        <p:blipFill>
          <a:blip r:embed="rId2"/>
          <a:stretch>
            <a:fillRect/>
          </a:stretch>
        </p:blipFill>
        <p:spPr>
          <a:xfrm rot="0">
            <a:off x="6428487" y="-764216"/>
            <a:ext cx="11815433" cy="11815433"/>
          </a:xfrm>
          <a:prstGeom prst="rect">
            <a:avLst/>
          </a:prstGeom>
        </p:spPr>
      </p:pic>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15741"/>
        </a:solidFill>
      </p:bgPr>
    </p:bg>
    <p:spTree>
      <p:nvGrpSpPr>
        <p:cNvPr id="1" name=""/>
        <p:cNvGrpSpPr/>
        <p:nvPr/>
      </p:nvGrpSpPr>
      <p:grpSpPr>
        <a:xfrm>
          <a:off x="0" y="0"/>
          <a:ext cx="0" cy="0"/>
          <a:chOff x="0" y="0"/>
          <a:chExt cx="0" cy="0"/>
        </a:xfrm>
      </p:grpSpPr>
      <p:grpSp>
        <p:nvGrpSpPr>
          <p:cNvPr name="Group 2" id="2"/>
          <p:cNvGrpSpPr/>
          <p:nvPr/>
        </p:nvGrpSpPr>
        <p:grpSpPr>
          <a:xfrm rot="0">
            <a:off x="-2845718" y="7859984"/>
            <a:ext cx="8354366" cy="8354366"/>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15634B"/>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TextBox 5" id="5"/>
          <p:cNvSpPr txBox="true"/>
          <p:nvPr/>
        </p:nvSpPr>
        <p:spPr>
          <a:xfrm rot="0">
            <a:off x="-156847" y="1219200"/>
            <a:ext cx="10741634" cy="1627099"/>
          </a:xfrm>
          <a:prstGeom prst="rect">
            <a:avLst/>
          </a:prstGeom>
        </p:spPr>
        <p:txBody>
          <a:bodyPr anchor="t" rtlCol="false" tIns="0" lIns="0" bIns="0" rIns="0">
            <a:spAutoFit/>
          </a:bodyPr>
          <a:lstStyle/>
          <a:p>
            <a:pPr algn="ctr">
              <a:lnSpc>
                <a:spcPts val="6176"/>
              </a:lnSpc>
            </a:pPr>
            <a:r>
              <a:rPr lang="en-US" sz="6862">
                <a:solidFill>
                  <a:srgbClr val="FDF3E4"/>
                </a:solidFill>
                <a:latin typeface="Londrina Solid"/>
                <a:ea typeface="Londrina Solid"/>
                <a:cs typeface="Londrina Solid"/>
                <a:sym typeface="Londrina Solid"/>
              </a:rPr>
              <a:t>IDEATION AND PROTOTYPE DEVELOPMENT</a:t>
            </a:r>
          </a:p>
        </p:txBody>
      </p:sp>
      <p:grpSp>
        <p:nvGrpSpPr>
          <p:cNvPr name="Group 6" id="6"/>
          <p:cNvGrpSpPr/>
          <p:nvPr/>
        </p:nvGrpSpPr>
        <p:grpSpPr>
          <a:xfrm rot="0">
            <a:off x="-1439460" y="-1415655"/>
            <a:ext cx="2878920" cy="2878920"/>
            <a:chOff x="0" y="0"/>
            <a:chExt cx="812800" cy="812800"/>
          </a:xfrm>
        </p:grpSpPr>
        <p:sp>
          <p:nvSpPr>
            <p:cNvPr name="Freeform 7" id="7"/>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8" id="8"/>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Freeform 9" id="9"/>
          <p:cNvSpPr/>
          <p:nvPr/>
        </p:nvSpPr>
        <p:spPr>
          <a:xfrm flipH="false" flipV="false" rot="0">
            <a:off x="10250173" y="23805"/>
            <a:ext cx="3984916" cy="8226235"/>
          </a:xfrm>
          <a:custGeom>
            <a:avLst/>
            <a:gdLst/>
            <a:ahLst/>
            <a:cxnLst/>
            <a:rect r="r" b="b" t="t" l="l"/>
            <a:pathLst>
              <a:path h="8226235" w="3984916">
                <a:moveTo>
                  <a:pt x="0" y="0"/>
                </a:moveTo>
                <a:lnTo>
                  <a:pt x="3984916" y="0"/>
                </a:lnTo>
                <a:lnTo>
                  <a:pt x="3984916" y="8226235"/>
                </a:lnTo>
                <a:lnTo>
                  <a:pt x="0" y="8226235"/>
                </a:lnTo>
                <a:lnTo>
                  <a:pt x="0" y="0"/>
                </a:lnTo>
                <a:close/>
              </a:path>
            </a:pathLst>
          </a:custGeom>
          <a:blipFill>
            <a:blip r:embed="rId2"/>
            <a:stretch>
              <a:fillRect l="0" t="0" r="0" b="0"/>
            </a:stretch>
          </a:blipFill>
        </p:spPr>
      </p:sp>
      <p:sp>
        <p:nvSpPr>
          <p:cNvPr name="Freeform 10" id="10"/>
          <p:cNvSpPr/>
          <p:nvPr/>
        </p:nvSpPr>
        <p:spPr>
          <a:xfrm flipH="false" flipV="false" rot="0">
            <a:off x="14388908" y="2968156"/>
            <a:ext cx="3719529" cy="8031273"/>
          </a:xfrm>
          <a:custGeom>
            <a:avLst/>
            <a:gdLst/>
            <a:ahLst/>
            <a:cxnLst/>
            <a:rect r="r" b="b" t="t" l="l"/>
            <a:pathLst>
              <a:path h="8031273" w="3719529">
                <a:moveTo>
                  <a:pt x="0" y="0"/>
                </a:moveTo>
                <a:lnTo>
                  <a:pt x="3719529" y="0"/>
                </a:lnTo>
                <a:lnTo>
                  <a:pt x="3719529" y="8031273"/>
                </a:lnTo>
                <a:lnTo>
                  <a:pt x="0" y="8031273"/>
                </a:lnTo>
                <a:lnTo>
                  <a:pt x="0" y="0"/>
                </a:lnTo>
                <a:close/>
              </a:path>
            </a:pathLst>
          </a:custGeom>
          <a:blipFill>
            <a:blip r:embed="rId3"/>
            <a:stretch>
              <a:fillRect l="0" t="0" r="0" b="0"/>
            </a:stretch>
          </a:blipFill>
        </p:spPr>
      </p:sp>
      <p:sp>
        <p:nvSpPr>
          <p:cNvPr name="Freeform 11" id="11"/>
          <p:cNvSpPr/>
          <p:nvPr/>
        </p:nvSpPr>
        <p:spPr>
          <a:xfrm flipH="false" flipV="false" rot="0">
            <a:off x="6215527" y="2846299"/>
            <a:ext cx="4165756" cy="8153130"/>
          </a:xfrm>
          <a:custGeom>
            <a:avLst/>
            <a:gdLst/>
            <a:ahLst/>
            <a:cxnLst/>
            <a:rect r="r" b="b" t="t" l="l"/>
            <a:pathLst>
              <a:path h="8153130" w="4165756">
                <a:moveTo>
                  <a:pt x="0" y="0"/>
                </a:moveTo>
                <a:lnTo>
                  <a:pt x="4165756" y="0"/>
                </a:lnTo>
                <a:lnTo>
                  <a:pt x="4165756" y="8153130"/>
                </a:lnTo>
                <a:lnTo>
                  <a:pt x="0" y="8153130"/>
                </a:lnTo>
                <a:lnTo>
                  <a:pt x="0" y="0"/>
                </a:lnTo>
                <a:close/>
              </a:path>
            </a:pathLst>
          </a:custGeom>
          <a:blipFill>
            <a:blip r:embed="rId4"/>
            <a:stretch>
              <a:fillRect l="0" t="0" r="0" b="0"/>
            </a:stretch>
          </a:blipFill>
        </p:spPr>
      </p:sp>
      <p:sp>
        <p:nvSpPr>
          <p:cNvPr name="Freeform 12" id="12"/>
          <p:cNvSpPr/>
          <p:nvPr/>
        </p:nvSpPr>
        <p:spPr>
          <a:xfrm flipH="false" flipV="false" rot="0">
            <a:off x="2323412" y="4136922"/>
            <a:ext cx="3603461" cy="7623852"/>
          </a:xfrm>
          <a:custGeom>
            <a:avLst/>
            <a:gdLst/>
            <a:ahLst/>
            <a:cxnLst/>
            <a:rect r="r" b="b" t="t" l="l"/>
            <a:pathLst>
              <a:path h="7623852" w="3603461">
                <a:moveTo>
                  <a:pt x="0" y="0"/>
                </a:moveTo>
                <a:lnTo>
                  <a:pt x="3603461" y="0"/>
                </a:lnTo>
                <a:lnTo>
                  <a:pt x="3603461" y="7623852"/>
                </a:lnTo>
                <a:lnTo>
                  <a:pt x="0" y="7623852"/>
                </a:lnTo>
                <a:lnTo>
                  <a:pt x="0" y="0"/>
                </a:lnTo>
                <a:close/>
              </a:path>
            </a:pathLst>
          </a:custGeom>
          <a:blipFill>
            <a:blip r:embed="rId5"/>
            <a:stretch>
              <a:fillRect l="0" t="0" r="0" b="0"/>
            </a:stretch>
          </a:blipFill>
        </p:spPr>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3E4"/>
        </a:solidFill>
      </p:bgPr>
    </p:bg>
    <p:spTree>
      <p:nvGrpSpPr>
        <p:cNvPr id="1" name=""/>
        <p:cNvGrpSpPr/>
        <p:nvPr/>
      </p:nvGrpSpPr>
      <p:grpSpPr>
        <a:xfrm>
          <a:off x="0" y="0"/>
          <a:ext cx="0" cy="0"/>
          <a:chOff x="0" y="0"/>
          <a:chExt cx="0" cy="0"/>
        </a:xfrm>
      </p:grpSpPr>
      <p:sp>
        <p:nvSpPr>
          <p:cNvPr name="TextBox 2" id="2"/>
          <p:cNvSpPr txBox="true"/>
          <p:nvPr/>
        </p:nvSpPr>
        <p:spPr>
          <a:xfrm rot="0">
            <a:off x="1439460" y="763850"/>
            <a:ext cx="8183259" cy="1195722"/>
          </a:xfrm>
          <a:prstGeom prst="rect">
            <a:avLst/>
          </a:prstGeom>
        </p:spPr>
        <p:txBody>
          <a:bodyPr anchor="t" rtlCol="false" tIns="0" lIns="0" bIns="0" rIns="0">
            <a:spAutoFit/>
          </a:bodyPr>
          <a:lstStyle/>
          <a:p>
            <a:pPr algn="l">
              <a:lnSpc>
                <a:spcPts val="8682"/>
              </a:lnSpc>
            </a:pPr>
            <a:r>
              <a:rPr lang="en-US" sz="9647">
                <a:solidFill>
                  <a:srgbClr val="115741"/>
                </a:solidFill>
                <a:latin typeface="Londrina Solid"/>
                <a:ea typeface="Londrina Solid"/>
                <a:cs typeface="Londrina Solid"/>
                <a:sym typeface="Londrina Solid"/>
              </a:rPr>
              <a:t>CONCLUSION</a:t>
            </a:r>
          </a:p>
        </p:txBody>
      </p:sp>
      <p:sp>
        <p:nvSpPr>
          <p:cNvPr name="TextBox 3" id="3"/>
          <p:cNvSpPr txBox="true"/>
          <p:nvPr/>
        </p:nvSpPr>
        <p:spPr>
          <a:xfrm rot="0">
            <a:off x="16349502" y="9258300"/>
            <a:ext cx="909798" cy="304800"/>
          </a:xfrm>
          <a:prstGeom prst="rect">
            <a:avLst/>
          </a:prstGeom>
        </p:spPr>
        <p:txBody>
          <a:bodyPr anchor="t" rtlCol="false" tIns="0" lIns="0" bIns="0" rIns="0">
            <a:spAutoFit/>
          </a:bodyPr>
          <a:lstStyle/>
          <a:p>
            <a:pPr algn="r">
              <a:lnSpc>
                <a:spcPts val="2400"/>
              </a:lnSpc>
              <a:spcBef>
                <a:spcPct val="0"/>
              </a:spcBef>
            </a:pPr>
            <a:r>
              <a:rPr lang="en-US" sz="2000">
                <a:solidFill>
                  <a:srgbClr val="FFFFFF"/>
                </a:solidFill>
                <a:latin typeface="Montserrat"/>
                <a:ea typeface="Montserrat"/>
                <a:cs typeface="Montserrat"/>
                <a:sym typeface="Montserrat"/>
              </a:rPr>
              <a:t>02</a:t>
            </a:r>
          </a:p>
        </p:txBody>
      </p:sp>
      <p:sp>
        <p:nvSpPr>
          <p:cNvPr name="Freeform 4" id="4"/>
          <p:cNvSpPr/>
          <p:nvPr/>
        </p:nvSpPr>
        <p:spPr>
          <a:xfrm flipH="false" flipV="false" rot="0">
            <a:off x="12251628" y="928524"/>
            <a:ext cx="6037959" cy="10643838"/>
          </a:xfrm>
          <a:custGeom>
            <a:avLst/>
            <a:gdLst/>
            <a:ahLst/>
            <a:cxnLst/>
            <a:rect r="r" b="b" t="t" l="l"/>
            <a:pathLst>
              <a:path h="10643838" w="6037959">
                <a:moveTo>
                  <a:pt x="0" y="0"/>
                </a:moveTo>
                <a:lnTo>
                  <a:pt x="6037959" y="0"/>
                </a:lnTo>
                <a:lnTo>
                  <a:pt x="6037959" y="10643838"/>
                </a:lnTo>
                <a:lnTo>
                  <a:pt x="0" y="106438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439460" y="-1415655"/>
            <a:ext cx="2878920" cy="2878920"/>
            <a:chOff x="0" y="0"/>
            <a:chExt cx="812800" cy="812800"/>
          </a:xfrm>
        </p:grpSpPr>
        <p:sp>
          <p:nvSpPr>
            <p:cNvPr name="Freeform 6" id="6"/>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7" id="7"/>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TextBox 8" id="8"/>
          <p:cNvSpPr txBox="true"/>
          <p:nvPr/>
        </p:nvSpPr>
        <p:spPr>
          <a:xfrm rot="0">
            <a:off x="0" y="2493911"/>
            <a:ext cx="11735767" cy="7999417"/>
          </a:xfrm>
          <a:prstGeom prst="rect">
            <a:avLst/>
          </a:prstGeom>
        </p:spPr>
        <p:txBody>
          <a:bodyPr anchor="t" rtlCol="false" tIns="0" lIns="0" bIns="0" rIns="0">
            <a:spAutoFit/>
          </a:bodyPr>
          <a:lstStyle/>
          <a:p>
            <a:pPr algn="ctr" marL="882451" indent="-441225" lvl="1">
              <a:lnSpc>
                <a:spcPts val="5722"/>
              </a:lnSpc>
              <a:buFont typeface="Arial"/>
              <a:buChar char="•"/>
            </a:pPr>
            <a:r>
              <a:rPr lang="en-US" sz="4087">
                <a:solidFill>
                  <a:srgbClr val="000000"/>
                </a:solidFill>
                <a:latin typeface="Canva Sans"/>
                <a:ea typeface="Canva Sans"/>
                <a:cs typeface="Canva Sans"/>
                <a:sym typeface="Canva Sans"/>
              </a:rPr>
              <a:t>Reduces Hunger and Environmental Impact: Connects donors with receivers to efficiently redistribute surplus food.</a:t>
            </a:r>
          </a:p>
          <a:p>
            <a:pPr algn="ctr" marL="882451" indent="-441225" lvl="1">
              <a:lnSpc>
                <a:spcPts val="5722"/>
              </a:lnSpc>
              <a:buFont typeface="Arial"/>
              <a:buChar char="•"/>
            </a:pPr>
            <a:r>
              <a:rPr lang="en-US" sz="4087">
                <a:solidFill>
                  <a:srgbClr val="000000"/>
                </a:solidFill>
                <a:latin typeface="Canva Sans"/>
                <a:ea typeface="Canva Sans"/>
                <a:cs typeface="Canva Sans"/>
                <a:sym typeface="Canva Sans"/>
              </a:rPr>
              <a:t>User-Centric Design: Provides a seamless, empathetic experience for both donors and receivers.</a:t>
            </a:r>
          </a:p>
          <a:p>
            <a:pPr algn="just" marL="882451" indent="-441225" lvl="1">
              <a:lnSpc>
                <a:spcPts val="5722"/>
              </a:lnSpc>
              <a:buFont typeface="Arial"/>
              <a:buChar char="•"/>
            </a:pPr>
            <a:r>
              <a:rPr lang="en-US" sz="4087">
                <a:solidFill>
                  <a:srgbClr val="000000"/>
                </a:solidFill>
                <a:latin typeface="Canva Sans"/>
                <a:ea typeface="Canva Sans"/>
                <a:cs typeface="Canva Sans"/>
                <a:sym typeface="Canva Sans"/>
              </a:rPr>
              <a:t>Promotes Sharing and Responsibility: Fosters a culture of food waste reduction through community collaboration.</a:t>
            </a:r>
          </a:p>
          <a:p>
            <a:pPr algn="ctr">
              <a:lnSpc>
                <a:spcPts val="3902"/>
              </a:lnSpc>
            </a:pPr>
          </a:p>
          <a:p>
            <a:pPr algn="ctr">
              <a:lnSpc>
                <a:spcPts val="3902"/>
              </a:lnSpc>
            </a:pPr>
          </a:p>
          <a:p>
            <a:pPr algn="ctr">
              <a:lnSpc>
                <a:spcPts val="3902"/>
              </a:lnSpc>
            </a:pPr>
            <a:r>
              <a:rPr lang="en-US" sz="2787">
                <a:solidFill>
                  <a:srgbClr val="000000"/>
                </a:solidFill>
                <a:latin typeface="Canva Sans"/>
                <a:ea typeface="Canva Sans"/>
                <a:cs typeface="Canva Sans"/>
                <a:sym typeface="Canva Sans"/>
              </a:rPr>
              <a:t>.</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3E4"/>
        </a:solidFill>
      </p:bgPr>
    </p:bg>
    <p:spTree>
      <p:nvGrpSpPr>
        <p:cNvPr id="1" name=""/>
        <p:cNvGrpSpPr/>
        <p:nvPr/>
      </p:nvGrpSpPr>
      <p:grpSpPr>
        <a:xfrm>
          <a:off x="0" y="0"/>
          <a:ext cx="0" cy="0"/>
          <a:chOff x="0" y="0"/>
          <a:chExt cx="0" cy="0"/>
        </a:xfrm>
      </p:grpSpPr>
      <p:sp>
        <p:nvSpPr>
          <p:cNvPr name="TextBox 2" id="2"/>
          <p:cNvSpPr txBox="true"/>
          <p:nvPr/>
        </p:nvSpPr>
        <p:spPr>
          <a:xfrm rot="0">
            <a:off x="1028700" y="1614547"/>
            <a:ext cx="9343727" cy="1167764"/>
          </a:xfrm>
          <a:prstGeom prst="rect">
            <a:avLst/>
          </a:prstGeom>
        </p:spPr>
        <p:txBody>
          <a:bodyPr anchor="t" rtlCol="false" tIns="0" lIns="0" bIns="0" rIns="0">
            <a:spAutoFit/>
          </a:bodyPr>
          <a:lstStyle/>
          <a:p>
            <a:pPr algn="l">
              <a:lnSpc>
                <a:spcPts val="8459"/>
              </a:lnSpc>
            </a:pPr>
            <a:r>
              <a:rPr lang="en-US" sz="9399">
                <a:solidFill>
                  <a:srgbClr val="115741"/>
                </a:solidFill>
                <a:latin typeface="Londrina Solid"/>
                <a:ea typeface="Londrina Solid"/>
                <a:cs typeface="Londrina Solid"/>
                <a:sym typeface="Londrina Solid"/>
              </a:rPr>
              <a:t>PROBLEM STATEMENT</a:t>
            </a:r>
          </a:p>
        </p:txBody>
      </p:sp>
      <p:sp>
        <p:nvSpPr>
          <p:cNvPr name="Freeform 3" id="3"/>
          <p:cNvSpPr/>
          <p:nvPr/>
        </p:nvSpPr>
        <p:spPr>
          <a:xfrm flipH="false" flipV="false" rot="0">
            <a:off x="14388349" y="2085448"/>
            <a:ext cx="4343773" cy="8441962"/>
          </a:xfrm>
          <a:custGeom>
            <a:avLst/>
            <a:gdLst/>
            <a:ahLst/>
            <a:cxnLst/>
            <a:rect r="r" b="b" t="t" l="l"/>
            <a:pathLst>
              <a:path h="8441962" w="4343773">
                <a:moveTo>
                  <a:pt x="0" y="0"/>
                </a:moveTo>
                <a:lnTo>
                  <a:pt x="4343773" y="0"/>
                </a:lnTo>
                <a:lnTo>
                  <a:pt x="4343773" y="8441962"/>
                </a:lnTo>
                <a:lnTo>
                  <a:pt x="0" y="844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439460" y="-1415655"/>
            <a:ext cx="2878920" cy="2878920"/>
            <a:chOff x="0" y="0"/>
            <a:chExt cx="812800" cy="812800"/>
          </a:xfrm>
        </p:grpSpPr>
        <p:sp>
          <p:nvSpPr>
            <p:cNvPr name="Freeform 5" id="5"/>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6" id="6"/>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TextBox 7" id="7"/>
          <p:cNvSpPr txBox="true"/>
          <p:nvPr/>
        </p:nvSpPr>
        <p:spPr>
          <a:xfrm rot="0">
            <a:off x="227878" y="3354115"/>
            <a:ext cx="14160471" cy="3442995"/>
          </a:xfrm>
          <a:prstGeom prst="rect">
            <a:avLst/>
          </a:prstGeom>
        </p:spPr>
        <p:txBody>
          <a:bodyPr anchor="t" rtlCol="false" tIns="0" lIns="0" bIns="0" rIns="0">
            <a:spAutoFit/>
          </a:bodyPr>
          <a:lstStyle/>
          <a:p>
            <a:pPr algn="ctr">
              <a:lnSpc>
                <a:spcPts val="5499"/>
              </a:lnSpc>
            </a:pPr>
            <a:r>
              <a:rPr lang="en-US" sz="3928">
                <a:solidFill>
                  <a:srgbClr val="115741"/>
                </a:solidFill>
                <a:latin typeface="Canva Sans"/>
                <a:ea typeface="Canva Sans"/>
                <a:cs typeface="Canva Sans"/>
                <a:sym typeface="Canva Sans"/>
              </a:rPr>
              <a:t>Despite large amounts of surplus food being wasted globally, efficient systems to redistribute it to those in need are lacking. How can we create sustainable solutions to reduce food waste and ensure it reaches people facing hunger?</a:t>
            </a:r>
            <a:r>
              <a:rPr lang="en-US" sz="3928">
                <a:solidFill>
                  <a:srgbClr val="115741"/>
                </a:solidFill>
                <a:latin typeface="Canva Sans"/>
                <a:ea typeface="Canva Sans"/>
                <a:cs typeface="Canva Sans"/>
                <a:sym typeface="Canva Sans"/>
              </a:rPr>
              <a:t> </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5741"/>
        </a:solidFill>
      </p:bgPr>
    </p:bg>
    <p:spTree>
      <p:nvGrpSpPr>
        <p:cNvPr id="1" name=""/>
        <p:cNvGrpSpPr/>
        <p:nvPr/>
      </p:nvGrpSpPr>
      <p:grpSpPr>
        <a:xfrm>
          <a:off x="0" y="0"/>
          <a:ext cx="0" cy="0"/>
          <a:chOff x="0" y="0"/>
          <a:chExt cx="0" cy="0"/>
        </a:xfrm>
      </p:grpSpPr>
      <p:grpSp>
        <p:nvGrpSpPr>
          <p:cNvPr name="Group 2" id="2"/>
          <p:cNvGrpSpPr/>
          <p:nvPr/>
        </p:nvGrpSpPr>
        <p:grpSpPr>
          <a:xfrm rot="0">
            <a:off x="-1439460" y="-1415655"/>
            <a:ext cx="2878920" cy="2878920"/>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Freeform 5" id="5"/>
          <p:cNvSpPr/>
          <p:nvPr/>
        </p:nvSpPr>
        <p:spPr>
          <a:xfrm flipH="false" flipV="false" rot="0">
            <a:off x="529105" y="3145435"/>
            <a:ext cx="10269634" cy="5780706"/>
          </a:xfrm>
          <a:custGeom>
            <a:avLst/>
            <a:gdLst/>
            <a:ahLst/>
            <a:cxnLst/>
            <a:rect r="r" b="b" t="t" l="l"/>
            <a:pathLst>
              <a:path h="5780706" w="10269634">
                <a:moveTo>
                  <a:pt x="0" y="0"/>
                </a:moveTo>
                <a:lnTo>
                  <a:pt x="10269635" y="0"/>
                </a:lnTo>
                <a:lnTo>
                  <a:pt x="10269635" y="5780706"/>
                </a:lnTo>
                <a:lnTo>
                  <a:pt x="0" y="5780706"/>
                </a:lnTo>
                <a:lnTo>
                  <a:pt x="0" y="0"/>
                </a:lnTo>
                <a:close/>
              </a:path>
            </a:pathLst>
          </a:custGeom>
          <a:blipFill>
            <a:blip r:embed="rId2"/>
            <a:stretch>
              <a:fillRect l="0" t="0" r="0" b="0"/>
            </a:stretch>
          </a:blipFill>
        </p:spPr>
      </p:sp>
      <p:sp>
        <p:nvSpPr>
          <p:cNvPr name="TextBox 6" id="6"/>
          <p:cNvSpPr txBox="true"/>
          <p:nvPr/>
        </p:nvSpPr>
        <p:spPr>
          <a:xfrm rot="0">
            <a:off x="5139589" y="573405"/>
            <a:ext cx="9551890" cy="1167764"/>
          </a:xfrm>
          <a:prstGeom prst="rect">
            <a:avLst/>
          </a:prstGeom>
        </p:spPr>
        <p:txBody>
          <a:bodyPr anchor="t" rtlCol="false" tIns="0" lIns="0" bIns="0" rIns="0">
            <a:spAutoFit/>
          </a:bodyPr>
          <a:lstStyle/>
          <a:p>
            <a:pPr algn="l">
              <a:lnSpc>
                <a:spcPts val="8459"/>
              </a:lnSpc>
            </a:pPr>
            <a:r>
              <a:rPr lang="en-US" sz="9399">
                <a:solidFill>
                  <a:srgbClr val="FDF3E4"/>
                </a:solidFill>
                <a:latin typeface="Londrina Solid"/>
                <a:ea typeface="Londrina Solid"/>
                <a:cs typeface="Londrina Solid"/>
                <a:sym typeface="Londrina Solid"/>
              </a:rPr>
              <a:t>STORY BOARDING</a:t>
            </a:r>
          </a:p>
        </p:txBody>
      </p:sp>
      <p:sp>
        <p:nvSpPr>
          <p:cNvPr name="TextBox 7" id="7"/>
          <p:cNvSpPr txBox="true"/>
          <p:nvPr/>
        </p:nvSpPr>
        <p:spPr>
          <a:xfrm rot="0">
            <a:off x="11094958" y="3194031"/>
            <a:ext cx="7052782" cy="5752023"/>
          </a:xfrm>
          <a:prstGeom prst="rect">
            <a:avLst/>
          </a:prstGeom>
        </p:spPr>
        <p:txBody>
          <a:bodyPr anchor="t" rtlCol="false" tIns="0" lIns="0" bIns="0" rIns="0">
            <a:spAutoFit/>
          </a:bodyPr>
          <a:lstStyle/>
          <a:p>
            <a:pPr algn="l" marL="638791" indent="-319395" lvl="1">
              <a:lnSpc>
                <a:spcPts val="4142"/>
              </a:lnSpc>
              <a:buFont typeface="Arial"/>
              <a:buChar char="•"/>
            </a:pPr>
            <a:r>
              <a:rPr lang="en-US" sz="2958">
                <a:solidFill>
                  <a:srgbClr val="FDF3E4"/>
                </a:solidFill>
                <a:latin typeface="Canva Sans"/>
                <a:ea typeface="Canva Sans"/>
                <a:cs typeface="Canva Sans"/>
                <a:sym typeface="Canva Sans"/>
              </a:rPr>
              <a:t>Problem: Airports and train stations prepare large amount of meal that often have leftover prepared food at the end of the day, especially in peak travel seasons.</a:t>
            </a:r>
          </a:p>
          <a:p>
            <a:pPr algn="l">
              <a:lnSpc>
                <a:spcPts val="4142"/>
              </a:lnSpc>
            </a:pPr>
          </a:p>
          <a:p>
            <a:pPr algn="l" marL="642523" indent="-321262" lvl="1">
              <a:lnSpc>
                <a:spcPts val="4166"/>
              </a:lnSpc>
              <a:buFont typeface="Arial"/>
              <a:buChar char="•"/>
            </a:pPr>
            <a:r>
              <a:rPr lang="en-US" sz="2976">
                <a:solidFill>
                  <a:srgbClr val="FDF3E4"/>
                </a:solidFill>
                <a:latin typeface="Canva Sans"/>
                <a:ea typeface="Canva Sans"/>
                <a:cs typeface="Canva Sans"/>
                <a:sym typeface="Canva Sans"/>
              </a:rPr>
              <a:t>Pain Point: Food vendors tend to throw away uneaten meals because they cannot sell them the next day.</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15741"/>
        </a:solidFill>
      </p:bgPr>
    </p:bg>
    <p:spTree>
      <p:nvGrpSpPr>
        <p:cNvPr id="1" name=""/>
        <p:cNvGrpSpPr/>
        <p:nvPr/>
      </p:nvGrpSpPr>
      <p:grpSpPr>
        <a:xfrm>
          <a:off x="0" y="0"/>
          <a:ext cx="0" cy="0"/>
          <a:chOff x="0" y="0"/>
          <a:chExt cx="0" cy="0"/>
        </a:xfrm>
      </p:grpSpPr>
      <p:grpSp>
        <p:nvGrpSpPr>
          <p:cNvPr name="Group 2" id="2"/>
          <p:cNvGrpSpPr/>
          <p:nvPr/>
        </p:nvGrpSpPr>
        <p:grpSpPr>
          <a:xfrm rot="0">
            <a:off x="-1439460" y="-1415655"/>
            <a:ext cx="2878920" cy="2878920"/>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Freeform 5" id="5"/>
          <p:cNvSpPr/>
          <p:nvPr/>
        </p:nvSpPr>
        <p:spPr>
          <a:xfrm flipH="false" flipV="false" rot="0">
            <a:off x="458728" y="2630503"/>
            <a:ext cx="10806033" cy="6128540"/>
          </a:xfrm>
          <a:custGeom>
            <a:avLst/>
            <a:gdLst/>
            <a:ahLst/>
            <a:cxnLst/>
            <a:rect r="r" b="b" t="t" l="l"/>
            <a:pathLst>
              <a:path h="6128540" w="10806033">
                <a:moveTo>
                  <a:pt x="0" y="0"/>
                </a:moveTo>
                <a:lnTo>
                  <a:pt x="10806033" y="0"/>
                </a:lnTo>
                <a:lnTo>
                  <a:pt x="10806033" y="6128541"/>
                </a:lnTo>
                <a:lnTo>
                  <a:pt x="0" y="6128541"/>
                </a:lnTo>
                <a:lnTo>
                  <a:pt x="0" y="0"/>
                </a:lnTo>
                <a:close/>
              </a:path>
            </a:pathLst>
          </a:custGeom>
          <a:blipFill>
            <a:blip r:embed="rId2"/>
            <a:stretch>
              <a:fillRect l="0" t="0" r="0" b="0"/>
            </a:stretch>
          </a:blipFill>
        </p:spPr>
      </p:sp>
      <p:sp>
        <p:nvSpPr>
          <p:cNvPr name="TextBox 6" id="6"/>
          <p:cNvSpPr txBox="true"/>
          <p:nvPr/>
        </p:nvSpPr>
        <p:spPr>
          <a:xfrm rot="0">
            <a:off x="16349502" y="9258300"/>
            <a:ext cx="909798" cy="304800"/>
          </a:xfrm>
          <a:prstGeom prst="rect">
            <a:avLst/>
          </a:prstGeom>
        </p:spPr>
        <p:txBody>
          <a:bodyPr anchor="t" rtlCol="false" tIns="0" lIns="0" bIns="0" rIns="0">
            <a:spAutoFit/>
          </a:bodyPr>
          <a:lstStyle/>
          <a:p>
            <a:pPr algn="r">
              <a:lnSpc>
                <a:spcPts val="2400"/>
              </a:lnSpc>
              <a:spcBef>
                <a:spcPct val="0"/>
              </a:spcBef>
            </a:pPr>
            <a:r>
              <a:rPr lang="en-US" sz="2000">
                <a:solidFill>
                  <a:srgbClr val="FFFFFF"/>
                </a:solidFill>
                <a:latin typeface="Montserrat"/>
                <a:ea typeface="Montserrat"/>
                <a:cs typeface="Montserrat"/>
                <a:sym typeface="Montserrat"/>
              </a:rPr>
              <a:t>07</a:t>
            </a:r>
          </a:p>
        </p:txBody>
      </p:sp>
      <p:sp>
        <p:nvSpPr>
          <p:cNvPr name="TextBox 7" id="7"/>
          <p:cNvSpPr txBox="true"/>
          <p:nvPr/>
        </p:nvSpPr>
        <p:spPr>
          <a:xfrm rot="0">
            <a:off x="5113415" y="834549"/>
            <a:ext cx="9551890" cy="1167764"/>
          </a:xfrm>
          <a:prstGeom prst="rect">
            <a:avLst/>
          </a:prstGeom>
        </p:spPr>
        <p:txBody>
          <a:bodyPr anchor="t" rtlCol="false" tIns="0" lIns="0" bIns="0" rIns="0">
            <a:spAutoFit/>
          </a:bodyPr>
          <a:lstStyle/>
          <a:p>
            <a:pPr algn="l">
              <a:lnSpc>
                <a:spcPts val="8459"/>
              </a:lnSpc>
            </a:pPr>
            <a:r>
              <a:rPr lang="en-US" sz="9399">
                <a:solidFill>
                  <a:srgbClr val="FDF3E4"/>
                </a:solidFill>
                <a:latin typeface="Londrina Solid"/>
                <a:ea typeface="Londrina Solid"/>
                <a:cs typeface="Londrina Solid"/>
                <a:sym typeface="Londrina Solid"/>
              </a:rPr>
              <a:t>STORY BOARDING</a:t>
            </a:r>
          </a:p>
        </p:txBody>
      </p:sp>
      <p:sp>
        <p:nvSpPr>
          <p:cNvPr name="TextBox 8" id="8"/>
          <p:cNvSpPr txBox="true"/>
          <p:nvPr/>
        </p:nvSpPr>
        <p:spPr>
          <a:xfrm rot="0">
            <a:off x="11087682" y="2301449"/>
            <a:ext cx="7155245" cy="7728407"/>
          </a:xfrm>
          <a:prstGeom prst="rect">
            <a:avLst/>
          </a:prstGeom>
        </p:spPr>
        <p:txBody>
          <a:bodyPr anchor="t" rtlCol="false" tIns="0" lIns="0" bIns="0" rIns="0">
            <a:spAutoFit/>
          </a:bodyPr>
          <a:lstStyle/>
          <a:p>
            <a:pPr algn="l" marL="681599" indent="-340799" lvl="1">
              <a:lnSpc>
                <a:spcPts val="4419"/>
              </a:lnSpc>
              <a:buFont typeface="Arial"/>
              <a:buChar char="•"/>
            </a:pPr>
            <a:r>
              <a:rPr lang="en-US" sz="3157">
                <a:solidFill>
                  <a:srgbClr val="FFFFFF"/>
                </a:solidFill>
                <a:latin typeface="Canva Sans"/>
                <a:ea typeface="Canva Sans"/>
                <a:cs typeface="Canva Sans"/>
                <a:sym typeface="Canva Sans"/>
              </a:rPr>
              <a:t>Problem:A hotel’s buffet has untouched platters left after service. The app allows hotel staff to notify nearby orphanages and shelters, ensuring food is distributed before it spoils.</a:t>
            </a:r>
          </a:p>
          <a:p>
            <a:pPr algn="l">
              <a:lnSpc>
                <a:spcPts val="4419"/>
              </a:lnSpc>
            </a:pPr>
          </a:p>
          <a:p>
            <a:pPr algn="l" marL="681599" indent="-340799" lvl="1">
              <a:lnSpc>
                <a:spcPts val="4419"/>
              </a:lnSpc>
              <a:buFont typeface="Arial"/>
              <a:buChar char="•"/>
            </a:pPr>
            <a:r>
              <a:rPr lang="en-US" sz="3157">
                <a:solidFill>
                  <a:srgbClr val="FFFFFF"/>
                </a:solidFill>
                <a:latin typeface="Canva Sans"/>
                <a:ea typeface="Canva Sans"/>
                <a:cs typeface="Canva Sans"/>
                <a:sym typeface="Canva Sans"/>
              </a:rPr>
              <a:t>Pain point: Ensuring timely and efficient communication between the hotel staff and nearby orphanages/shelters, so food can be distributed before it spoils.</a:t>
            </a:r>
          </a:p>
          <a:p>
            <a:pPr algn="l">
              <a:lnSpc>
                <a:spcPts val="4419"/>
              </a:lnSpc>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15741"/>
        </a:solidFill>
      </p:bgPr>
    </p:bg>
    <p:spTree>
      <p:nvGrpSpPr>
        <p:cNvPr id="1" name=""/>
        <p:cNvGrpSpPr/>
        <p:nvPr/>
      </p:nvGrpSpPr>
      <p:grpSpPr>
        <a:xfrm>
          <a:off x="0" y="0"/>
          <a:ext cx="0" cy="0"/>
          <a:chOff x="0" y="0"/>
          <a:chExt cx="0" cy="0"/>
        </a:xfrm>
      </p:grpSpPr>
      <p:grpSp>
        <p:nvGrpSpPr>
          <p:cNvPr name="Group 2" id="2"/>
          <p:cNvGrpSpPr/>
          <p:nvPr/>
        </p:nvGrpSpPr>
        <p:grpSpPr>
          <a:xfrm rot="0">
            <a:off x="-1439460" y="-1415655"/>
            <a:ext cx="2878920" cy="2878920"/>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Freeform 5" id="5"/>
          <p:cNvSpPr/>
          <p:nvPr/>
        </p:nvSpPr>
        <p:spPr>
          <a:xfrm flipH="false" flipV="false" rot="0">
            <a:off x="644139" y="3116895"/>
            <a:ext cx="9467461" cy="5399175"/>
          </a:xfrm>
          <a:custGeom>
            <a:avLst/>
            <a:gdLst/>
            <a:ahLst/>
            <a:cxnLst/>
            <a:rect r="r" b="b" t="t" l="l"/>
            <a:pathLst>
              <a:path h="5399175" w="9467461">
                <a:moveTo>
                  <a:pt x="0" y="0"/>
                </a:moveTo>
                <a:lnTo>
                  <a:pt x="9467461" y="0"/>
                </a:lnTo>
                <a:lnTo>
                  <a:pt x="9467461" y="5399175"/>
                </a:lnTo>
                <a:lnTo>
                  <a:pt x="0" y="5399175"/>
                </a:lnTo>
                <a:lnTo>
                  <a:pt x="0" y="0"/>
                </a:lnTo>
                <a:close/>
              </a:path>
            </a:pathLst>
          </a:custGeom>
          <a:blipFill>
            <a:blip r:embed="rId2"/>
            <a:stretch>
              <a:fillRect l="0" t="0" r="0" b="0"/>
            </a:stretch>
          </a:blipFill>
        </p:spPr>
      </p:sp>
      <p:sp>
        <p:nvSpPr>
          <p:cNvPr name="TextBox 6" id="6"/>
          <p:cNvSpPr txBox="true"/>
          <p:nvPr/>
        </p:nvSpPr>
        <p:spPr>
          <a:xfrm rot="0">
            <a:off x="16349502" y="9258300"/>
            <a:ext cx="909798" cy="304800"/>
          </a:xfrm>
          <a:prstGeom prst="rect">
            <a:avLst/>
          </a:prstGeom>
        </p:spPr>
        <p:txBody>
          <a:bodyPr anchor="t" rtlCol="false" tIns="0" lIns="0" bIns="0" rIns="0">
            <a:spAutoFit/>
          </a:bodyPr>
          <a:lstStyle/>
          <a:p>
            <a:pPr algn="r">
              <a:lnSpc>
                <a:spcPts val="2400"/>
              </a:lnSpc>
              <a:spcBef>
                <a:spcPct val="0"/>
              </a:spcBef>
            </a:pPr>
            <a:r>
              <a:rPr lang="en-US" sz="2000">
                <a:solidFill>
                  <a:srgbClr val="FFFFFF"/>
                </a:solidFill>
                <a:latin typeface="Montserrat"/>
                <a:ea typeface="Montserrat"/>
                <a:cs typeface="Montserrat"/>
                <a:sym typeface="Montserrat"/>
              </a:rPr>
              <a:t>07</a:t>
            </a:r>
          </a:p>
        </p:txBody>
      </p:sp>
      <p:sp>
        <p:nvSpPr>
          <p:cNvPr name="TextBox 7" id="7"/>
          <p:cNvSpPr txBox="true"/>
          <p:nvPr/>
        </p:nvSpPr>
        <p:spPr>
          <a:xfrm rot="0">
            <a:off x="5113415" y="834549"/>
            <a:ext cx="9551890" cy="1167764"/>
          </a:xfrm>
          <a:prstGeom prst="rect">
            <a:avLst/>
          </a:prstGeom>
        </p:spPr>
        <p:txBody>
          <a:bodyPr anchor="t" rtlCol="false" tIns="0" lIns="0" bIns="0" rIns="0">
            <a:spAutoFit/>
          </a:bodyPr>
          <a:lstStyle/>
          <a:p>
            <a:pPr algn="l">
              <a:lnSpc>
                <a:spcPts val="8459"/>
              </a:lnSpc>
            </a:pPr>
            <a:r>
              <a:rPr lang="en-US" sz="9399">
                <a:solidFill>
                  <a:srgbClr val="FDF3E4"/>
                </a:solidFill>
                <a:latin typeface="Londrina Solid"/>
                <a:ea typeface="Londrina Solid"/>
                <a:cs typeface="Londrina Solid"/>
                <a:sym typeface="Londrina Solid"/>
              </a:rPr>
              <a:t>STORY BOARDING</a:t>
            </a:r>
          </a:p>
        </p:txBody>
      </p:sp>
      <p:sp>
        <p:nvSpPr>
          <p:cNvPr name="TextBox 8" id="8"/>
          <p:cNvSpPr txBox="true"/>
          <p:nvPr/>
        </p:nvSpPr>
        <p:spPr>
          <a:xfrm rot="0">
            <a:off x="10408994" y="3191181"/>
            <a:ext cx="7668616" cy="5465150"/>
          </a:xfrm>
          <a:prstGeom prst="rect">
            <a:avLst/>
          </a:prstGeom>
        </p:spPr>
        <p:txBody>
          <a:bodyPr anchor="t" rtlCol="false" tIns="0" lIns="0" bIns="0" rIns="0">
            <a:spAutoFit/>
          </a:bodyPr>
          <a:lstStyle/>
          <a:p>
            <a:pPr algn="l">
              <a:lnSpc>
                <a:spcPts val="4846"/>
              </a:lnSpc>
            </a:pPr>
            <a:r>
              <a:rPr lang="en-US" sz="3461">
                <a:solidFill>
                  <a:srgbClr val="FFFFFF"/>
                </a:solidFill>
                <a:latin typeface="Canva Sans"/>
                <a:ea typeface="Canva Sans"/>
                <a:cs typeface="Canva Sans"/>
                <a:sym typeface="Canva Sans"/>
              </a:rPr>
              <a:t>• Problem: Grocery stores often have food nearing its expiration date that can no longer be sold but is still safe to consume.</a:t>
            </a:r>
          </a:p>
          <a:p>
            <a:pPr algn="l">
              <a:lnSpc>
                <a:spcPts val="4846"/>
              </a:lnSpc>
            </a:pPr>
          </a:p>
          <a:p>
            <a:pPr algn="l">
              <a:lnSpc>
                <a:spcPts val="4846"/>
              </a:lnSpc>
            </a:pPr>
            <a:r>
              <a:rPr lang="en-US" sz="3461">
                <a:solidFill>
                  <a:srgbClr val="FFFFFF"/>
                </a:solidFill>
                <a:latin typeface="Canva Sans"/>
                <a:ea typeface="Canva Sans"/>
                <a:cs typeface="Canva Sans"/>
                <a:sym typeface="Canva Sans"/>
              </a:rPr>
              <a:t> • Pain Point: The food is discarded when it could be used by those in need.</a:t>
            </a:r>
          </a:p>
          <a:p>
            <a:pPr algn="l">
              <a:lnSpc>
                <a:spcPts val="4846"/>
              </a:lnSpc>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5741"/>
        </a:solidFill>
      </p:bgPr>
    </p:bg>
    <p:spTree>
      <p:nvGrpSpPr>
        <p:cNvPr id="1" name=""/>
        <p:cNvGrpSpPr/>
        <p:nvPr/>
      </p:nvGrpSpPr>
      <p:grpSpPr>
        <a:xfrm>
          <a:off x="0" y="0"/>
          <a:ext cx="0" cy="0"/>
          <a:chOff x="0" y="0"/>
          <a:chExt cx="0" cy="0"/>
        </a:xfrm>
      </p:grpSpPr>
      <p:grpSp>
        <p:nvGrpSpPr>
          <p:cNvPr name="Group 2" id="2"/>
          <p:cNvGrpSpPr/>
          <p:nvPr/>
        </p:nvGrpSpPr>
        <p:grpSpPr>
          <a:xfrm rot="0">
            <a:off x="-1439460" y="-1415655"/>
            <a:ext cx="2878920" cy="2878920"/>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grpSp>
        <p:nvGrpSpPr>
          <p:cNvPr name="Group 5" id="5"/>
          <p:cNvGrpSpPr/>
          <p:nvPr/>
        </p:nvGrpSpPr>
        <p:grpSpPr>
          <a:xfrm rot="0">
            <a:off x="-2832046" y="8359305"/>
            <a:ext cx="8354366" cy="8354366"/>
            <a:chOff x="0" y="0"/>
            <a:chExt cx="812800" cy="812800"/>
          </a:xfrm>
        </p:grpSpPr>
        <p:sp>
          <p:nvSpPr>
            <p:cNvPr name="Freeform 6" id="6"/>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15634B"/>
            </a:solidFill>
          </p:spPr>
        </p:sp>
        <p:sp>
          <p:nvSpPr>
            <p:cNvPr name="TextBox 7" id="7"/>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Freeform 8" id="8"/>
          <p:cNvSpPr/>
          <p:nvPr/>
        </p:nvSpPr>
        <p:spPr>
          <a:xfrm flipH="false" flipV="false" rot="0">
            <a:off x="745988" y="3269431"/>
            <a:ext cx="9552664" cy="5363956"/>
          </a:xfrm>
          <a:custGeom>
            <a:avLst/>
            <a:gdLst/>
            <a:ahLst/>
            <a:cxnLst/>
            <a:rect r="r" b="b" t="t" l="l"/>
            <a:pathLst>
              <a:path h="5363956" w="9552664">
                <a:moveTo>
                  <a:pt x="0" y="0"/>
                </a:moveTo>
                <a:lnTo>
                  <a:pt x="9552664" y="0"/>
                </a:lnTo>
                <a:lnTo>
                  <a:pt x="9552664" y="5363957"/>
                </a:lnTo>
                <a:lnTo>
                  <a:pt x="0" y="5363957"/>
                </a:lnTo>
                <a:lnTo>
                  <a:pt x="0" y="0"/>
                </a:lnTo>
                <a:close/>
              </a:path>
            </a:pathLst>
          </a:custGeom>
          <a:blipFill>
            <a:blip r:embed="rId2"/>
            <a:stretch>
              <a:fillRect l="0" t="0" r="0" b="0"/>
            </a:stretch>
          </a:blipFill>
        </p:spPr>
      </p:sp>
      <p:sp>
        <p:nvSpPr>
          <p:cNvPr name="TextBox 9" id="9"/>
          <p:cNvSpPr txBox="true"/>
          <p:nvPr/>
        </p:nvSpPr>
        <p:spPr>
          <a:xfrm rot="0">
            <a:off x="16349502" y="9258300"/>
            <a:ext cx="909798" cy="304800"/>
          </a:xfrm>
          <a:prstGeom prst="rect">
            <a:avLst/>
          </a:prstGeom>
        </p:spPr>
        <p:txBody>
          <a:bodyPr anchor="t" rtlCol="false" tIns="0" lIns="0" bIns="0" rIns="0">
            <a:spAutoFit/>
          </a:bodyPr>
          <a:lstStyle/>
          <a:p>
            <a:pPr algn="r">
              <a:lnSpc>
                <a:spcPts val="2400"/>
              </a:lnSpc>
              <a:spcBef>
                <a:spcPct val="0"/>
              </a:spcBef>
            </a:pPr>
            <a:r>
              <a:rPr lang="en-US" sz="2000">
                <a:solidFill>
                  <a:srgbClr val="FFFFFF"/>
                </a:solidFill>
                <a:latin typeface="Montserrat"/>
                <a:ea typeface="Montserrat"/>
                <a:cs typeface="Montserrat"/>
                <a:sym typeface="Montserrat"/>
              </a:rPr>
              <a:t>03</a:t>
            </a:r>
          </a:p>
        </p:txBody>
      </p:sp>
      <p:sp>
        <p:nvSpPr>
          <p:cNvPr name="TextBox 10" id="10"/>
          <p:cNvSpPr txBox="true"/>
          <p:nvPr/>
        </p:nvSpPr>
        <p:spPr>
          <a:xfrm rot="0">
            <a:off x="6402852" y="474571"/>
            <a:ext cx="5482296" cy="2234564"/>
          </a:xfrm>
          <a:prstGeom prst="rect">
            <a:avLst/>
          </a:prstGeom>
        </p:spPr>
        <p:txBody>
          <a:bodyPr anchor="t" rtlCol="false" tIns="0" lIns="0" bIns="0" rIns="0">
            <a:spAutoFit/>
          </a:bodyPr>
          <a:lstStyle/>
          <a:p>
            <a:pPr algn="l">
              <a:lnSpc>
                <a:spcPts val="8459"/>
              </a:lnSpc>
            </a:pPr>
            <a:r>
              <a:rPr lang="en-US" sz="9399">
                <a:solidFill>
                  <a:srgbClr val="FDF3E4"/>
                </a:solidFill>
                <a:latin typeface="Londrina Solid"/>
                <a:ea typeface="Londrina Solid"/>
                <a:cs typeface="Londrina Solid"/>
                <a:sym typeface="Londrina Solid"/>
              </a:rPr>
              <a:t>STORY BOARDING</a:t>
            </a:r>
          </a:p>
        </p:txBody>
      </p:sp>
      <p:sp>
        <p:nvSpPr>
          <p:cNvPr name="TextBox 11" id="11"/>
          <p:cNvSpPr txBox="true"/>
          <p:nvPr/>
        </p:nvSpPr>
        <p:spPr>
          <a:xfrm rot="0">
            <a:off x="10711199" y="3212281"/>
            <a:ext cx="7389787" cy="5321956"/>
          </a:xfrm>
          <a:prstGeom prst="rect">
            <a:avLst/>
          </a:prstGeom>
        </p:spPr>
        <p:txBody>
          <a:bodyPr anchor="t" rtlCol="false" tIns="0" lIns="0" bIns="0" rIns="0">
            <a:spAutoFit/>
          </a:bodyPr>
          <a:lstStyle/>
          <a:p>
            <a:pPr algn="l" marL="652917" indent="-326459" lvl="1">
              <a:lnSpc>
                <a:spcPts val="4233"/>
              </a:lnSpc>
              <a:buFont typeface="Arial"/>
              <a:buChar char="•"/>
            </a:pPr>
            <a:r>
              <a:rPr lang="en-US" sz="3024">
                <a:solidFill>
                  <a:srgbClr val="FFFFFF"/>
                </a:solidFill>
                <a:latin typeface="Canva Sans"/>
                <a:ea typeface="Canva Sans"/>
                <a:cs typeface="Canva Sans"/>
                <a:sym typeface="Canva Sans"/>
              </a:rPr>
              <a:t>Problem: The bakery leftover problem is the challenge of managing unsold baked goods at the end of the day, leading to food wastage.</a:t>
            </a:r>
          </a:p>
          <a:p>
            <a:pPr algn="l">
              <a:lnSpc>
                <a:spcPts val="4233"/>
              </a:lnSpc>
            </a:pPr>
          </a:p>
          <a:p>
            <a:pPr algn="l" marL="652917" indent="-326459" lvl="1">
              <a:lnSpc>
                <a:spcPts val="4233"/>
              </a:lnSpc>
              <a:buFont typeface="Arial"/>
              <a:buChar char="•"/>
            </a:pPr>
            <a:r>
              <a:rPr lang="en-US" sz="3024">
                <a:solidFill>
                  <a:srgbClr val="FFFFFF"/>
                </a:solidFill>
                <a:latin typeface="Canva Sans"/>
                <a:ea typeface="Canva Sans"/>
                <a:cs typeface="Canva Sans"/>
                <a:sym typeface="Canva Sans"/>
              </a:rPr>
              <a:t>Pain point: Finding a quick and effective way to donate or redistribute unsold products before they become stale or go to waste.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3E4"/>
        </a:solidFill>
      </p:bgPr>
    </p:bg>
    <p:spTree>
      <p:nvGrpSpPr>
        <p:cNvPr id="1" name=""/>
        <p:cNvGrpSpPr/>
        <p:nvPr/>
      </p:nvGrpSpPr>
      <p:grpSpPr>
        <a:xfrm>
          <a:off x="0" y="0"/>
          <a:ext cx="0" cy="0"/>
          <a:chOff x="0" y="0"/>
          <a:chExt cx="0" cy="0"/>
        </a:xfrm>
      </p:grpSpPr>
      <p:grpSp>
        <p:nvGrpSpPr>
          <p:cNvPr name="Group 2" id="2"/>
          <p:cNvGrpSpPr/>
          <p:nvPr/>
        </p:nvGrpSpPr>
        <p:grpSpPr>
          <a:xfrm rot="0">
            <a:off x="-222932" y="-330080"/>
            <a:ext cx="7144456" cy="10839204"/>
            <a:chOff x="0" y="0"/>
            <a:chExt cx="1881667" cy="2854770"/>
          </a:xfrm>
        </p:grpSpPr>
        <p:sp>
          <p:nvSpPr>
            <p:cNvPr name="Freeform 3" id="3"/>
            <p:cNvSpPr/>
            <p:nvPr/>
          </p:nvSpPr>
          <p:spPr>
            <a:xfrm flipH="false" flipV="false" rot="0">
              <a:off x="0" y="0"/>
              <a:ext cx="1881668" cy="2854770"/>
            </a:xfrm>
            <a:custGeom>
              <a:avLst/>
              <a:gdLst/>
              <a:ahLst/>
              <a:cxnLst/>
              <a:rect r="r" b="b" t="t" l="l"/>
              <a:pathLst>
                <a:path h="2854770" w="1881668">
                  <a:moveTo>
                    <a:pt x="0" y="0"/>
                  </a:moveTo>
                  <a:lnTo>
                    <a:pt x="1881668" y="0"/>
                  </a:lnTo>
                  <a:lnTo>
                    <a:pt x="1881668" y="2854770"/>
                  </a:lnTo>
                  <a:lnTo>
                    <a:pt x="0" y="2854770"/>
                  </a:lnTo>
                  <a:close/>
                </a:path>
              </a:pathLst>
            </a:custGeom>
            <a:solidFill>
              <a:srgbClr val="115741"/>
            </a:solidFill>
          </p:spPr>
        </p:sp>
        <p:sp>
          <p:nvSpPr>
            <p:cNvPr name="TextBox 4" id="4"/>
            <p:cNvSpPr txBox="true"/>
            <p:nvPr/>
          </p:nvSpPr>
          <p:spPr>
            <a:xfrm>
              <a:off x="0" y="0"/>
              <a:ext cx="1881667" cy="2854770"/>
            </a:xfrm>
            <a:prstGeom prst="rect">
              <a:avLst/>
            </a:prstGeom>
          </p:spPr>
          <p:txBody>
            <a:bodyPr anchor="ctr" rtlCol="false" tIns="50800" lIns="50800" bIns="50800" rIns="50800"/>
            <a:lstStyle/>
            <a:p>
              <a:pPr algn="ctr">
                <a:lnSpc>
                  <a:spcPts val="1950"/>
                </a:lnSpc>
              </a:pPr>
            </a:p>
          </p:txBody>
        </p:sp>
      </p:grpSp>
      <p:sp>
        <p:nvSpPr>
          <p:cNvPr name="Freeform 5" id="5"/>
          <p:cNvSpPr/>
          <p:nvPr/>
        </p:nvSpPr>
        <p:spPr>
          <a:xfrm flipH="false" flipV="false" rot="0">
            <a:off x="860449" y="1667139"/>
            <a:ext cx="5584843" cy="3838310"/>
          </a:xfrm>
          <a:custGeom>
            <a:avLst/>
            <a:gdLst/>
            <a:ahLst/>
            <a:cxnLst/>
            <a:rect r="r" b="b" t="t" l="l"/>
            <a:pathLst>
              <a:path h="3838310" w="5584843">
                <a:moveTo>
                  <a:pt x="0" y="0"/>
                </a:moveTo>
                <a:lnTo>
                  <a:pt x="5584843" y="0"/>
                </a:lnTo>
                <a:lnTo>
                  <a:pt x="5584843" y="3838310"/>
                </a:lnTo>
                <a:lnTo>
                  <a:pt x="0" y="3838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8193666" y="573405"/>
            <a:ext cx="8662077" cy="1167764"/>
          </a:xfrm>
          <a:prstGeom prst="rect">
            <a:avLst/>
          </a:prstGeom>
        </p:spPr>
        <p:txBody>
          <a:bodyPr anchor="t" rtlCol="false" tIns="0" lIns="0" bIns="0" rIns="0">
            <a:spAutoFit/>
          </a:bodyPr>
          <a:lstStyle/>
          <a:p>
            <a:pPr algn="ctr">
              <a:lnSpc>
                <a:spcPts val="8459"/>
              </a:lnSpc>
            </a:pPr>
            <a:r>
              <a:rPr lang="en-US" sz="9399">
                <a:solidFill>
                  <a:srgbClr val="115741"/>
                </a:solidFill>
                <a:latin typeface="Londrina Solid"/>
                <a:ea typeface="Londrina Solid"/>
                <a:cs typeface="Londrina Solid"/>
                <a:sym typeface="Londrina Solid"/>
              </a:rPr>
              <a:t>INOVATION TYPE</a:t>
            </a:r>
          </a:p>
        </p:txBody>
      </p:sp>
      <p:sp>
        <p:nvSpPr>
          <p:cNvPr name="TextBox 7" id="7"/>
          <p:cNvSpPr txBox="true"/>
          <p:nvPr/>
        </p:nvSpPr>
        <p:spPr>
          <a:xfrm rot="0">
            <a:off x="16349502" y="9258300"/>
            <a:ext cx="909798" cy="304800"/>
          </a:xfrm>
          <a:prstGeom prst="rect">
            <a:avLst/>
          </a:prstGeom>
        </p:spPr>
        <p:txBody>
          <a:bodyPr anchor="t" rtlCol="false" tIns="0" lIns="0" bIns="0" rIns="0">
            <a:spAutoFit/>
          </a:bodyPr>
          <a:lstStyle/>
          <a:p>
            <a:pPr algn="r">
              <a:lnSpc>
                <a:spcPts val="2400"/>
              </a:lnSpc>
              <a:spcBef>
                <a:spcPct val="0"/>
              </a:spcBef>
            </a:pPr>
            <a:r>
              <a:rPr lang="en-US" sz="2000">
                <a:solidFill>
                  <a:srgbClr val="313131"/>
                </a:solidFill>
                <a:latin typeface="Montserrat"/>
                <a:ea typeface="Montserrat"/>
                <a:cs typeface="Montserrat"/>
                <a:sym typeface="Montserrat"/>
              </a:rPr>
              <a:t>04</a:t>
            </a:r>
          </a:p>
        </p:txBody>
      </p:sp>
      <p:sp>
        <p:nvSpPr>
          <p:cNvPr name="TextBox 8" id="8"/>
          <p:cNvSpPr txBox="true"/>
          <p:nvPr/>
        </p:nvSpPr>
        <p:spPr>
          <a:xfrm rot="0">
            <a:off x="1093190" y="6077704"/>
            <a:ext cx="4475802" cy="2466794"/>
          </a:xfrm>
          <a:prstGeom prst="rect">
            <a:avLst/>
          </a:prstGeom>
        </p:spPr>
        <p:txBody>
          <a:bodyPr anchor="t" rtlCol="false" tIns="0" lIns="0" bIns="0" rIns="0">
            <a:spAutoFit/>
          </a:bodyPr>
          <a:lstStyle/>
          <a:p>
            <a:pPr algn="l">
              <a:lnSpc>
                <a:spcPts val="3918"/>
              </a:lnSpc>
            </a:pPr>
            <a:r>
              <a:rPr lang="en-US" b="true" sz="3014">
                <a:solidFill>
                  <a:srgbClr val="FDF3E4"/>
                </a:solidFill>
                <a:latin typeface="Montserrat Bold"/>
                <a:ea typeface="Montserrat Bold"/>
                <a:cs typeface="Montserrat Bold"/>
                <a:sym typeface="Montserrat Bold"/>
              </a:rPr>
              <a:t>"Remember that the happiest people are not those getting more, but those giving more."</a:t>
            </a:r>
          </a:p>
        </p:txBody>
      </p:sp>
      <p:grpSp>
        <p:nvGrpSpPr>
          <p:cNvPr name="Group 9" id="9"/>
          <p:cNvGrpSpPr/>
          <p:nvPr/>
        </p:nvGrpSpPr>
        <p:grpSpPr>
          <a:xfrm rot="0">
            <a:off x="-1439460" y="-1415655"/>
            <a:ext cx="2878920" cy="2878920"/>
            <a:chOff x="0" y="0"/>
            <a:chExt cx="812800" cy="812800"/>
          </a:xfrm>
        </p:grpSpPr>
        <p:sp>
          <p:nvSpPr>
            <p:cNvPr name="Freeform 10" id="10"/>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11" id="11"/>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TextBox 12" id="12"/>
          <p:cNvSpPr txBox="true"/>
          <p:nvPr/>
        </p:nvSpPr>
        <p:spPr>
          <a:xfrm rot="0">
            <a:off x="7171922" y="2225703"/>
            <a:ext cx="10705564" cy="5099685"/>
          </a:xfrm>
          <a:prstGeom prst="rect">
            <a:avLst/>
          </a:prstGeom>
        </p:spPr>
        <p:txBody>
          <a:bodyPr anchor="t" rtlCol="false" tIns="0" lIns="0" bIns="0" rIns="0">
            <a:spAutoFit/>
          </a:bodyPr>
          <a:lstStyle/>
          <a:p>
            <a:pPr algn="ctr">
              <a:lnSpc>
                <a:spcPts val="4830"/>
              </a:lnSpc>
            </a:pPr>
            <a:r>
              <a:rPr lang="en-US" b="true" sz="4025">
                <a:solidFill>
                  <a:srgbClr val="000000"/>
                </a:solidFill>
                <a:latin typeface="Montserrat Bold"/>
                <a:ea typeface="Montserrat Bold"/>
                <a:cs typeface="Montserrat Bold"/>
                <a:sym typeface="Montserrat Bold"/>
              </a:rPr>
              <a:t>SUSTAINABLE INNOVATION</a:t>
            </a:r>
          </a:p>
          <a:p>
            <a:pPr algn="ctr">
              <a:lnSpc>
                <a:spcPts val="4830"/>
              </a:lnSpc>
            </a:pPr>
          </a:p>
          <a:p>
            <a:pPr algn="l" marL="609925" indent="-304962" lvl="1">
              <a:lnSpc>
                <a:spcPts val="3390"/>
              </a:lnSpc>
              <a:buFont typeface="Arial"/>
              <a:buChar char="•"/>
            </a:pPr>
            <a:r>
              <a:rPr lang="en-US" b="true" sz="2825">
                <a:solidFill>
                  <a:srgbClr val="000000"/>
                </a:solidFill>
                <a:latin typeface="Montserrat Bold"/>
                <a:ea typeface="Montserrat Bold"/>
                <a:cs typeface="Montserrat Bold"/>
                <a:sym typeface="Montserrat Bold"/>
              </a:rPr>
              <a:t>Reduces environmental impact and promotes resource efficiency.</a:t>
            </a:r>
          </a:p>
          <a:p>
            <a:pPr algn="l">
              <a:lnSpc>
                <a:spcPts val="3390"/>
              </a:lnSpc>
            </a:pPr>
          </a:p>
          <a:p>
            <a:pPr algn="l" marL="609925" indent="-304962" lvl="1">
              <a:lnSpc>
                <a:spcPts val="3390"/>
              </a:lnSpc>
              <a:buFont typeface="Arial"/>
              <a:buChar char="•"/>
            </a:pPr>
            <a:r>
              <a:rPr lang="en-US" b="true" sz="2825">
                <a:solidFill>
                  <a:srgbClr val="000000"/>
                </a:solidFill>
                <a:latin typeface="Montserrat Bold"/>
                <a:ea typeface="Montserrat Bold"/>
                <a:cs typeface="Montserrat Bold"/>
                <a:sym typeface="Montserrat Bold"/>
              </a:rPr>
              <a:t>Connects NGOs with food providers to reduce food waste.</a:t>
            </a:r>
          </a:p>
          <a:p>
            <a:pPr algn="l">
              <a:lnSpc>
                <a:spcPts val="3390"/>
              </a:lnSpc>
            </a:pPr>
          </a:p>
          <a:p>
            <a:pPr algn="l" marL="609925" indent="-304962" lvl="1">
              <a:lnSpc>
                <a:spcPts val="3390"/>
              </a:lnSpc>
              <a:buFont typeface="Arial"/>
              <a:buChar char="•"/>
            </a:pPr>
            <a:r>
              <a:rPr lang="en-US" b="true" sz="2825">
                <a:solidFill>
                  <a:srgbClr val="000000"/>
                </a:solidFill>
                <a:latin typeface="Montserrat Bold"/>
                <a:ea typeface="Montserrat Bold"/>
                <a:cs typeface="Montserrat Bold"/>
                <a:sym typeface="Montserrat Bold"/>
              </a:rPr>
              <a:t>Addresses hunger by redirecting surplus food to those in need.</a:t>
            </a:r>
          </a:p>
          <a:p>
            <a:pPr algn="l">
              <a:lnSpc>
                <a:spcPts val="3390"/>
              </a:lnSpc>
              <a:spcBef>
                <a:spcPct val="0"/>
              </a:spcBef>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3E4"/>
        </a:solidFill>
      </p:bgPr>
    </p:bg>
    <p:spTree>
      <p:nvGrpSpPr>
        <p:cNvPr id="1" name=""/>
        <p:cNvGrpSpPr/>
        <p:nvPr/>
      </p:nvGrpSpPr>
      <p:grpSpPr>
        <a:xfrm>
          <a:off x="0" y="0"/>
          <a:ext cx="0" cy="0"/>
          <a:chOff x="0" y="0"/>
          <a:chExt cx="0" cy="0"/>
        </a:xfrm>
      </p:grpSpPr>
      <p:grpSp>
        <p:nvGrpSpPr>
          <p:cNvPr name="Group 2" id="2"/>
          <p:cNvGrpSpPr/>
          <p:nvPr/>
        </p:nvGrpSpPr>
        <p:grpSpPr>
          <a:xfrm rot="0">
            <a:off x="-560997" y="-560997"/>
            <a:ext cx="1589697" cy="1589697"/>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79208"/>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grpSp>
        <p:nvGrpSpPr>
          <p:cNvPr name="Group 5" id="5"/>
          <p:cNvGrpSpPr/>
          <p:nvPr/>
        </p:nvGrpSpPr>
        <p:grpSpPr>
          <a:xfrm rot="0">
            <a:off x="9534448" y="-330080"/>
            <a:ext cx="8921702" cy="10839204"/>
            <a:chOff x="0" y="0"/>
            <a:chExt cx="2349749" cy="2854770"/>
          </a:xfrm>
        </p:grpSpPr>
        <p:sp>
          <p:nvSpPr>
            <p:cNvPr name="Freeform 6" id="6"/>
            <p:cNvSpPr/>
            <p:nvPr/>
          </p:nvSpPr>
          <p:spPr>
            <a:xfrm flipH="false" flipV="false" rot="0">
              <a:off x="0" y="0"/>
              <a:ext cx="2349749" cy="2854770"/>
            </a:xfrm>
            <a:custGeom>
              <a:avLst/>
              <a:gdLst/>
              <a:ahLst/>
              <a:cxnLst/>
              <a:rect r="r" b="b" t="t" l="l"/>
              <a:pathLst>
                <a:path h="2854770" w="2349749">
                  <a:moveTo>
                    <a:pt x="83305" y="0"/>
                  </a:moveTo>
                  <a:lnTo>
                    <a:pt x="2266444" y="0"/>
                  </a:lnTo>
                  <a:cubicBezTo>
                    <a:pt x="2288537" y="0"/>
                    <a:pt x="2309726" y="8777"/>
                    <a:pt x="2325349" y="24400"/>
                  </a:cubicBezTo>
                  <a:cubicBezTo>
                    <a:pt x="2340972" y="40022"/>
                    <a:pt x="2349749" y="61211"/>
                    <a:pt x="2349749" y="83305"/>
                  </a:cubicBezTo>
                  <a:lnTo>
                    <a:pt x="2349749" y="2771465"/>
                  </a:lnTo>
                  <a:cubicBezTo>
                    <a:pt x="2349749" y="2793558"/>
                    <a:pt x="2340972" y="2814747"/>
                    <a:pt x="2325349" y="2830370"/>
                  </a:cubicBezTo>
                  <a:cubicBezTo>
                    <a:pt x="2309726" y="2845993"/>
                    <a:pt x="2288537" y="2854770"/>
                    <a:pt x="2266444" y="2854770"/>
                  </a:cubicBezTo>
                  <a:lnTo>
                    <a:pt x="83305" y="2854770"/>
                  </a:lnTo>
                  <a:cubicBezTo>
                    <a:pt x="61211" y="2854770"/>
                    <a:pt x="40022" y="2845993"/>
                    <a:pt x="24400" y="2830370"/>
                  </a:cubicBezTo>
                  <a:cubicBezTo>
                    <a:pt x="8777" y="2814747"/>
                    <a:pt x="0" y="2793558"/>
                    <a:pt x="0" y="2771465"/>
                  </a:cubicBezTo>
                  <a:lnTo>
                    <a:pt x="0" y="83305"/>
                  </a:lnTo>
                  <a:cubicBezTo>
                    <a:pt x="0" y="61211"/>
                    <a:pt x="8777" y="40022"/>
                    <a:pt x="24400" y="24400"/>
                  </a:cubicBezTo>
                  <a:cubicBezTo>
                    <a:pt x="40022" y="8777"/>
                    <a:pt x="61211" y="0"/>
                    <a:pt x="83305" y="0"/>
                  </a:cubicBezTo>
                  <a:close/>
                </a:path>
              </a:pathLst>
            </a:custGeom>
            <a:solidFill>
              <a:srgbClr val="F5EAD9">
                <a:alpha val="45882"/>
              </a:srgbClr>
            </a:solidFill>
            <a:ln cap="rnd">
              <a:noFill/>
              <a:prstDash val="solid"/>
              <a:round/>
            </a:ln>
          </p:spPr>
        </p:sp>
        <p:sp>
          <p:nvSpPr>
            <p:cNvPr name="TextBox 7" id="7"/>
            <p:cNvSpPr txBox="true"/>
            <p:nvPr/>
          </p:nvSpPr>
          <p:spPr>
            <a:xfrm>
              <a:off x="0" y="0"/>
              <a:ext cx="2349749" cy="2854770"/>
            </a:xfrm>
            <a:prstGeom prst="rect">
              <a:avLst/>
            </a:prstGeom>
          </p:spPr>
          <p:txBody>
            <a:bodyPr anchor="ctr" rtlCol="false" tIns="50800" lIns="50800" bIns="50800" rIns="50800"/>
            <a:lstStyle/>
            <a:p>
              <a:pPr algn="ctr" marL="0" indent="0" lvl="0">
                <a:lnSpc>
                  <a:spcPts val="1950"/>
                </a:lnSpc>
                <a:spcBef>
                  <a:spcPct val="0"/>
                </a:spcBef>
              </a:pPr>
            </a:p>
          </p:txBody>
        </p:sp>
      </p:grpSp>
      <p:grpSp>
        <p:nvGrpSpPr>
          <p:cNvPr name="Group 8" id="8"/>
          <p:cNvGrpSpPr/>
          <p:nvPr/>
        </p:nvGrpSpPr>
        <p:grpSpPr>
          <a:xfrm rot="0">
            <a:off x="-1859260" y="6365574"/>
            <a:ext cx="8354366" cy="8354366"/>
            <a:chOff x="0" y="0"/>
            <a:chExt cx="812800" cy="812800"/>
          </a:xfrm>
        </p:grpSpPr>
        <p:sp>
          <p:nvSpPr>
            <p:cNvPr name="Freeform 9" id="9"/>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5EAD9">
                <a:alpha val="45882"/>
              </a:srgbClr>
            </a:solidFill>
          </p:spPr>
        </p:sp>
        <p:sp>
          <p:nvSpPr>
            <p:cNvPr name="TextBox 10" id="10"/>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grpSp>
        <p:nvGrpSpPr>
          <p:cNvPr name="Group 11" id="11"/>
          <p:cNvGrpSpPr/>
          <p:nvPr/>
        </p:nvGrpSpPr>
        <p:grpSpPr>
          <a:xfrm rot="0">
            <a:off x="-1439460" y="-1415655"/>
            <a:ext cx="2878920" cy="2878920"/>
            <a:chOff x="0" y="0"/>
            <a:chExt cx="812800" cy="812800"/>
          </a:xfrm>
        </p:grpSpPr>
        <p:sp>
          <p:nvSpPr>
            <p:cNvPr name="Freeform 12" id="12"/>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13" id="13"/>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sp>
        <p:nvSpPr>
          <p:cNvPr name="Freeform 14" id="14"/>
          <p:cNvSpPr/>
          <p:nvPr/>
        </p:nvSpPr>
        <p:spPr>
          <a:xfrm flipH="false" flipV="false" rot="0">
            <a:off x="336840" y="1360956"/>
            <a:ext cx="12316531" cy="8576784"/>
          </a:xfrm>
          <a:custGeom>
            <a:avLst/>
            <a:gdLst/>
            <a:ahLst/>
            <a:cxnLst/>
            <a:rect r="r" b="b" t="t" l="l"/>
            <a:pathLst>
              <a:path h="8576784" w="12316531">
                <a:moveTo>
                  <a:pt x="0" y="0"/>
                </a:moveTo>
                <a:lnTo>
                  <a:pt x="12316531" y="0"/>
                </a:lnTo>
                <a:lnTo>
                  <a:pt x="12316531" y="8576784"/>
                </a:lnTo>
                <a:lnTo>
                  <a:pt x="0" y="8576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2369638" y="3822369"/>
            <a:ext cx="6325368" cy="2894442"/>
          </a:xfrm>
          <a:prstGeom prst="rect">
            <a:avLst/>
          </a:prstGeom>
        </p:spPr>
        <p:txBody>
          <a:bodyPr anchor="t" rtlCol="false" tIns="0" lIns="0" bIns="0" rIns="0">
            <a:spAutoFit/>
          </a:bodyPr>
          <a:lstStyle/>
          <a:p>
            <a:pPr algn="l">
              <a:lnSpc>
                <a:spcPts val="10997"/>
              </a:lnSpc>
            </a:pPr>
            <a:r>
              <a:rPr lang="en-US" sz="12219">
                <a:solidFill>
                  <a:srgbClr val="0077B6"/>
                </a:solidFill>
                <a:latin typeface="Londrina Solid"/>
                <a:ea typeface="Londrina Solid"/>
                <a:cs typeface="Londrina Solid"/>
                <a:sym typeface="Londrina Solid"/>
              </a:rPr>
              <a:t>EMPATHY MAPPING </a:t>
            </a:r>
          </a:p>
        </p:txBody>
      </p:sp>
      <p:sp>
        <p:nvSpPr>
          <p:cNvPr name="TextBox 16" id="16"/>
          <p:cNvSpPr txBox="true"/>
          <p:nvPr/>
        </p:nvSpPr>
        <p:spPr>
          <a:xfrm rot="0">
            <a:off x="16349502" y="9258300"/>
            <a:ext cx="909798" cy="304800"/>
          </a:xfrm>
          <a:prstGeom prst="rect">
            <a:avLst/>
          </a:prstGeom>
        </p:spPr>
        <p:txBody>
          <a:bodyPr anchor="t" rtlCol="false" tIns="0" lIns="0" bIns="0" rIns="0">
            <a:spAutoFit/>
          </a:bodyPr>
          <a:lstStyle/>
          <a:p>
            <a:pPr algn="r">
              <a:lnSpc>
                <a:spcPts val="2400"/>
              </a:lnSpc>
              <a:spcBef>
                <a:spcPct val="0"/>
              </a:spcBef>
            </a:pPr>
            <a:r>
              <a:rPr lang="en-US" sz="2000">
                <a:solidFill>
                  <a:srgbClr val="313131"/>
                </a:solidFill>
                <a:latin typeface="Montserrat"/>
                <a:ea typeface="Montserrat"/>
                <a:cs typeface="Montserrat"/>
                <a:sym typeface="Montserrat"/>
              </a:rPr>
              <a:t>05</a:t>
            </a:r>
          </a:p>
        </p:txBody>
      </p:sp>
      <p:sp>
        <p:nvSpPr>
          <p:cNvPr name="TextBox 17" id="17"/>
          <p:cNvSpPr txBox="true"/>
          <p:nvPr/>
        </p:nvSpPr>
        <p:spPr>
          <a:xfrm rot="0">
            <a:off x="5337987" y="5289547"/>
            <a:ext cx="2695635" cy="919584"/>
          </a:xfrm>
          <a:prstGeom prst="rect">
            <a:avLst/>
          </a:prstGeom>
        </p:spPr>
        <p:txBody>
          <a:bodyPr anchor="t" rtlCol="false" tIns="0" lIns="0" bIns="0" rIns="0">
            <a:spAutoFit/>
          </a:bodyPr>
          <a:lstStyle/>
          <a:p>
            <a:pPr algn="l">
              <a:lnSpc>
                <a:spcPts val="6647"/>
              </a:lnSpc>
            </a:pPr>
            <a:r>
              <a:rPr lang="en-US" sz="7386">
                <a:solidFill>
                  <a:srgbClr val="00B4D8"/>
                </a:solidFill>
                <a:latin typeface="Londrina Solid"/>
                <a:ea typeface="Londrina Solid"/>
                <a:cs typeface="Londrina Solid"/>
                <a:sym typeface="Londrina Solid"/>
              </a:rPr>
              <a:t>USERS</a:t>
            </a:r>
          </a:p>
        </p:txBody>
      </p:sp>
      <p:sp>
        <p:nvSpPr>
          <p:cNvPr name="TextBox 18" id="18"/>
          <p:cNvSpPr txBox="true"/>
          <p:nvPr/>
        </p:nvSpPr>
        <p:spPr>
          <a:xfrm rot="0">
            <a:off x="483469" y="1463265"/>
            <a:ext cx="4116388" cy="1409700"/>
          </a:xfrm>
          <a:prstGeom prst="rect">
            <a:avLst/>
          </a:prstGeom>
        </p:spPr>
        <p:txBody>
          <a:bodyPr anchor="t" rtlCol="false" tIns="0" lIns="0" bIns="0" rIns="0">
            <a:spAutoFit/>
          </a:bodyPr>
          <a:lstStyle/>
          <a:p>
            <a:pPr algn="ctr">
              <a:lnSpc>
                <a:spcPts val="2787"/>
              </a:lnSpc>
              <a:spcBef>
                <a:spcPct val="0"/>
              </a:spcBef>
            </a:pPr>
            <a:r>
              <a:rPr lang="en-US" b="true" sz="2323">
                <a:solidFill>
                  <a:srgbClr val="000000"/>
                </a:solidFill>
                <a:latin typeface="Montserrat Bold"/>
                <a:ea typeface="Montserrat Bold"/>
                <a:cs typeface="Montserrat Bold"/>
                <a:sym typeface="Montserrat Bold"/>
              </a:rPr>
              <a:t>“I don’t like wasting food.”</a:t>
            </a:r>
          </a:p>
          <a:p>
            <a:pPr algn="ctr">
              <a:lnSpc>
                <a:spcPts val="2787"/>
              </a:lnSpc>
              <a:spcBef>
                <a:spcPct val="0"/>
              </a:spcBef>
            </a:pPr>
          </a:p>
          <a:p>
            <a:pPr algn="ctr">
              <a:lnSpc>
                <a:spcPts val="2787"/>
              </a:lnSpc>
              <a:spcBef>
                <a:spcPct val="0"/>
              </a:spcBef>
            </a:pPr>
            <a:r>
              <a:rPr lang="en-US" b="true" sz="2323">
                <a:solidFill>
                  <a:srgbClr val="000000"/>
                </a:solidFill>
                <a:latin typeface="Montserrat Bold"/>
                <a:ea typeface="Montserrat Bold"/>
                <a:cs typeface="Montserrat Bold"/>
                <a:sym typeface="Montserrat Bold"/>
              </a:rPr>
              <a:t>“There should be a way to</a:t>
            </a:r>
          </a:p>
          <a:p>
            <a:pPr algn="ctr">
              <a:lnSpc>
                <a:spcPts val="2787"/>
              </a:lnSpc>
              <a:spcBef>
                <a:spcPct val="0"/>
              </a:spcBef>
            </a:pPr>
            <a:r>
              <a:rPr lang="en-US" b="true" sz="2323">
                <a:solidFill>
                  <a:srgbClr val="000000"/>
                </a:solidFill>
                <a:latin typeface="Montserrat Bold"/>
                <a:ea typeface="Montserrat Bold"/>
                <a:cs typeface="Montserrat Bold"/>
                <a:sym typeface="Montserrat Bold"/>
              </a:rPr>
              <a:t> donate food easily.”</a:t>
            </a:r>
          </a:p>
        </p:txBody>
      </p:sp>
      <p:sp>
        <p:nvSpPr>
          <p:cNvPr name="TextBox 19" id="19"/>
          <p:cNvSpPr txBox="true"/>
          <p:nvPr/>
        </p:nvSpPr>
        <p:spPr>
          <a:xfrm rot="0">
            <a:off x="8253676" y="1453740"/>
            <a:ext cx="4399696" cy="1685925"/>
          </a:xfrm>
          <a:prstGeom prst="rect">
            <a:avLst/>
          </a:prstGeom>
        </p:spPr>
        <p:txBody>
          <a:bodyPr anchor="t" rtlCol="false" tIns="0" lIns="0" bIns="0" rIns="0">
            <a:spAutoFit/>
          </a:bodyPr>
          <a:lstStyle/>
          <a:p>
            <a:pPr algn="ctr">
              <a:lnSpc>
                <a:spcPts val="3306"/>
              </a:lnSpc>
              <a:spcBef>
                <a:spcPct val="0"/>
              </a:spcBef>
            </a:pPr>
            <a:r>
              <a:rPr lang="en-US" b="true" sz="2755">
                <a:solidFill>
                  <a:srgbClr val="000000"/>
                </a:solidFill>
                <a:latin typeface="Montserrat Bold"/>
                <a:ea typeface="Montserrat Bold"/>
                <a:cs typeface="Montserrat Bold"/>
                <a:sym typeface="Montserrat Bold"/>
              </a:rPr>
              <a:t>“I want to help reduce food waste, but I’m not sure how.”</a:t>
            </a:r>
          </a:p>
          <a:p>
            <a:pPr algn="ctr">
              <a:lnSpc>
                <a:spcPts val="3306"/>
              </a:lnSpc>
              <a:spcBef>
                <a:spcPct val="0"/>
              </a:spcBef>
            </a:pPr>
          </a:p>
        </p:txBody>
      </p:sp>
      <p:sp>
        <p:nvSpPr>
          <p:cNvPr name="TextBox 20" id="20"/>
          <p:cNvSpPr txBox="true"/>
          <p:nvPr/>
        </p:nvSpPr>
        <p:spPr>
          <a:xfrm rot="0">
            <a:off x="510058" y="8609431"/>
            <a:ext cx="4007970" cy="1219200"/>
          </a:xfrm>
          <a:prstGeom prst="rect">
            <a:avLst/>
          </a:prstGeom>
        </p:spPr>
        <p:txBody>
          <a:bodyPr anchor="t" rtlCol="false" tIns="0" lIns="0" bIns="0" rIns="0">
            <a:spAutoFit/>
          </a:bodyPr>
          <a:lstStyle/>
          <a:p>
            <a:pPr algn="ctr">
              <a:lnSpc>
                <a:spcPts val="2430"/>
              </a:lnSpc>
              <a:spcBef>
                <a:spcPct val="0"/>
              </a:spcBef>
            </a:pPr>
            <a:r>
              <a:rPr lang="en-US" b="true" sz="2025">
                <a:solidFill>
                  <a:srgbClr val="FFFFFF"/>
                </a:solidFill>
                <a:latin typeface="Montserrat Bold"/>
                <a:ea typeface="Montserrat Bold"/>
                <a:cs typeface="Montserrat Bold"/>
                <a:sym typeface="Montserrat Bold"/>
              </a:rPr>
              <a:t>Guilty about wasting food. </a:t>
            </a:r>
          </a:p>
          <a:p>
            <a:pPr algn="ctr">
              <a:lnSpc>
                <a:spcPts val="2430"/>
              </a:lnSpc>
              <a:spcBef>
                <a:spcPct val="0"/>
              </a:spcBef>
            </a:pPr>
          </a:p>
          <a:p>
            <a:pPr algn="ctr">
              <a:lnSpc>
                <a:spcPts val="2430"/>
              </a:lnSpc>
              <a:spcBef>
                <a:spcPct val="0"/>
              </a:spcBef>
            </a:pPr>
            <a:r>
              <a:rPr lang="en-US" b="true" sz="2025">
                <a:solidFill>
                  <a:srgbClr val="FFFFFF"/>
                </a:solidFill>
                <a:latin typeface="Montserrat Bold"/>
                <a:ea typeface="Montserrat Bold"/>
                <a:cs typeface="Montserrat Bold"/>
                <a:sym typeface="Montserrat Bold"/>
              </a:rPr>
              <a:t>Hopeful to make a positive impact.</a:t>
            </a:r>
          </a:p>
        </p:txBody>
      </p:sp>
      <p:sp>
        <p:nvSpPr>
          <p:cNvPr name="TextBox 21" id="21"/>
          <p:cNvSpPr txBox="true"/>
          <p:nvPr/>
        </p:nvSpPr>
        <p:spPr>
          <a:xfrm rot="0">
            <a:off x="8446187" y="8790406"/>
            <a:ext cx="4014672" cy="742950"/>
          </a:xfrm>
          <a:prstGeom prst="rect">
            <a:avLst/>
          </a:prstGeom>
        </p:spPr>
        <p:txBody>
          <a:bodyPr anchor="t" rtlCol="false" tIns="0" lIns="0" bIns="0" rIns="0">
            <a:spAutoFit/>
          </a:bodyPr>
          <a:lstStyle/>
          <a:p>
            <a:pPr algn="l">
              <a:lnSpc>
                <a:spcPts val="2939"/>
              </a:lnSpc>
              <a:spcBef>
                <a:spcPct val="0"/>
              </a:spcBef>
            </a:pPr>
            <a:r>
              <a:rPr lang="en-US" b="true" sz="2449">
                <a:solidFill>
                  <a:srgbClr val="FFFFFF"/>
                </a:solidFill>
                <a:latin typeface="Montserrat Bold"/>
                <a:ea typeface="Montserrat Bold"/>
                <a:cs typeface="Montserrat Bold"/>
                <a:sym typeface="Montserrat Bold"/>
              </a:rPr>
              <a:t>Often throws away food when it’s not consumed.</a:t>
            </a:r>
          </a:p>
        </p:txBody>
      </p:sp>
      <p:sp>
        <p:nvSpPr>
          <p:cNvPr name="TextBox 22" id="22"/>
          <p:cNvSpPr txBox="true"/>
          <p:nvPr/>
        </p:nvSpPr>
        <p:spPr>
          <a:xfrm rot="1885060">
            <a:off x="7160996" y="3886418"/>
            <a:ext cx="1745252" cy="523875"/>
          </a:xfrm>
          <a:prstGeom prst="rect">
            <a:avLst/>
          </a:prstGeom>
        </p:spPr>
        <p:txBody>
          <a:bodyPr anchor="t" rtlCol="false" tIns="0" lIns="0" bIns="0" rIns="0">
            <a:spAutoFit/>
          </a:bodyPr>
          <a:lstStyle/>
          <a:p>
            <a:pPr algn="ctr">
              <a:lnSpc>
                <a:spcPts val="4191"/>
              </a:lnSpc>
              <a:spcBef>
                <a:spcPct val="0"/>
              </a:spcBef>
            </a:pPr>
            <a:r>
              <a:rPr lang="en-US" b="true" sz="3493">
                <a:solidFill>
                  <a:srgbClr val="000000"/>
                </a:solidFill>
                <a:latin typeface="Montserrat Bold"/>
                <a:ea typeface="Montserrat Bold"/>
                <a:cs typeface="Montserrat Bold"/>
                <a:sym typeface="Montserrat Bold"/>
              </a:rPr>
              <a:t>THINK</a:t>
            </a:r>
          </a:p>
        </p:txBody>
      </p:sp>
      <p:sp>
        <p:nvSpPr>
          <p:cNvPr name="TextBox 23" id="23"/>
          <p:cNvSpPr txBox="true"/>
          <p:nvPr/>
        </p:nvSpPr>
        <p:spPr>
          <a:xfrm rot="-1657595">
            <a:off x="4146552" y="3844723"/>
            <a:ext cx="1745252" cy="523875"/>
          </a:xfrm>
          <a:prstGeom prst="rect">
            <a:avLst/>
          </a:prstGeom>
        </p:spPr>
        <p:txBody>
          <a:bodyPr anchor="t" rtlCol="false" tIns="0" lIns="0" bIns="0" rIns="0">
            <a:spAutoFit/>
          </a:bodyPr>
          <a:lstStyle/>
          <a:p>
            <a:pPr algn="ctr">
              <a:lnSpc>
                <a:spcPts val="4191"/>
              </a:lnSpc>
              <a:spcBef>
                <a:spcPct val="0"/>
              </a:spcBef>
            </a:pPr>
            <a:r>
              <a:rPr lang="en-US" b="true" sz="3493">
                <a:solidFill>
                  <a:srgbClr val="000000"/>
                </a:solidFill>
                <a:latin typeface="Montserrat Bold"/>
                <a:ea typeface="Montserrat Bold"/>
                <a:cs typeface="Montserrat Bold"/>
                <a:sym typeface="Montserrat Bold"/>
              </a:rPr>
              <a:t>SAY</a:t>
            </a:r>
          </a:p>
        </p:txBody>
      </p:sp>
      <p:sp>
        <p:nvSpPr>
          <p:cNvPr name="TextBox 24" id="24"/>
          <p:cNvSpPr txBox="true"/>
          <p:nvPr/>
        </p:nvSpPr>
        <p:spPr>
          <a:xfrm rot="2344079">
            <a:off x="4094543" y="6856970"/>
            <a:ext cx="1745252" cy="523875"/>
          </a:xfrm>
          <a:prstGeom prst="rect">
            <a:avLst/>
          </a:prstGeom>
        </p:spPr>
        <p:txBody>
          <a:bodyPr anchor="t" rtlCol="false" tIns="0" lIns="0" bIns="0" rIns="0">
            <a:spAutoFit/>
          </a:bodyPr>
          <a:lstStyle/>
          <a:p>
            <a:pPr algn="ctr">
              <a:lnSpc>
                <a:spcPts val="4191"/>
              </a:lnSpc>
              <a:spcBef>
                <a:spcPct val="0"/>
              </a:spcBef>
            </a:pPr>
            <a:r>
              <a:rPr lang="en-US" b="true" sz="3493">
                <a:solidFill>
                  <a:srgbClr val="FFFFFF"/>
                </a:solidFill>
                <a:latin typeface="Montserrat Bold"/>
                <a:ea typeface="Montserrat Bold"/>
                <a:cs typeface="Montserrat Bold"/>
                <a:sym typeface="Montserrat Bold"/>
              </a:rPr>
              <a:t>FEEL</a:t>
            </a:r>
          </a:p>
        </p:txBody>
      </p:sp>
      <p:sp>
        <p:nvSpPr>
          <p:cNvPr name="TextBox 25" id="25"/>
          <p:cNvSpPr txBox="true"/>
          <p:nvPr/>
        </p:nvSpPr>
        <p:spPr>
          <a:xfrm rot="-2117676">
            <a:off x="7142151" y="6998547"/>
            <a:ext cx="1745252" cy="523875"/>
          </a:xfrm>
          <a:prstGeom prst="rect">
            <a:avLst/>
          </a:prstGeom>
        </p:spPr>
        <p:txBody>
          <a:bodyPr anchor="t" rtlCol="false" tIns="0" lIns="0" bIns="0" rIns="0">
            <a:spAutoFit/>
          </a:bodyPr>
          <a:lstStyle/>
          <a:p>
            <a:pPr algn="ctr">
              <a:lnSpc>
                <a:spcPts val="4191"/>
              </a:lnSpc>
              <a:spcBef>
                <a:spcPct val="0"/>
              </a:spcBef>
            </a:pPr>
            <a:r>
              <a:rPr lang="en-US" b="true" sz="3493">
                <a:solidFill>
                  <a:srgbClr val="FFFFFF"/>
                </a:solidFill>
                <a:latin typeface="Montserrat Bold"/>
                <a:ea typeface="Montserrat Bold"/>
                <a:cs typeface="Montserrat Bold"/>
                <a:sym typeface="Montserrat Bold"/>
              </a:rPr>
              <a:t>DO</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p:cSld>
    <p:bg>
      <p:bgPr>
        <a:solidFill>
          <a:srgbClr val="115741"/>
        </a:solidFill>
      </p:bgPr>
    </p:bg>
    <p:spTree>
      <p:nvGrpSpPr>
        <p:cNvPr id="1" name=""/>
        <p:cNvGrpSpPr/>
        <p:nvPr/>
      </p:nvGrpSpPr>
      <p:grpSpPr>
        <a:xfrm>
          <a:off x="0" y="0"/>
          <a:ext cx="0" cy="0"/>
          <a:chOff x="0" y="0"/>
          <a:chExt cx="0" cy="0"/>
        </a:xfrm>
      </p:grpSpPr>
      <p:grpSp>
        <p:nvGrpSpPr>
          <p:cNvPr name="Group 2" id="2"/>
          <p:cNvGrpSpPr/>
          <p:nvPr/>
        </p:nvGrpSpPr>
        <p:grpSpPr>
          <a:xfrm rot="0">
            <a:off x="-2144302" y="8689731"/>
            <a:ext cx="8354366" cy="8354366"/>
            <a:chOff x="0" y="0"/>
            <a:chExt cx="812800" cy="812800"/>
          </a:xfrm>
        </p:grpSpPr>
        <p:sp>
          <p:nvSpPr>
            <p:cNvPr name="Freeform 3" id="3"/>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15634B"/>
            </a:solidFill>
          </p:spPr>
        </p:sp>
        <p:sp>
          <p:nvSpPr>
            <p:cNvPr name="TextBox 4" id="4"/>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grpSp>
        <p:nvGrpSpPr>
          <p:cNvPr name="Group 5" id="5"/>
          <p:cNvGrpSpPr/>
          <p:nvPr/>
        </p:nvGrpSpPr>
        <p:grpSpPr>
          <a:xfrm rot="0">
            <a:off x="-1439460" y="-1415655"/>
            <a:ext cx="2878920" cy="2878920"/>
            <a:chOff x="0" y="0"/>
            <a:chExt cx="812800" cy="812800"/>
          </a:xfrm>
        </p:grpSpPr>
        <p:sp>
          <p:nvSpPr>
            <p:cNvPr name="Freeform 6" id="6"/>
            <p:cNvSpPr/>
            <p:nvPr/>
          </p:nvSpPr>
          <p:spPr>
            <a:xfrm flipH="false" flipV="false" rot="0">
              <a:off x="26554" y="27971"/>
              <a:ext cx="759691" cy="759559"/>
            </a:xfrm>
            <a:custGeom>
              <a:avLst/>
              <a:gdLst/>
              <a:ahLst/>
              <a:cxnLst/>
              <a:rect r="r" b="b" t="t" l="l"/>
              <a:pathLst>
                <a:path h="759559" w="759691">
                  <a:moveTo>
                    <a:pt x="409844" y="15810"/>
                  </a:moveTo>
                  <a:lnTo>
                    <a:pt x="409890" y="15877"/>
                  </a:lnTo>
                  <a:cubicBezTo>
                    <a:pt x="426433" y="40021"/>
                    <a:pt x="459415" y="46186"/>
                    <a:pt x="483563" y="29649"/>
                  </a:cubicBezTo>
                  <a:lnTo>
                    <a:pt x="483563" y="29649"/>
                  </a:lnTo>
                  <a:cubicBezTo>
                    <a:pt x="493450" y="22878"/>
                    <a:pt x="506039" y="21415"/>
                    <a:pt x="517215" y="25738"/>
                  </a:cubicBezTo>
                  <a:cubicBezTo>
                    <a:pt x="528391" y="30061"/>
                    <a:pt x="536719" y="39615"/>
                    <a:pt x="539476" y="51277"/>
                  </a:cubicBezTo>
                  <a:lnTo>
                    <a:pt x="539555" y="51613"/>
                  </a:lnTo>
                  <a:cubicBezTo>
                    <a:pt x="546285" y="80080"/>
                    <a:pt x="574788" y="97728"/>
                    <a:pt x="603271" y="91064"/>
                  </a:cubicBezTo>
                  <a:lnTo>
                    <a:pt x="603271" y="91064"/>
                  </a:lnTo>
                  <a:cubicBezTo>
                    <a:pt x="614942" y="88334"/>
                    <a:pt x="627209" y="91522"/>
                    <a:pt x="636073" y="99591"/>
                  </a:cubicBezTo>
                  <a:cubicBezTo>
                    <a:pt x="644936" y="107659"/>
                    <a:pt x="649261" y="119573"/>
                    <a:pt x="647638" y="131448"/>
                  </a:cubicBezTo>
                  <a:lnTo>
                    <a:pt x="647579" y="131874"/>
                  </a:lnTo>
                  <a:cubicBezTo>
                    <a:pt x="643613" y="160878"/>
                    <a:pt x="663821" y="187639"/>
                    <a:pt x="692804" y="191762"/>
                  </a:cubicBezTo>
                  <a:lnTo>
                    <a:pt x="692804" y="191762"/>
                  </a:lnTo>
                  <a:cubicBezTo>
                    <a:pt x="704686" y="193452"/>
                    <a:pt x="714979" y="200874"/>
                    <a:pt x="720335" y="211615"/>
                  </a:cubicBezTo>
                  <a:cubicBezTo>
                    <a:pt x="725691" y="222355"/>
                    <a:pt x="725427" y="235042"/>
                    <a:pt x="719628" y="245550"/>
                  </a:cubicBezTo>
                  <a:lnTo>
                    <a:pt x="719489" y="245802"/>
                  </a:lnTo>
                  <a:cubicBezTo>
                    <a:pt x="705321" y="271475"/>
                    <a:pt x="714509" y="303770"/>
                    <a:pt x="740070" y="318140"/>
                  </a:cubicBezTo>
                  <a:lnTo>
                    <a:pt x="740070" y="318140"/>
                  </a:lnTo>
                  <a:cubicBezTo>
                    <a:pt x="750551" y="324031"/>
                    <a:pt x="757470" y="334694"/>
                    <a:pt x="758581" y="346666"/>
                  </a:cubicBezTo>
                  <a:cubicBezTo>
                    <a:pt x="759692" y="358637"/>
                    <a:pt x="754853" y="370391"/>
                    <a:pt x="745636" y="378111"/>
                  </a:cubicBezTo>
                  <a:lnTo>
                    <a:pt x="745606" y="378136"/>
                  </a:lnTo>
                  <a:cubicBezTo>
                    <a:pt x="723106" y="396981"/>
                    <a:pt x="720005" y="430442"/>
                    <a:pt x="738660" y="453100"/>
                  </a:cubicBezTo>
                  <a:lnTo>
                    <a:pt x="738757" y="453218"/>
                  </a:lnTo>
                  <a:cubicBezTo>
                    <a:pt x="746392" y="462492"/>
                    <a:pt x="748985" y="474925"/>
                    <a:pt x="745693" y="486478"/>
                  </a:cubicBezTo>
                  <a:cubicBezTo>
                    <a:pt x="742401" y="498031"/>
                    <a:pt x="733644" y="507230"/>
                    <a:pt x="722267" y="511086"/>
                  </a:cubicBezTo>
                  <a:lnTo>
                    <a:pt x="722267" y="511086"/>
                  </a:lnTo>
                  <a:cubicBezTo>
                    <a:pt x="694521" y="520491"/>
                    <a:pt x="679566" y="550526"/>
                    <a:pt x="688782" y="578336"/>
                  </a:cubicBezTo>
                  <a:lnTo>
                    <a:pt x="688903" y="578701"/>
                  </a:lnTo>
                  <a:cubicBezTo>
                    <a:pt x="692676" y="590084"/>
                    <a:pt x="690608" y="602596"/>
                    <a:pt x="683374" y="612161"/>
                  </a:cubicBezTo>
                  <a:cubicBezTo>
                    <a:pt x="676140" y="621726"/>
                    <a:pt x="664664" y="627121"/>
                    <a:pt x="652683" y="626590"/>
                  </a:cubicBezTo>
                  <a:lnTo>
                    <a:pt x="652683" y="626590"/>
                  </a:lnTo>
                  <a:cubicBezTo>
                    <a:pt x="623453" y="625295"/>
                    <a:pt x="598678" y="647880"/>
                    <a:pt x="597271" y="677105"/>
                  </a:cubicBezTo>
                  <a:lnTo>
                    <a:pt x="597251" y="677520"/>
                  </a:lnTo>
                  <a:cubicBezTo>
                    <a:pt x="596675" y="689489"/>
                    <a:pt x="590241" y="700405"/>
                    <a:pt x="580048" y="706706"/>
                  </a:cubicBezTo>
                  <a:cubicBezTo>
                    <a:pt x="569856" y="713008"/>
                    <a:pt x="557215" y="713884"/>
                    <a:pt x="546250" y="709050"/>
                  </a:cubicBezTo>
                  <a:lnTo>
                    <a:pt x="546250" y="709050"/>
                  </a:lnTo>
                  <a:cubicBezTo>
                    <a:pt x="519481" y="697248"/>
                    <a:pt x="488212" y="709362"/>
                    <a:pt x="476381" y="736118"/>
                  </a:cubicBezTo>
                  <a:lnTo>
                    <a:pt x="476288" y="736328"/>
                  </a:lnTo>
                  <a:cubicBezTo>
                    <a:pt x="471440" y="747291"/>
                    <a:pt x="461499" y="755159"/>
                    <a:pt x="449715" y="757359"/>
                  </a:cubicBezTo>
                  <a:cubicBezTo>
                    <a:pt x="437931" y="759558"/>
                    <a:pt x="425820" y="755806"/>
                    <a:pt x="417344" y="747330"/>
                  </a:cubicBezTo>
                  <a:lnTo>
                    <a:pt x="417344" y="747330"/>
                  </a:lnTo>
                  <a:cubicBezTo>
                    <a:pt x="407399" y="737384"/>
                    <a:pt x="393911" y="731797"/>
                    <a:pt x="379846" y="731797"/>
                  </a:cubicBezTo>
                  <a:cubicBezTo>
                    <a:pt x="365781" y="731797"/>
                    <a:pt x="352293" y="737384"/>
                    <a:pt x="342348" y="747330"/>
                  </a:cubicBezTo>
                  <a:lnTo>
                    <a:pt x="342348" y="747330"/>
                  </a:lnTo>
                  <a:cubicBezTo>
                    <a:pt x="333872" y="755806"/>
                    <a:pt x="321761" y="759558"/>
                    <a:pt x="309977" y="757359"/>
                  </a:cubicBezTo>
                  <a:cubicBezTo>
                    <a:pt x="298193" y="755159"/>
                    <a:pt x="288252" y="747291"/>
                    <a:pt x="283404" y="736328"/>
                  </a:cubicBezTo>
                  <a:lnTo>
                    <a:pt x="283311" y="736118"/>
                  </a:lnTo>
                  <a:cubicBezTo>
                    <a:pt x="271480" y="709362"/>
                    <a:pt x="240211" y="697248"/>
                    <a:pt x="213442" y="709050"/>
                  </a:cubicBezTo>
                  <a:lnTo>
                    <a:pt x="213442" y="709050"/>
                  </a:lnTo>
                  <a:cubicBezTo>
                    <a:pt x="202477" y="713884"/>
                    <a:pt x="189836" y="713008"/>
                    <a:pt x="179644" y="706706"/>
                  </a:cubicBezTo>
                  <a:cubicBezTo>
                    <a:pt x="169451" y="700405"/>
                    <a:pt x="163017" y="689489"/>
                    <a:pt x="162441" y="677520"/>
                  </a:cubicBezTo>
                  <a:lnTo>
                    <a:pt x="162421" y="677105"/>
                  </a:lnTo>
                  <a:cubicBezTo>
                    <a:pt x="161014" y="647880"/>
                    <a:pt x="136239" y="625295"/>
                    <a:pt x="107009" y="626590"/>
                  </a:cubicBezTo>
                  <a:lnTo>
                    <a:pt x="107009" y="626590"/>
                  </a:lnTo>
                  <a:cubicBezTo>
                    <a:pt x="95028" y="627121"/>
                    <a:pt x="83552" y="621726"/>
                    <a:pt x="76318" y="612161"/>
                  </a:cubicBezTo>
                  <a:cubicBezTo>
                    <a:pt x="69084" y="602596"/>
                    <a:pt x="67016" y="590085"/>
                    <a:pt x="70789" y="578701"/>
                  </a:cubicBezTo>
                  <a:lnTo>
                    <a:pt x="70910" y="578336"/>
                  </a:lnTo>
                  <a:cubicBezTo>
                    <a:pt x="80126" y="550526"/>
                    <a:pt x="65171" y="520491"/>
                    <a:pt x="37425" y="511086"/>
                  </a:cubicBezTo>
                  <a:lnTo>
                    <a:pt x="37425" y="511086"/>
                  </a:lnTo>
                  <a:cubicBezTo>
                    <a:pt x="26048" y="507230"/>
                    <a:pt x="17291" y="498031"/>
                    <a:pt x="13999" y="486478"/>
                  </a:cubicBezTo>
                  <a:cubicBezTo>
                    <a:pt x="10707" y="474925"/>
                    <a:pt x="13300" y="462493"/>
                    <a:pt x="20935" y="453219"/>
                  </a:cubicBezTo>
                  <a:lnTo>
                    <a:pt x="21032" y="453100"/>
                  </a:lnTo>
                  <a:cubicBezTo>
                    <a:pt x="39687" y="430442"/>
                    <a:pt x="36586" y="396981"/>
                    <a:pt x="14086" y="378136"/>
                  </a:cubicBezTo>
                  <a:lnTo>
                    <a:pt x="14056" y="378111"/>
                  </a:lnTo>
                  <a:cubicBezTo>
                    <a:pt x="4839" y="370391"/>
                    <a:pt x="0" y="358637"/>
                    <a:pt x="1111" y="346666"/>
                  </a:cubicBezTo>
                  <a:cubicBezTo>
                    <a:pt x="2222" y="334694"/>
                    <a:pt x="9141" y="324031"/>
                    <a:pt x="19622" y="318140"/>
                  </a:cubicBezTo>
                  <a:lnTo>
                    <a:pt x="19622" y="318140"/>
                  </a:lnTo>
                  <a:cubicBezTo>
                    <a:pt x="45183" y="303770"/>
                    <a:pt x="54371" y="271475"/>
                    <a:pt x="40203" y="245802"/>
                  </a:cubicBezTo>
                  <a:lnTo>
                    <a:pt x="40064" y="245550"/>
                  </a:lnTo>
                  <a:cubicBezTo>
                    <a:pt x="34265" y="235042"/>
                    <a:pt x="34000" y="222355"/>
                    <a:pt x="39357" y="211615"/>
                  </a:cubicBezTo>
                  <a:cubicBezTo>
                    <a:pt x="44713" y="200874"/>
                    <a:pt x="55005" y="193452"/>
                    <a:pt x="66888" y="191762"/>
                  </a:cubicBezTo>
                  <a:lnTo>
                    <a:pt x="66888" y="191762"/>
                  </a:lnTo>
                  <a:cubicBezTo>
                    <a:pt x="95870" y="187639"/>
                    <a:pt x="116079" y="160878"/>
                    <a:pt x="112113" y="131874"/>
                  </a:cubicBezTo>
                  <a:lnTo>
                    <a:pt x="112054" y="131448"/>
                  </a:lnTo>
                  <a:cubicBezTo>
                    <a:pt x="110431" y="119573"/>
                    <a:pt x="114756" y="107659"/>
                    <a:pt x="123619" y="99591"/>
                  </a:cubicBezTo>
                  <a:cubicBezTo>
                    <a:pt x="132483" y="91522"/>
                    <a:pt x="144750" y="88334"/>
                    <a:pt x="156421" y="91064"/>
                  </a:cubicBezTo>
                  <a:lnTo>
                    <a:pt x="156421" y="91064"/>
                  </a:lnTo>
                  <a:cubicBezTo>
                    <a:pt x="184904" y="97728"/>
                    <a:pt x="213407" y="80080"/>
                    <a:pt x="220137" y="51613"/>
                  </a:cubicBezTo>
                  <a:lnTo>
                    <a:pt x="220216" y="51277"/>
                  </a:lnTo>
                  <a:cubicBezTo>
                    <a:pt x="222973" y="39615"/>
                    <a:pt x="231301" y="30061"/>
                    <a:pt x="242477" y="25738"/>
                  </a:cubicBezTo>
                  <a:cubicBezTo>
                    <a:pt x="253653" y="21415"/>
                    <a:pt x="266242" y="22878"/>
                    <a:pt x="276129" y="29649"/>
                  </a:cubicBezTo>
                  <a:lnTo>
                    <a:pt x="276129" y="29649"/>
                  </a:lnTo>
                  <a:cubicBezTo>
                    <a:pt x="300277" y="46186"/>
                    <a:pt x="333259" y="40021"/>
                    <a:pt x="349802" y="15877"/>
                  </a:cubicBezTo>
                  <a:lnTo>
                    <a:pt x="349848" y="15810"/>
                  </a:lnTo>
                  <a:cubicBezTo>
                    <a:pt x="356628" y="5915"/>
                    <a:pt x="367851" y="0"/>
                    <a:pt x="379846" y="0"/>
                  </a:cubicBezTo>
                  <a:cubicBezTo>
                    <a:pt x="391841" y="0"/>
                    <a:pt x="403064" y="5915"/>
                    <a:pt x="409844" y="15810"/>
                  </a:cubicBezTo>
                  <a:close/>
                </a:path>
              </a:pathLst>
            </a:custGeom>
            <a:solidFill>
              <a:srgbClr val="F18C02"/>
            </a:solidFill>
          </p:spPr>
        </p:sp>
        <p:sp>
          <p:nvSpPr>
            <p:cNvPr name="TextBox 7" id="7"/>
            <p:cNvSpPr txBox="true"/>
            <p:nvPr/>
          </p:nvSpPr>
          <p:spPr>
            <a:xfrm>
              <a:off x="139700" y="139700"/>
              <a:ext cx="533400" cy="533400"/>
            </a:xfrm>
            <a:prstGeom prst="rect">
              <a:avLst/>
            </a:prstGeom>
          </p:spPr>
          <p:txBody>
            <a:bodyPr anchor="ctr" rtlCol="false" tIns="48876" lIns="48876" bIns="48876" rIns="48876"/>
            <a:lstStyle/>
            <a:p>
              <a:pPr algn="ctr">
                <a:lnSpc>
                  <a:spcPts val="1950"/>
                </a:lnSpc>
              </a:pPr>
            </a:p>
          </p:txBody>
        </p:sp>
      </p:grpSp>
      <p:graphicFrame>
        <p:nvGraphicFramePr>
          <p:cNvPr name="Table 8" id="8"/>
          <p:cNvGraphicFramePr>
            <a:graphicFrameLocks noGrp="true"/>
          </p:cNvGraphicFramePr>
          <p:nvPr/>
        </p:nvGraphicFramePr>
        <p:xfrm>
          <a:off x="1028700" y="2072708"/>
          <a:ext cx="16230600" cy="7185592"/>
        </p:xfrm>
        <a:graphic>
          <a:graphicData uri="http://schemas.openxmlformats.org/drawingml/2006/table">
            <a:tbl>
              <a:tblPr/>
              <a:tblGrid>
                <a:gridCol w="5410200"/>
                <a:gridCol w="5410200"/>
                <a:gridCol w="5410200"/>
              </a:tblGrid>
              <a:tr h="1796398">
                <a:tc>
                  <a:txBody>
                    <a:bodyPr anchor="t" rtlCol="false"/>
                    <a:lstStyle/>
                    <a:p>
                      <a:pPr algn="ctr">
                        <a:lnSpc>
                          <a:spcPts val="4795"/>
                        </a:lnSpc>
                        <a:defRPr/>
                      </a:pPr>
                      <a:r>
                        <a:rPr lang="en-US" sz="3425" b="true">
                          <a:solidFill>
                            <a:srgbClr val="000000"/>
                          </a:solidFill>
                          <a:latin typeface="Montserrat Bold"/>
                          <a:ea typeface="Montserrat Bold"/>
                          <a:cs typeface="Montserrat Bold"/>
                          <a:sym typeface="Montserrat Bold"/>
                        </a:rPr>
                        <a:t>ACTION</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BB99FF"/>
                    </a:solidFill>
                  </a:tcPr>
                </a:tc>
                <a:tc>
                  <a:txBody>
                    <a:bodyPr anchor="t" rtlCol="false"/>
                    <a:lstStyle/>
                    <a:p>
                      <a:pPr algn="ctr">
                        <a:lnSpc>
                          <a:spcPts val="4795"/>
                        </a:lnSpc>
                        <a:defRPr/>
                      </a:pPr>
                      <a:r>
                        <a:rPr lang="en-US" sz="3425" b="true">
                          <a:solidFill>
                            <a:srgbClr val="000000"/>
                          </a:solidFill>
                          <a:latin typeface="Montserrat Bold"/>
                          <a:ea typeface="Montserrat Bold"/>
                          <a:cs typeface="Montserrat Bold"/>
                          <a:sym typeface="Montserrat Bold"/>
                        </a:rPr>
                        <a:t>TOUCHPOINTS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BB99FF"/>
                    </a:solidFill>
                  </a:tcPr>
                </a:tc>
                <a:tc>
                  <a:txBody>
                    <a:bodyPr anchor="t" rtlCol="false"/>
                    <a:lstStyle/>
                    <a:p>
                      <a:pPr algn="ctr">
                        <a:lnSpc>
                          <a:spcPts val="4795"/>
                        </a:lnSpc>
                        <a:defRPr/>
                      </a:pPr>
                      <a:r>
                        <a:rPr lang="en-US" sz="3425" b="true">
                          <a:solidFill>
                            <a:srgbClr val="000000"/>
                          </a:solidFill>
                          <a:latin typeface="Montserrat Bold"/>
                          <a:ea typeface="Montserrat Bold"/>
                          <a:cs typeface="Montserrat Bold"/>
                          <a:sym typeface="Montserrat Bold"/>
                        </a:rPr>
                        <a:t>EMOTIONS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BB99FF"/>
                    </a:solidFill>
                  </a:tcPr>
                </a:tc>
              </a:tr>
              <a:tr h="1796398">
                <a:tc>
                  <a:txBody>
                    <a:bodyPr anchor="t" rtlCol="false"/>
                    <a:lstStyle/>
                    <a:p>
                      <a:pPr algn="ctr">
                        <a:lnSpc>
                          <a:spcPts val="3955"/>
                        </a:lnSpc>
                        <a:defRPr/>
                      </a:pPr>
                      <a:r>
                        <a:rPr lang="en-US" sz="2825">
                          <a:solidFill>
                            <a:srgbClr val="000000"/>
                          </a:solidFill>
                          <a:latin typeface="Montserrat"/>
                          <a:ea typeface="Montserrat"/>
                          <a:cs typeface="Montserrat"/>
                          <a:sym typeface="Montserrat"/>
                        </a:rPr>
                        <a:t>User searches for food donation options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3955"/>
                        </a:lnSpc>
                        <a:defRPr/>
                      </a:pPr>
                      <a:r>
                        <a:rPr lang="en-US" sz="2825">
                          <a:solidFill>
                            <a:srgbClr val="000000"/>
                          </a:solidFill>
                          <a:latin typeface="Montserrat"/>
                          <a:ea typeface="Montserrat"/>
                          <a:cs typeface="Montserrat"/>
                          <a:sym typeface="Montserrat"/>
                        </a:rPr>
                        <a:t>Website app, Social media</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c>
                  <a:txBody>
                    <a:bodyPr anchor="t" rtlCol="false"/>
                    <a:lstStyle/>
                    <a:p>
                      <a:pPr algn="ctr">
                        <a:lnSpc>
                          <a:spcPts val="3955"/>
                        </a:lnSpc>
                        <a:defRPr/>
                      </a:pPr>
                      <a:r>
                        <a:rPr lang="en-US" sz="2825">
                          <a:solidFill>
                            <a:srgbClr val="000000"/>
                          </a:solidFill>
                          <a:latin typeface="Montserrat"/>
                          <a:ea typeface="Montserrat"/>
                          <a:cs typeface="Montserrat"/>
                          <a:sym typeface="Montserrat"/>
                        </a:rPr>
                        <a:t>Unsatisfied</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796398">
                <a:tc>
                  <a:txBody>
                    <a:bodyPr anchor="t" rtlCol="false"/>
                    <a:lstStyle/>
                    <a:p>
                      <a:pPr algn="ctr">
                        <a:lnSpc>
                          <a:spcPts val="3955"/>
                        </a:lnSpc>
                        <a:defRPr/>
                      </a:pPr>
                      <a:r>
                        <a:rPr lang="en-US" sz="2825">
                          <a:solidFill>
                            <a:srgbClr val="000000"/>
                          </a:solidFill>
                          <a:latin typeface="Montserrat"/>
                          <a:ea typeface="Montserrat"/>
                          <a:cs typeface="Montserrat"/>
                          <a:sym typeface="Montserrat"/>
                        </a:rPr>
                        <a:t>User tries to donate foood</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3955"/>
                        </a:lnSpc>
                        <a:defRPr/>
                      </a:pPr>
                      <a:r>
                        <a:rPr lang="en-US" sz="2825">
                          <a:solidFill>
                            <a:srgbClr val="000000"/>
                          </a:solidFill>
                          <a:latin typeface="Montserrat"/>
                          <a:ea typeface="Montserrat"/>
                          <a:cs typeface="Montserrat"/>
                          <a:sym typeface="Montserrat"/>
                        </a:rPr>
                        <a:t>Donation forms, Contacting NGO’s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c>
                  <a:txBody>
                    <a:bodyPr anchor="t" rtlCol="false"/>
                    <a:lstStyle/>
                    <a:p>
                      <a:pPr algn="ctr">
                        <a:lnSpc>
                          <a:spcPts val="3955"/>
                        </a:lnSpc>
                        <a:defRPr/>
                      </a:pPr>
                      <a:r>
                        <a:rPr lang="en-US" sz="2825">
                          <a:solidFill>
                            <a:srgbClr val="000000"/>
                          </a:solidFill>
                          <a:latin typeface="Montserrat"/>
                          <a:ea typeface="Montserrat"/>
                          <a:cs typeface="Montserrat"/>
                          <a:sym typeface="Montserrat"/>
                        </a:rPr>
                        <a:t>Hopeful</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796398">
                <a:tc>
                  <a:txBody>
                    <a:bodyPr anchor="t" rtlCol="false"/>
                    <a:lstStyle/>
                    <a:p>
                      <a:pPr algn="ctr">
                        <a:lnSpc>
                          <a:spcPts val="3955"/>
                        </a:lnSpc>
                        <a:defRPr/>
                      </a:pPr>
                      <a:r>
                        <a:rPr lang="en-US" sz="2825">
                          <a:solidFill>
                            <a:srgbClr val="000000"/>
                          </a:solidFill>
                          <a:latin typeface="Montserrat"/>
                          <a:ea typeface="Montserrat"/>
                          <a:cs typeface="Montserrat"/>
                          <a:sym typeface="Montserrat"/>
                        </a:rPr>
                        <a:t>Donation is completed</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3955"/>
                        </a:lnSpc>
                        <a:defRPr/>
                      </a:pPr>
                      <a:r>
                        <a:rPr lang="en-US" sz="2825">
                          <a:solidFill>
                            <a:srgbClr val="000000"/>
                          </a:solidFill>
                          <a:latin typeface="Montserrat"/>
                          <a:ea typeface="Montserrat"/>
                          <a:cs typeface="Montserrat"/>
                          <a:sym typeface="Montserrat"/>
                        </a:rPr>
                        <a:t>Email confirmation, Thankyou message</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c>
                  <a:txBody>
                    <a:bodyPr anchor="t" rtlCol="false"/>
                    <a:lstStyle/>
                    <a:p>
                      <a:pPr algn="ctr">
                        <a:lnSpc>
                          <a:spcPts val="3955"/>
                        </a:lnSpc>
                        <a:defRPr/>
                      </a:pPr>
                      <a:r>
                        <a:rPr lang="en-US" sz="2825">
                          <a:solidFill>
                            <a:srgbClr val="000000"/>
                          </a:solidFill>
                          <a:latin typeface="Montserrat"/>
                          <a:ea typeface="Montserrat"/>
                          <a:cs typeface="Montserrat"/>
                          <a:sym typeface="Montserrat"/>
                        </a:rPr>
                        <a:t>Gratified</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bl>
          </a:graphicData>
        </a:graphic>
      </p:graphicFrame>
      <p:sp>
        <p:nvSpPr>
          <p:cNvPr name="TextBox 9" id="9"/>
          <p:cNvSpPr txBox="true"/>
          <p:nvPr/>
        </p:nvSpPr>
        <p:spPr>
          <a:xfrm rot="0">
            <a:off x="1439460" y="626883"/>
            <a:ext cx="7336640" cy="1032234"/>
          </a:xfrm>
          <a:prstGeom prst="rect">
            <a:avLst/>
          </a:prstGeom>
        </p:spPr>
        <p:txBody>
          <a:bodyPr anchor="t" rtlCol="false" tIns="0" lIns="0" bIns="0" rIns="0">
            <a:spAutoFit/>
          </a:bodyPr>
          <a:lstStyle/>
          <a:p>
            <a:pPr algn="l">
              <a:lnSpc>
                <a:spcPts val="7485"/>
              </a:lnSpc>
            </a:pPr>
            <a:r>
              <a:rPr lang="en-US" sz="8317">
                <a:solidFill>
                  <a:srgbClr val="FDF3E4"/>
                </a:solidFill>
                <a:latin typeface="Londrina Solid"/>
                <a:ea typeface="Londrina Solid"/>
                <a:cs typeface="Londrina Solid"/>
                <a:sym typeface="Londrina Solid"/>
              </a:rPr>
              <a:t>USER JOURNEY</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DAGdgVwZldA</dc:identifier>
  <dcterms:modified xsi:type="dcterms:W3CDTF">2011-08-01T06:04:30Z</dcterms:modified>
  <cp:revision>1</cp:revision>
  <dc:title>Food Donation app</dc:title>
</cp:coreProperties>
</file>