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D56729-A5E7-4D9C-BEC8-6ED0CC668553}">
  <a:tblStyle styleId="{04D56729-A5E7-4D9C-BEC8-6ED0CC66855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68c8f95db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3568c8f95db_0_0: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68c8f95db_0_46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568c8f95db_0_46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7254ed722_0_5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357254ed722_0_5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7254ed722_0_1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357254ed722_0_12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7254ed722_0_1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357254ed722_0_11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7254ed722_0_8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357254ed722_0_8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7254ed722_0_14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357254ed722_0_14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7254ed722_0_16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357254ed722_0_16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68c8f95db_0_14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g3568c8f95db_0_146: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68c8f95db_0_2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3568c8f95db_0_219: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68c8f95db_0_29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3568c8f95db_0_292:notes"/>
          <p:cNvSpPr/>
          <p:nvPr>
            <p:ph idx="2" type="sldImg"/>
          </p:nvPr>
        </p:nvSpPr>
        <p:spPr>
          <a:xfrm>
            <a:off x="2286000" y="514350"/>
            <a:ext cx="4572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68c8f95db_0_37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3568c8f95db_0_37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68c8f95db_0_38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3568c8f95db_0_38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68c8f95db_0_38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3568c8f95db_0_38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68c8f95db_0_39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3568c8f95db_0_39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descr="A picture containing text&#10;&#10;Description automatically generated" id="12" name="Google Shape;12;p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1"/>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
          <p:cNvSpPr txBox="1"/>
          <p:nvPr>
            <p:ph idx="1" type="body"/>
          </p:nvPr>
        </p:nvSpPr>
        <p:spPr>
          <a:xfrm rot="5400000">
            <a:off x="3920333"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1"/>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1"/>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1"/>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2"/>
          <p:cNvSpPr txBox="1"/>
          <p:nvPr>
            <p:ph type="title"/>
          </p:nvPr>
        </p:nvSpPr>
        <p:spPr>
          <a:xfrm rot="5400000">
            <a:off x="7133430"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rot="5400000">
            <a:off x="1799430"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1"/>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2"/>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31852"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p:nvPr>
            <p:ph idx="1" type="body"/>
          </p:nvPr>
        </p:nvSpPr>
        <p:spPr>
          <a:xfrm>
            <a:off x="831852"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1"/>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1"/>
              <a:buNone/>
              <a:defRPr sz="1801">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6" name="Google Shape;16;p3"/>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4"/>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body"/>
          </p:nvPr>
        </p:nvSpPr>
        <p:spPr>
          <a:xfrm>
            <a:off x="838201"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1"/>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4"/>
          <p:cNvSpPr txBox="1"/>
          <p:nvPr>
            <p:ph idx="2" type="body"/>
          </p:nvPr>
        </p:nvSpPr>
        <p:spPr>
          <a:xfrm>
            <a:off x="6172201"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1"/>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pic>
        <p:nvPicPr>
          <p:cNvPr descr="Chart&#10;&#10;Description automatically generated with medium confidence" id="27" name="Google Shape;27;p5"/>
          <p:cNvPicPr preferRelativeResize="0"/>
          <p:nvPr/>
        </p:nvPicPr>
        <p:blipFill rotWithShape="1">
          <a:blip r:embed="rId2">
            <a:alphaModFix/>
          </a:blip>
          <a:srcRect b="0" l="0" r="0" t="0"/>
          <a:stretch/>
        </p:blipFill>
        <p:spPr>
          <a:xfrm>
            <a:off x="9392" y="0"/>
            <a:ext cx="12182606" cy="68632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839789"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1"/>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1"/>
              <a:buNone/>
              <a:defRPr b="1" sz="1801"/>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6"/>
          <p:cNvSpPr txBox="1"/>
          <p:nvPr>
            <p:ph idx="2" type="body"/>
          </p:nvPr>
        </p:nvSpPr>
        <p:spPr>
          <a:xfrm>
            <a:off x="839789" y="2505076"/>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1"/>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1"/>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1"/>
              <a:buNone/>
              <a:defRPr b="1" sz="1801"/>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6"/>
          <p:cNvSpPr txBox="1"/>
          <p:nvPr>
            <p:ph idx="4" type="body"/>
          </p:nvPr>
        </p:nvSpPr>
        <p:spPr>
          <a:xfrm>
            <a:off x="6172202" y="2505076"/>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1"/>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8"/>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9"/>
          <p:cNvSpPr txBox="1"/>
          <p:nvPr>
            <p:ph type="title"/>
          </p:nvPr>
        </p:nvSpPr>
        <p:spPr>
          <a:xfrm>
            <a:off x="839790" y="457200"/>
            <a:ext cx="3932236"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9"/>
          <p:cNvSpPr txBox="1"/>
          <p:nvPr>
            <p:ph idx="1" type="body"/>
          </p:nvPr>
        </p:nvSpPr>
        <p:spPr>
          <a:xfrm>
            <a:off x="5183188" y="987425"/>
            <a:ext cx="6172201"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1"/>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9"/>
          <p:cNvSpPr txBox="1"/>
          <p:nvPr>
            <p:ph idx="2" type="body"/>
          </p:nvPr>
        </p:nvSpPr>
        <p:spPr>
          <a:xfrm>
            <a:off x="839790" y="2057400"/>
            <a:ext cx="393223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1"/>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1"/>
              <a:buNone/>
              <a:defRPr sz="1401"/>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1"/>
              <a:buNone/>
              <a:defRPr sz="1001"/>
            </a:lvl4pPr>
            <a:lvl5pPr indent="-228600" lvl="4" marL="2286000" algn="l">
              <a:lnSpc>
                <a:spcPct val="90000"/>
              </a:lnSpc>
              <a:spcBef>
                <a:spcPts val="500"/>
              </a:spcBef>
              <a:spcAft>
                <a:spcPts val="0"/>
              </a:spcAft>
              <a:buClr>
                <a:schemeClr val="dk1"/>
              </a:buClr>
              <a:buSzPts val="1001"/>
              <a:buNone/>
              <a:defRPr sz="1001"/>
            </a:lvl5pPr>
            <a:lvl6pPr indent="-228600" lvl="5" marL="2743200" algn="l">
              <a:lnSpc>
                <a:spcPct val="90000"/>
              </a:lnSpc>
              <a:spcBef>
                <a:spcPts val="500"/>
              </a:spcBef>
              <a:spcAft>
                <a:spcPts val="0"/>
              </a:spcAft>
              <a:buClr>
                <a:schemeClr val="dk1"/>
              </a:buClr>
              <a:buSzPts val="1001"/>
              <a:buNone/>
              <a:defRPr sz="1001"/>
            </a:lvl6pPr>
            <a:lvl7pPr indent="-228600" lvl="6" marL="3200400" algn="l">
              <a:lnSpc>
                <a:spcPct val="90000"/>
              </a:lnSpc>
              <a:spcBef>
                <a:spcPts val="500"/>
              </a:spcBef>
              <a:spcAft>
                <a:spcPts val="0"/>
              </a:spcAft>
              <a:buClr>
                <a:schemeClr val="dk1"/>
              </a:buClr>
              <a:buSzPts val="1001"/>
              <a:buNone/>
              <a:defRPr sz="1001"/>
            </a:lvl7pPr>
            <a:lvl8pPr indent="-228600" lvl="7" marL="3657600" algn="l">
              <a:lnSpc>
                <a:spcPct val="90000"/>
              </a:lnSpc>
              <a:spcBef>
                <a:spcPts val="500"/>
              </a:spcBef>
              <a:spcAft>
                <a:spcPts val="0"/>
              </a:spcAft>
              <a:buClr>
                <a:schemeClr val="dk1"/>
              </a:buClr>
              <a:buSzPts val="1001"/>
              <a:buNone/>
              <a:defRPr sz="1001"/>
            </a:lvl8pPr>
            <a:lvl9pPr indent="-228600" lvl="8" marL="4114800" algn="l">
              <a:lnSpc>
                <a:spcPct val="90000"/>
              </a:lnSpc>
              <a:spcBef>
                <a:spcPts val="500"/>
              </a:spcBef>
              <a:spcAft>
                <a:spcPts val="0"/>
              </a:spcAft>
              <a:buClr>
                <a:schemeClr val="dk1"/>
              </a:buClr>
              <a:buSzPts val="1001"/>
              <a:buNone/>
              <a:defRPr sz="1001"/>
            </a:lvl9pPr>
          </a:lstStyle>
          <a:p/>
        </p:txBody>
      </p:sp>
      <p:sp>
        <p:nvSpPr>
          <p:cNvPr id="50" name="Google Shape;50;p9"/>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839790" y="457200"/>
            <a:ext cx="3932236"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p:nvPr>
            <p:ph idx="2" type="pic"/>
          </p:nvPr>
        </p:nvSpPr>
        <p:spPr>
          <a:xfrm>
            <a:off x="5183188" y="987425"/>
            <a:ext cx="6172201" cy="4873625"/>
          </a:xfrm>
          <a:prstGeom prst="rect">
            <a:avLst/>
          </a:prstGeom>
          <a:noFill/>
          <a:ln>
            <a:noFill/>
          </a:ln>
        </p:spPr>
      </p:sp>
      <p:sp>
        <p:nvSpPr>
          <p:cNvPr id="56" name="Google Shape;56;p10"/>
          <p:cNvSpPr txBox="1"/>
          <p:nvPr>
            <p:ph idx="1" type="body"/>
          </p:nvPr>
        </p:nvSpPr>
        <p:spPr>
          <a:xfrm>
            <a:off x="839790" y="2057400"/>
            <a:ext cx="393223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1"/>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1"/>
              <a:buNone/>
              <a:defRPr sz="1401"/>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1"/>
              <a:buNone/>
              <a:defRPr sz="1001"/>
            </a:lvl4pPr>
            <a:lvl5pPr indent="-228600" lvl="4" marL="2286000" algn="l">
              <a:lnSpc>
                <a:spcPct val="90000"/>
              </a:lnSpc>
              <a:spcBef>
                <a:spcPts val="500"/>
              </a:spcBef>
              <a:spcAft>
                <a:spcPts val="0"/>
              </a:spcAft>
              <a:buClr>
                <a:schemeClr val="dk1"/>
              </a:buClr>
              <a:buSzPts val="1001"/>
              <a:buNone/>
              <a:defRPr sz="1001"/>
            </a:lvl5pPr>
            <a:lvl6pPr indent="-228600" lvl="5" marL="2743200" algn="l">
              <a:lnSpc>
                <a:spcPct val="90000"/>
              </a:lnSpc>
              <a:spcBef>
                <a:spcPts val="500"/>
              </a:spcBef>
              <a:spcAft>
                <a:spcPts val="0"/>
              </a:spcAft>
              <a:buClr>
                <a:schemeClr val="dk1"/>
              </a:buClr>
              <a:buSzPts val="1001"/>
              <a:buNone/>
              <a:defRPr sz="1001"/>
            </a:lvl6pPr>
            <a:lvl7pPr indent="-228600" lvl="6" marL="3200400" algn="l">
              <a:lnSpc>
                <a:spcPct val="90000"/>
              </a:lnSpc>
              <a:spcBef>
                <a:spcPts val="500"/>
              </a:spcBef>
              <a:spcAft>
                <a:spcPts val="0"/>
              </a:spcAft>
              <a:buClr>
                <a:schemeClr val="dk1"/>
              </a:buClr>
              <a:buSzPts val="1001"/>
              <a:buNone/>
              <a:defRPr sz="1001"/>
            </a:lvl7pPr>
            <a:lvl8pPr indent="-228600" lvl="7" marL="3657600" algn="l">
              <a:lnSpc>
                <a:spcPct val="90000"/>
              </a:lnSpc>
              <a:spcBef>
                <a:spcPts val="500"/>
              </a:spcBef>
              <a:spcAft>
                <a:spcPts val="0"/>
              </a:spcAft>
              <a:buClr>
                <a:schemeClr val="dk1"/>
              </a:buClr>
              <a:buSzPts val="1001"/>
              <a:buNone/>
              <a:defRPr sz="1001"/>
            </a:lvl8pPr>
            <a:lvl9pPr indent="-228600" lvl="8" marL="4114800" algn="l">
              <a:lnSpc>
                <a:spcPct val="90000"/>
              </a:lnSpc>
              <a:spcBef>
                <a:spcPts val="500"/>
              </a:spcBef>
              <a:spcAft>
                <a:spcPts val="0"/>
              </a:spcAft>
              <a:buClr>
                <a:schemeClr val="dk1"/>
              </a:buClr>
              <a:buSzPts val="1001"/>
              <a:buNone/>
              <a:defRPr sz="1001"/>
            </a:lvl9pPr>
          </a:lstStyle>
          <a:p/>
        </p:txBody>
      </p:sp>
      <p:sp>
        <p:nvSpPr>
          <p:cNvPr id="57" name="Google Shape;57;p10"/>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2"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1"/>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63" lvl="3" marL="1828800" marR="0" rtl="0" algn="l">
              <a:lnSpc>
                <a:spcPct val="90000"/>
              </a:lnSpc>
              <a:spcBef>
                <a:spcPts val="500"/>
              </a:spcBef>
              <a:spcAft>
                <a:spcPts val="0"/>
              </a:spcAft>
              <a:buClr>
                <a:schemeClr val="dk1"/>
              </a:buClr>
              <a:buSzPts val="1801"/>
              <a:buFont typeface="Arial"/>
              <a:buChar char="•"/>
              <a:defRPr b="0" i="0" sz="1801" u="none" cap="none" strike="noStrike">
                <a:solidFill>
                  <a:schemeClr val="dk1"/>
                </a:solidFill>
                <a:latin typeface="Calibri"/>
                <a:ea typeface="Calibri"/>
                <a:cs typeface="Calibri"/>
                <a:sym typeface="Calibri"/>
              </a:defRPr>
            </a:lvl4pPr>
            <a:lvl5pPr indent="-342963" lvl="4" marL="2286000" marR="0" rtl="0" algn="l">
              <a:lnSpc>
                <a:spcPct val="90000"/>
              </a:lnSpc>
              <a:spcBef>
                <a:spcPts val="500"/>
              </a:spcBef>
              <a:spcAft>
                <a:spcPts val="0"/>
              </a:spcAft>
              <a:buClr>
                <a:schemeClr val="dk1"/>
              </a:buClr>
              <a:buSzPts val="1801"/>
              <a:buFont typeface="Arial"/>
              <a:buChar char="•"/>
              <a:defRPr b="0" i="0" sz="1801" u="none" cap="none" strike="noStrike">
                <a:solidFill>
                  <a:schemeClr val="dk1"/>
                </a:solidFill>
                <a:latin typeface="Calibri"/>
                <a:ea typeface="Calibri"/>
                <a:cs typeface="Calibri"/>
                <a:sym typeface="Calibri"/>
              </a:defRPr>
            </a:lvl5pPr>
            <a:lvl6pPr indent="-342963" lvl="5" marL="2743200" marR="0" rtl="0" algn="l">
              <a:lnSpc>
                <a:spcPct val="90000"/>
              </a:lnSpc>
              <a:spcBef>
                <a:spcPts val="500"/>
              </a:spcBef>
              <a:spcAft>
                <a:spcPts val="0"/>
              </a:spcAft>
              <a:buClr>
                <a:schemeClr val="dk1"/>
              </a:buClr>
              <a:buSzPts val="1801"/>
              <a:buFont typeface="Arial"/>
              <a:buChar char="•"/>
              <a:defRPr b="0" i="0" sz="1801" u="none" cap="none" strike="noStrike">
                <a:solidFill>
                  <a:schemeClr val="dk1"/>
                </a:solidFill>
                <a:latin typeface="Calibri"/>
                <a:ea typeface="Calibri"/>
                <a:cs typeface="Calibri"/>
                <a:sym typeface="Calibri"/>
              </a:defRPr>
            </a:lvl6pPr>
            <a:lvl7pPr indent="-342963" lvl="6" marL="3200400" marR="0" rtl="0" algn="l">
              <a:lnSpc>
                <a:spcPct val="90000"/>
              </a:lnSpc>
              <a:spcBef>
                <a:spcPts val="500"/>
              </a:spcBef>
              <a:spcAft>
                <a:spcPts val="0"/>
              </a:spcAft>
              <a:buClr>
                <a:schemeClr val="dk1"/>
              </a:buClr>
              <a:buSzPts val="1801"/>
              <a:buFont typeface="Arial"/>
              <a:buChar char="•"/>
              <a:defRPr b="0" i="0" sz="1801" u="none" cap="none" strike="noStrike">
                <a:solidFill>
                  <a:schemeClr val="dk1"/>
                </a:solidFill>
                <a:latin typeface="Calibri"/>
                <a:ea typeface="Calibri"/>
                <a:cs typeface="Calibri"/>
                <a:sym typeface="Calibri"/>
              </a:defRPr>
            </a:lvl7pPr>
            <a:lvl8pPr indent="-342963" lvl="7" marL="3657600" marR="0" rtl="0" algn="l">
              <a:lnSpc>
                <a:spcPct val="90000"/>
              </a:lnSpc>
              <a:spcBef>
                <a:spcPts val="500"/>
              </a:spcBef>
              <a:spcAft>
                <a:spcPts val="0"/>
              </a:spcAft>
              <a:buClr>
                <a:schemeClr val="dk1"/>
              </a:buClr>
              <a:buSzPts val="1801"/>
              <a:buFont typeface="Arial"/>
              <a:buChar char="•"/>
              <a:defRPr b="0" i="0" sz="1801" u="none" cap="none" strike="noStrike">
                <a:solidFill>
                  <a:schemeClr val="dk1"/>
                </a:solidFill>
                <a:latin typeface="Calibri"/>
                <a:ea typeface="Calibri"/>
                <a:cs typeface="Calibri"/>
                <a:sym typeface="Calibri"/>
              </a:defRPr>
            </a:lvl8pPr>
            <a:lvl9pPr indent="-342963" lvl="8" marL="4114800" marR="0" rtl="0" algn="l">
              <a:lnSpc>
                <a:spcPct val="90000"/>
              </a:lnSpc>
              <a:spcBef>
                <a:spcPts val="500"/>
              </a:spcBef>
              <a:spcAft>
                <a:spcPts val="0"/>
              </a:spcAft>
              <a:buClr>
                <a:schemeClr val="dk1"/>
              </a:buClr>
              <a:buSzPts val="1801"/>
              <a:buFont typeface="Arial"/>
              <a:buChar char="•"/>
              <a:defRPr b="0" i="0" sz="1801"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ournals.tultech.eu/index.php/ijitis/article/view/100" TargetMode="External"/><Relationship Id="rId4" Type="http://schemas.openxmlformats.org/officeDocument/2006/relationships/hyperlink" Target="https://journal.esrgroups.org/jes/article/view/4992?utm_source=chatgpt.com" TargetMode="External"/><Relationship Id="rId5" Type="http://schemas.openxmlformats.org/officeDocument/2006/relationships/hyperlink" Target="https://journal.esrgroups.org/jes/article/view/4992?utm_source=chatgpt.com" TargetMode="External"/><Relationship Id="rId6" Type="http://schemas.openxmlformats.org/officeDocument/2006/relationships/hyperlink" Target="https://su-plus.strathmore.edu/handle/11071/12040?utm_source=chatgpt.com" TargetMode="External"/><Relationship Id="rId7" Type="http://schemas.openxmlformats.org/officeDocument/2006/relationships/hyperlink" Target="http://arxiv.org/abs/2401.0902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i.org/10.5120/ijca2020920946" TargetMode="External"/><Relationship Id="rId4" Type="http://schemas.openxmlformats.org/officeDocument/2006/relationships/hyperlink" Target="https://doi.org/10.5120/ijca2020920946" TargetMode="External"/><Relationship Id="rId5" Type="http://schemas.openxmlformats.org/officeDocument/2006/relationships/hyperlink" Target="https://doi.org/10.1007/s11042-024-19869-3" TargetMode="External"/><Relationship Id="rId6" Type="http://schemas.openxmlformats.org/officeDocument/2006/relationships/hyperlink" Target="https://doi.org/10.1063/5.021713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833500" y="1985806"/>
            <a:ext cx="10515600" cy="1130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b="1" lang="en-IN" sz="3600">
                <a:solidFill>
                  <a:srgbClr val="222A35"/>
                </a:solidFill>
                <a:latin typeface="Times New Roman"/>
                <a:ea typeface="Times New Roman"/>
                <a:cs typeface="Times New Roman"/>
                <a:sym typeface="Times New Roman"/>
              </a:rPr>
              <a:t>Sentiment Analysis using Deep Learning</a:t>
            </a:r>
            <a:endParaRPr b="1" sz="3600">
              <a:solidFill>
                <a:srgbClr val="222A35"/>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4000"/>
              <a:buFont typeface="Times New Roman"/>
              <a:buNone/>
            </a:pPr>
            <a:r>
              <a:rPr b="1" lang="en-IN" sz="3600">
                <a:solidFill>
                  <a:srgbClr val="222A35"/>
                </a:solidFill>
                <a:latin typeface="Times New Roman"/>
                <a:ea typeface="Times New Roman"/>
                <a:cs typeface="Times New Roman"/>
                <a:sym typeface="Times New Roman"/>
              </a:rPr>
              <a:t>[BERT Model]</a:t>
            </a:r>
            <a:endParaRPr b="1" sz="3600">
              <a:solidFill>
                <a:srgbClr val="222A35"/>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Coding and Testing</a:t>
            </a:r>
            <a:endParaRPr b="1">
              <a:latin typeface="Times New Roman"/>
              <a:ea typeface="Times New Roman"/>
              <a:cs typeface="Times New Roman"/>
              <a:sym typeface="Times New Roman"/>
            </a:endParaRPr>
          </a:p>
        </p:txBody>
      </p:sp>
      <p:sp>
        <p:nvSpPr>
          <p:cNvPr id="130" name="Google Shape;130;p22"/>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pic>
        <p:nvPicPr>
          <p:cNvPr id="131" name="Google Shape;131;p22"/>
          <p:cNvPicPr preferRelativeResize="0"/>
          <p:nvPr/>
        </p:nvPicPr>
        <p:blipFill rotWithShape="1">
          <a:blip r:embed="rId3">
            <a:alphaModFix/>
          </a:blip>
          <a:srcRect b="10137" l="42627" r="22802" t="50000"/>
          <a:stretch/>
        </p:blipFill>
        <p:spPr>
          <a:xfrm>
            <a:off x="2880438" y="1571600"/>
            <a:ext cx="6367220" cy="412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Coding and Testing</a:t>
            </a:r>
            <a:endParaRPr b="1">
              <a:latin typeface="Times New Roman"/>
              <a:ea typeface="Times New Roman"/>
              <a:cs typeface="Times New Roman"/>
              <a:sym typeface="Times New Roman"/>
            </a:endParaRPr>
          </a:p>
        </p:txBody>
      </p:sp>
      <p:sp>
        <p:nvSpPr>
          <p:cNvPr id="137" name="Google Shape;137;p23"/>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t/>
            </a:r>
            <a:endParaRPr i="0" sz="1800" u="none" cap="none" strike="noStrike">
              <a:solidFill>
                <a:schemeClr val="dk1"/>
              </a:solidFill>
              <a:latin typeface="Times New Roman"/>
              <a:ea typeface="Times New Roman"/>
              <a:cs typeface="Times New Roman"/>
              <a:sym typeface="Times New Roman"/>
            </a:endParaRPr>
          </a:p>
        </p:txBody>
      </p:sp>
      <p:pic>
        <p:nvPicPr>
          <p:cNvPr id="138" name="Google Shape;138;p23"/>
          <p:cNvPicPr preferRelativeResize="0"/>
          <p:nvPr/>
        </p:nvPicPr>
        <p:blipFill>
          <a:blip r:embed="rId3">
            <a:alphaModFix/>
          </a:blip>
          <a:stretch>
            <a:fillRect/>
          </a:stretch>
        </p:blipFill>
        <p:spPr>
          <a:xfrm>
            <a:off x="3748150" y="1256113"/>
            <a:ext cx="4838700" cy="540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Coding and Testing</a:t>
            </a:r>
            <a:endParaRPr b="1">
              <a:latin typeface="Times New Roman"/>
              <a:ea typeface="Times New Roman"/>
              <a:cs typeface="Times New Roman"/>
              <a:sym typeface="Times New Roman"/>
            </a:endParaRPr>
          </a:p>
        </p:txBody>
      </p:sp>
      <p:sp>
        <p:nvSpPr>
          <p:cNvPr id="144" name="Google Shape;144;p24"/>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t/>
            </a:r>
            <a:endParaRPr i="0" sz="1800" u="none" cap="none" strike="noStrike">
              <a:solidFill>
                <a:schemeClr val="dk1"/>
              </a:solidFill>
              <a:latin typeface="Times New Roman"/>
              <a:ea typeface="Times New Roman"/>
              <a:cs typeface="Times New Roman"/>
              <a:sym typeface="Times New Roman"/>
            </a:endParaRPr>
          </a:p>
        </p:txBody>
      </p:sp>
      <p:pic>
        <p:nvPicPr>
          <p:cNvPr id="145" name="Google Shape;145;p24"/>
          <p:cNvPicPr preferRelativeResize="0"/>
          <p:nvPr/>
        </p:nvPicPr>
        <p:blipFill>
          <a:blip r:embed="rId3">
            <a:alphaModFix/>
          </a:blip>
          <a:stretch>
            <a:fillRect/>
          </a:stretch>
        </p:blipFill>
        <p:spPr>
          <a:xfrm>
            <a:off x="2884700" y="1322800"/>
            <a:ext cx="6565600" cy="471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Coding and Testing</a:t>
            </a:r>
            <a:endParaRPr b="1">
              <a:latin typeface="Times New Roman"/>
              <a:ea typeface="Times New Roman"/>
              <a:cs typeface="Times New Roman"/>
              <a:sym typeface="Times New Roman"/>
            </a:endParaRPr>
          </a:p>
        </p:txBody>
      </p:sp>
      <p:sp>
        <p:nvSpPr>
          <p:cNvPr id="151" name="Google Shape;151;p25"/>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pic>
        <p:nvPicPr>
          <p:cNvPr id="152" name="Google Shape;152;p25"/>
          <p:cNvPicPr preferRelativeResize="0"/>
          <p:nvPr/>
        </p:nvPicPr>
        <p:blipFill>
          <a:blip r:embed="rId3">
            <a:alphaModFix/>
          </a:blip>
          <a:stretch>
            <a:fillRect/>
          </a:stretch>
        </p:blipFill>
        <p:spPr>
          <a:xfrm>
            <a:off x="200075" y="1264463"/>
            <a:ext cx="11934825" cy="541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Coding and Testing</a:t>
            </a:r>
            <a:endParaRPr b="1">
              <a:latin typeface="Times New Roman"/>
              <a:ea typeface="Times New Roman"/>
              <a:cs typeface="Times New Roman"/>
              <a:sym typeface="Times New Roman"/>
            </a:endParaRPr>
          </a:p>
        </p:txBody>
      </p:sp>
      <p:sp>
        <p:nvSpPr>
          <p:cNvPr id="158" name="Google Shape;158;p26"/>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pic>
        <p:nvPicPr>
          <p:cNvPr id="159" name="Google Shape;159;p26"/>
          <p:cNvPicPr preferRelativeResize="0"/>
          <p:nvPr/>
        </p:nvPicPr>
        <p:blipFill rotWithShape="1">
          <a:blip r:embed="rId3">
            <a:alphaModFix/>
          </a:blip>
          <a:srcRect b="0" l="6725" r="0" t="0"/>
          <a:stretch/>
        </p:blipFill>
        <p:spPr>
          <a:xfrm>
            <a:off x="2464601" y="1462100"/>
            <a:ext cx="7827150" cy="393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Result</a:t>
            </a:r>
            <a:endParaRPr/>
          </a:p>
        </p:txBody>
      </p:sp>
      <p:sp>
        <p:nvSpPr>
          <p:cNvPr id="165" name="Google Shape;165;p27"/>
          <p:cNvSpPr txBox="1"/>
          <p:nvPr>
            <p:ph idx="1" type="body"/>
          </p:nvPr>
        </p:nvSpPr>
        <p:spPr>
          <a:xfrm>
            <a:off x="838200" y="1436700"/>
            <a:ext cx="10515600" cy="3995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SzPts val="1100"/>
              <a:buNone/>
            </a:pPr>
            <a:r>
              <a:rPr b="1" lang="en-IN" sz="1600">
                <a:latin typeface="Times New Roman"/>
                <a:ea typeface="Times New Roman"/>
                <a:cs typeface="Times New Roman"/>
                <a:sym typeface="Times New Roman"/>
              </a:rPr>
              <a:t>The training of BERT </a:t>
            </a:r>
            <a:r>
              <a:rPr lang="en-IN" sz="1600">
                <a:latin typeface="Times New Roman"/>
                <a:ea typeface="Times New Roman"/>
                <a:cs typeface="Times New Roman"/>
                <a:sym typeface="Times New Roman"/>
              </a:rPr>
              <a:t>(Bidirectional Encoder Representations from Transformers)</a:t>
            </a:r>
            <a:r>
              <a:rPr b="1" lang="en-IN" sz="1600">
                <a:latin typeface="Times New Roman"/>
                <a:ea typeface="Times New Roman"/>
                <a:cs typeface="Times New Roman"/>
                <a:sym typeface="Times New Roman"/>
              </a:rPr>
              <a:t> took around 11 minutes per epoch (for a total of 4 epochs) on GPU</a:t>
            </a:r>
            <a:r>
              <a:rPr lang="en-IN" sz="1600">
                <a:latin typeface="Times New Roman"/>
                <a:ea typeface="Times New Roman"/>
                <a:cs typeface="Times New Roman"/>
                <a:sym typeface="Times New Roman"/>
              </a:rPr>
              <a:t> per algorithm, since </a:t>
            </a:r>
            <a:r>
              <a:rPr b="1" lang="en-IN" sz="1600">
                <a:latin typeface="Times New Roman"/>
                <a:ea typeface="Times New Roman"/>
                <a:cs typeface="Times New Roman"/>
                <a:sym typeface="Times New Roman"/>
              </a:rPr>
              <a:t>the transformers parameters (more than 100 million) have been fine tuned</a:t>
            </a:r>
            <a:r>
              <a:rPr lang="en-IN" sz="1600">
                <a:latin typeface="Times New Roman"/>
                <a:ea typeface="Times New Roman"/>
                <a:cs typeface="Times New Roman"/>
                <a:sym typeface="Times New Roman"/>
              </a:rPr>
              <a:t> to perform the best on the given dataset. </a:t>
            </a:r>
            <a:endParaRPr sz="16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b="1" lang="en-IN" sz="1600">
                <a:latin typeface="Times New Roman"/>
                <a:ea typeface="Times New Roman"/>
                <a:cs typeface="Times New Roman"/>
                <a:sym typeface="Times New Roman"/>
              </a:rPr>
              <a:t>Performance Metrics:</a:t>
            </a:r>
            <a:endParaRPr b="1" sz="1600">
              <a:latin typeface="Times New Roman"/>
              <a:ea typeface="Times New Roman"/>
              <a:cs typeface="Times New Roman"/>
              <a:sym typeface="Times New Roman"/>
            </a:endParaRPr>
          </a:p>
          <a:p>
            <a:pPr indent="-330200" lvl="0" marL="457200" rtl="0" algn="l">
              <a:lnSpc>
                <a:spcPct val="150000"/>
              </a:lnSpc>
              <a:spcBef>
                <a:spcPts val="1200"/>
              </a:spcBef>
              <a:spcAft>
                <a:spcPts val="0"/>
              </a:spcAft>
              <a:buSzPts val="1600"/>
              <a:buChar char="●"/>
            </a:pPr>
            <a:r>
              <a:rPr b="1" lang="en-IN" sz="1600">
                <a:latin typeface="Times New Roman"/>
                <a:ea typeface="Times New Roman"/>
                <a:cs typeface="Times New Roman"/>
                <a:sym typeface="Times New Roman"/>
              </a:rPr>
              <a:t>Weighted F1 Score:</a:t>
            </a:r>
            <a:r>
              <a:rPr lang="en-IN" sz="1600">
                <a:latin typeface="Times New Roman"/>
                <a:ea typeface="Times New Roman"/>
                <a:cs typeface="Times New Roman"/>
                <a:sym typeface="Times New Roman"/>
              </a:rPr>
              <a:t> 86%</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IN" sz="1600">
                <a:latin typeface="Times New Roman"/>
                <a:ea typeface="Times New Roman"/>
                <a:cs typeface="Times New Roman"/>
                <a:sym typeface="Times New Roman"/>
              </a:rPr>
              <a:t>Class-wise Accuracy:</a:t>
            </a:r>
            <a:endParaRPr b="1"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Char char="○"/>
            </a:pPr>
            <a:r>
              <a:rPr b="1" lang="en-IN" sz="1600">
                <a:latin typeface="Times New Roman"/>
                <a:ea typeface="Times New Roman"/>
                <a:cs typeface="Times New Roman"/>
                <a:sym typeface="Times New Roman"/>
              </a:rPr>
              <a:t>Happy:</a:t>
            </a:r>
            <a:r>
              <a:rPr lang="en-IN" sz="1600">
                <a:latin typeface="Times New Roman"/>
                <a:ea typeface="Times New Roman"/>
                <a:cs typeface="Times New Roman"/>
                <a:sym typeface="Times New Roman"/>
              </a:rPr>
              <a:t> 164 / 171 → </a:t>
            </a:r>
            <a:r>
              <a:rPr b="1" lang="en-IN" sz="1600">
                <a:latin typeface="Times New Roman"/>
                <a:ea typeface="Times New Roman"/>
                <a:cs typeface="Times New Roman"/>
                <a:sym typeface="Times New Roman"/>
              </a:rPr>
              <a:t>95.9%</a:t>
            </a:r>
            <a:endParaRPr b="1"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Char char="○"/>
            </a:pPr>
            <a:r>
              <a:rPr b="1" lang="en-IN" sz="1600">
                <a:latin typeface="Times New Roman"/>
                <a:ea typeface="Times New Roman"/>
                <a:cs typeface="Times New Roman"/>
                <a:sym typeface="Times New Roman"/>
              </a:rPr>
              <a:t>Not-relevant:</a:t>
            </a:r>
            <a:r>
              <a:rPr lang="en-IN" sz="1600">
                <a:latin typeface="Times New Roman"/>
                <a:ea typeface="Times New Roman"/>
                <a:cs typeface="Times New Roman"/>
                <a:sym typeface="Times New Roman"/>
              </a:rPr>
              <a:t> 20 / 32 → </a:t>
            </a:r>
            <a:r>
              <a:rPr b="1" lang="en-IN" sz="1600">
                <a:latin typeface="Times New Roman"/>
                <a:ea typeface="Times New Roman"/>
                <a:cs typeface="Times New Roman"/>
                <a:sym typeface="Times New Roman"/>
              </a:rPr>
              <a:t>62.5%</a:t>
            </a:r>
            <a:endParaRPr b="1"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Char char="○"/>
            </a:pPr>
            <a:r>
              <a:rPr b="1" lang="en-IN" sz="1600">
                <a:latin typeface="Times New Roman"/>
                <a:ea typeface="Times New Roman"/>
                <a:cs typeface="Times New Roman"/>
                <a:sym typeface="Times New Roman"/>
              </a:rPr>
              <a:t>Angry:</a:t>
            </a:r>
            <a:r>
              <a:rPr lang="en-IN" sz="1600">
                <a:latin typeface="Times New Roman"/>
                <a:ea typeface="Times New Roman"/>
                <a:cs typeface="Times New Roman"/>
                <a:sym typeface="Times New Roman"/>
              </a:rPr>
              <a:t> 7 / 9 → </a:t>
            </a:r>
            <a:r>
              <a:rPr b="1" lang="en-IN" sz="1600">
                <a:latin typeface="Times New Roman"/>
                <a:ea typeface="Times New Roman"/>
                <a:cs typeface="Times New Roman"/>
                <a:sym typeface="Times New Roman"/>
              </a:rPr>
              <a:t>77.8%</a:t>
            </a:r>
            <a:endParaRPr b="1"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Char char="○"/>
            </a:pPr>
            <a:r>
              <a:rPr b="1" lang="en-IN" sz="1600">
                <a:latin typeface="Times New Roman"/>
                <a:ea typeface="Times New Roman"/>
                <a:cs typeface="Times New Roman"/>
                <a:sym typeface="Times New Roman"/>
              </a:rPr>
              <a:t>Disgust:</a:t>
            </a:r>
            <a:r>
              <a:rPr lang="en-IN" sz="1600">
                <a:latin typeface="Times New Roman"/>
                <a:ea typeface="Times New Roman"/>
                <a:cs typeface="Times New Roman"/>
                <a:sym typeface="Times New Roman"/>
              </a:rPr>
              <a:t> 0 / 1 → </a:t>
            </a:r>
            <a:r>
              <a:rPr b="1" lang="en-IN" sz="1600">
                <a:latin typeface="Times New Roman"/>
                <a:ea typeface="Times New Roman"/>
                <a:cs typeface="Times New Roman"/>
                <a:sym typeface="Times New Roman"/>
              </a:rPr>
              <a:t>0%</a:t>
            </a:r>
            <a:endParaRPr b="1"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Char char="○"/>
            </a:pPr>
            <a:r>
              <a:rPr b="1" lang="en-IN" sz="1600">
                <a:latin typeface="Times New Roman"/>
                <a:ea typeface="Times New Roman"/>
                <a:cs typeface="Times New Roman"/>
                <a:sym typeface="Times New Roman"/>
              </a:rPr>
              <a:t>Sad:</a:t>
            </a:r>
            <a:r>
              <a:rPr lang="en-IN" sz="1600">
                <a:latin typeface="Times New Roman"/>
                <a:ea typeface="Times New Roman"/>
                <a:cs typeface="Times New Roman"/>
                <a:sym typeface="Times New Roman"/>
              </a:rPr>
              <a:t> 2 / 5 → </a:t>
            </a:r>
            <a:r>
              <a:rPr b="1" lang="en-IN" sz="1600">
                <a:latin typeface="Times New Roman"/>
                <a:ea typeface="Times New Roman"/>
                <a:cs typeface="Times New Roman"/>
                <a:sym typeface="Times New Roman"/>
              </a:rPr>
              <a:t>40%</a:t>
            </a:r>
            <a:endParaRPr b="1" sz="1600">
              <a:latin typeface="Times New Roman"/>
              <a:ea typeface="Times New Roman"/>
              <a:cs typeface="Times New Roman"/>
              <a:sym typeface="Times New Roman"/>
            </a:endParaRPr>
          </a:p>
          <a:p>
            <a:pPr indent="-330200" lvl="1" marL="914400" rtl="0" algn="l">
              <a:lnSpc>
                <a:spcPct val="150000"/>
              </a:lnSpc>
              <a:spcBef>
                <a:spcPts val="0"/>
              </a:spcBef>
              <a:spcAft>
                <a:spcPts val="0"/>
              </a:spcAft>
              <a:buSzPts val="1600"/>
              <a:buChar char="○"/>
            </a:pPr>
            <a:r>
              <a:rPr b="1" lang="en-IN" sz="1600">
                <a:latin typeface="Times New Roman"/>
                <a:ea typeface="Times New Roman"/>
                <a:cs typeface="Times New Roman"/>
                <a:sym typeface="Times New Roman"/>
              </a:rPr>
              <a:t>Surprise:</a:t>
            </a:r>
            <a:r>
              <a:rPr lang="en-IN" sz="1600">
                <a:latin typeface="Times New Roman"/>
                <a:ea typeface="Times New Roman"/>
                <a:cs typeface="Times New Roman"/>
                <a:sym typeface="Times New Roman"/>
              </a:rPr>
              <a:t> 2 / 5 → </a:t>
            </a:r>
            <a:r>
              <a:rPr b="1" lang="en-IN" sz="1600">
                <a:latin typeface="Times New Roman"/>
                <a:ea typeface="Times New Roman"/>
                <a:cs typeface="Times New Roman"/>
                <a:sym typeface="Times New Roman"/>
              </a:rPr>
              <a:t>40%</a:t>
            </a:r>
            <a:endParaRPr b="1" sz="1600">
              <a:latin typeface="Times New Roman"/>
              <a:ea typeface="Times New Roman"/>
              <a:cs typeface="Times New Roman"/>
              <a:sym typeface="Times New Roman"/>
            </a:endParaRPr>
          </a:p>
          <a:p>
            <a:pPr indent="0" lvl="0" marL="0" rtl="0" algn="l">
              <a:lnSpc>
                <a:spcPct val="150000"/>
              </a:lnSpc>
              <a:spcBef>
                <a:spcPts val="1200"/>
              </a:spcBef>
              <a:spcAft>
                <a:spcPts val="0"/>
              </a:spcAft>
              <a:buSzPts val="1800"/>
              <a:buNone/>
            </a:pPr>
            <a:r>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71" name="Google Shape;171;p28"/>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pic>
        <p:nvPicPr>
          <p:cNvPr id="172" name="Google Shape;172;p28"/>
          <p:cNvPicPr preferRelativeResize="0"/>
          <p:nvPr/>
        </p:nvPicPr>
        <p:blipFill>
          <a:blip r:embed="rId3">
            <a:alphaModFix/>
          </a:blip>
          <a:stretch>
            <a:fillRect/>
          </a:stretch>
        </p:blipFill>
        <p:spPr>
          <a:xfrm>
            <a:off x="2921900" y="2035863"/>
            <a:ext cx="6348200" cy="2933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838202" y="365126"/>
            <a:ext cx="10515600" cy="7794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Contents</a:t>
            </a:r>
            <a:endParaRPr/>
          </a:p>
        </p:txBody>
      </p:sp>
      <p:sp>
        <p:nvSpPr>
          <p:cNvPr id="82" name="Google Shape;82;p14"/>
          <p:cNvSpPr txBox="1"/>
          <p:nvPr>
            <p:ph idx="1" type="body"/>
          </p:nvPr>
        </p:nvSpPr>
        <p:spPr>
          <a:xfrm>
            <a:off x="838200" y="1414021"/>
            <a:ext cx="7723095" cy="4762942"/>
          </a:xfrm>
          <a:prstGeom prst="rect">
            <a:avLst/>
          </a:prstGeom>
          <a:noFill/>
          <a:ln>
            <a:noFill/>
          </a:ln>
        </p:spPr>
        <p:txBody>
          <a:bodyPr anchorCtr="0" anchor="t" bIns="45700" lIns="91425" spcFirstLastPara="1" rIns="91425" wrap="square" tIns="45700">
            <a:normAutofit/>
          </a:bodyPr>
          <a:lstStyle/>
          <a:p>
            <a:pPr indent="-229238" lvl="0" marL="241303" rtl="0" algn="l">
              <a:lnSpc>
                <a:spcPct val="100000"/>
              </a:lnSpc>
              <a:spcBef>
                <a:spcPts val="0"/>
              </a:spcBef>
              <a:spcAft>
                <a:spcPts val="0"/>
              </a:spcAft>
              <a:buClr>
                <a:schemeClr val="dk1"/>
              </a:buClr>
              <a:buSzPts val="2800"/>
              <a:buFont typeface="Times New Roman"/>
              <a:buChar char="•"/>
            </a:pPr>
            <a:r>
              <a:rPr lang="en-IN">
                <a:latin typeface="Times New Roman"/>
                <a:ea typeface="Times New Roman"/>
                <a:cs typeface="Times New Roman"/>
                <a:sym typeface="Times New Roman"/>
              </a:rPr>
              <a:t>Title </a:t>
            </a:r>
            <a:endParaRPr>
              <a:latin typeface="Times New Roman"/>
              <a:ea typeface="Times New Roman"/>
              <a:cs typeface="Times New Roman"/>
              <a:sym typeface="Times New Roman"/>
            </a:endParaRPr>
          </a:p>
          <a:p>
            <a:pPr indent="-228604" lvl="0" marL="228604" rtl="0" algn="l">
              <a:lnSpc>
                <a:spcPct val="90000"/>
              </a:lnSpc>
              <a:spcBef>
                <a:spcPts val="1001"/>
              </a:spcBef>
              <a:spcAft>
                <a:spcPts val="0"/>
              </a:spcAft>
              <a:buClr>
                <a:schemeClr val="dk1"/>
              </a:buClr>
              <a:buSzPts val="2800"/>
              <a:buFont typeface="Times New Roman"/>
              <a:buChar char="•"/>
            </a:pPr>
            <a:r>
              <a:rPr lang="en-I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228604" lvl="0" marL="228604" rtl="0" algn="l">
              <a:lnSpc>
                <a:spcPct val="90000"/>
              </a:lnSpc>
              <a:spcBef>
                <a:spcPts val="1001"/>
              </a:spcBef>
              <a:spcAft>
                <a:spcPts val="0"/>
              </a:spcAft>
              <a:buClr>
                <a:schemeClr val="dk1"/>
              </a:buClr>
              <a:buSzPts val="2800"/>
              <a:buFont typeface="Times New Roman"/>
              <a:buChar char="•"/>
            </a:pPr>
            <a:r>
              <a:rPr lang="en-I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228604" lvl="0" marL="228604" rtl="0" algn="l">
              <a:lnSpc>
                <a:spcPct val="90000"/>
              </a:lnSpc>
              <a:spcBef>
                <a:spcPts val="1001"/>
              </a:spcBef>
              <a:spcAft>
                <a:spcPts val="0"/>
              </a:spcAft>
              <a:buClr>
                <a:schemeClr val="dk1"/>
              </a:buClr>
              <a:buSzPts val="2800"/>
              <a:buFont typeface="Times New Roman"/>
              <a:buChar char="•"/>
            </a:pPr>
            <a:r>
              <a:rPr lang="en-IN">
                <a:latin typeface="Times New Roman"/>
                <a:ea typeface="Times New Roman"/>
                <a:cs typeface="Times New Roman"/>
                <a:sym typeface="Times New Roman"/>
              </a:rPr>
              <a:t>Proof of concept/ Methodology/ Design Diagrams (DFD, ERD, </a:t>
            </a:r>
            <a:r>
              <a:rPr lang="en-IN">
                <a:latin typeface="Times New Roman"/>
                <a:ea typeface="Times New Roman"/>
                <a:cs typeface="Times New Roman"/>
                <a:sym typeface="Times New Roman"/>
              </a:rPr>
              <a:t>USE CASE</a:t>
            </a:r>
            <a:r>
              <a:rPr lang="en-IN">
                <a:latin typeface="Times New Roman"/>
                <a:ea typeface="Times New Roman"/>
                <a:cs typeface="Times New Roman"/>
                <a:sym typeface="Times New Roman"/>
              </a:rPr>
              <a:t> etc.)</a:t>
            </a:r>
            <a:endParaRPr>
              <a:latin typeface="Times New Roman"/>
              <a:ea typeface="Times New Roman"/>
              <a:cs typeface="Times New Roman"/>
              <a:sym typeface="Times New Roman"/>
            </a:endParaRPr>
          </a:p>
          <a:p>
            <a:pPr indent="-228604" lvl="0" marL="228604" rtl="0" algn="l">
              <a:lnSpc>
                <a:spcPct val="90000"/>
              </a:lnSpc>
              <a:spcBef>
                <a:spcPts val="1001"/>
              </a:spcBef>
              <a:spcAft>
                <a:spcPts val="0"/>
              </a:spcAft>
              <a:buClr>
                <a:schemeClr val="dk1"/>
              </a:buClr>
              <a:buSzPts val="2800"/>
              <a:buFont typeface="Times New Roman"/>
              <a:buChar char="•"/>
            </a:pPr>
            <a:r>
              <a:rPr lang="en-IN">
                <a:latin typeface="Times New Roman"/>
                <a:ea typeface="Times New Roman"/>
                <a:cs typeface="Times New Roman"/>
                <a:sym typeface="Times New Roman"/>
              </a:rPr>
              <a:t>Coding and Testing of the project</a:t>
            </a:r>
            <a:endParaRPr>
              <a:latin typeface="Times New Roman"/>
              <a:ea typeface="Times New Roman"/>
              <a:cs typeface="Times New Roman"/>
              <a:sym typeface="Times New Roman"/>
            </a:endParaRPr>
          </a:p>
          <a:p>
            <a:pPr indent="-228604" lvl="0" marL="228604" rtl="0" algn="l">
              <a:lnSpc>
                <a:spcPct val="90000"/>
              </a:lnSpc>
              <a:spcBef>
                <a:spcPts val="1001"/>
              </a:spcBef>
              <a:spcAft>
                <a:spcPts val="0"/>
              </a:spcAft>
              <a:buClr>
                <a:schemeClr val="dk1"/>
              </a:buClr>
              <a:buSzPts val="2800"/>
              <a:buFont typeface="Times New Roman"/>
              <a:buChar char="•"/>
            </a:pPr>
            <a:r>
              <a:rPr lang="en-I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a:p>
            <a:pPr indent="0" lvl="0" marL="228603" rtl="0" algn="l">
              <a:lnSpc>
                <a:spcPct val="90000"/>
              </a:lnSpc>
              <a:spcBef>
                <a:spcPts val="1001"/>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Problem Statement</a:t>
            </a:r>
            <a:endParaRPr/>
          </a:p>
        </p:txBody>
      </p:sp>
      <p:sp>
        <p:nvSpPr>
          <p:cNvPr id="88" name="Google Shape;88;p15"/>
          <p:cNvSpPr txBox="1"/>
          <p:nvPr>
            <p:ph idx="1" type="body"/>
          </p:nvPr>
        </p:nvSpPr>
        <p:spPr>
          <a:xfrm>
            <a:off x="838200" y="1414025"/>
            <a:ext cx="10827300" cy="47628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000"/>
              </a:spcBef>
              <a:spcAft>
                <a:spcPts val="0"/>
              </a:spcAft>
              <a:buClr>
                <a:schemeClr val="dk1"/>
              </a:buClr>
              <a:buSzPts val="1100"/>
              <a:buFont typeface="Arial"/>
              <a:buNone/>
            </a:pPr>
            <a:r>
              <a:rPr lang="en-IN" sz="1800">
                <a:latin typeface="Times New Roman"/>
                <a:ea typeface="Times New Roman"/>
                <a:cs typeface="Times New Roman"/>
                <a:sym typeface="Times New Roman"/>
              </a:rPr>
              <a:t>With the increasing reliance on online platforms for communication, understanding emotional expression in digital spaces has become critical. However, emotional patterns and sentiment trends often go unnoticed, leading to challenges in detecting shifts in public sentiment, potential mental health concerns, or online harassment. There is a need for a data-driven solution that accurately identifies and analyses emotional patterns across various digital platforms, enabling more empathetic, safer, and responsive online experiences. This project seeks to bridge the gap by leveraging sentiment analysis and machine learning to interpret and visualize evolving emotional trends in real-time.</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Literature Survey</a:t>
            </a:r>
            <a:endParaRPr/>
          </a:p>
        </p:txBody>
      </p:sp>
      <p:graphicFrame>
        <p:nvGraphicFramePr>
          <p:cNvPr id="94" name="Google Shape;94;p16"/>
          <p:cNvGraphicFramePr/>
          <p:nvPr/>
        </p:nvGraphicFramePr>
        <p:xfrm>
          <a:off x="327400" y="1347400"/>
          <a:ext cx="3000000" cy="3000000"/>
        </p:xfrm>
        <a:graphic>
          <a:graphicData uri="http://schemas.openxmlformats.org/drawingml/2006/table">
            <a:tbl>
              <a:tblPr>
                <a:noFill/>
                <a:tableStyleId>{04D56729-A5E7-4D9C-BEC8-6ED0CC668553}</a:tableStyleId>
              </a:tblPr>
              <a:tblGrid>
                <a:gridCol w="2520500"/>
                <a:gridCol w="2647375"/>
                <a:gridCol w="2445600"/>
                <a:gridCol w="2025375"/>
                <a:gridCol w="1966225"/>
              </a:tblGrid>
              <a:tr h="35490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Title of the paper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Author(s)</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Pros</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Cons</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Datasets Used</a:t>
                      </a:r>
                      <a:endParaRPr b="1" sz="1400" u="none" cap="none" strike="noStrike">
                        <a:latin typeface="Times New Roman"/>
                        <a:ea typeface="Times New Roman"/>
                        <a:cs typeface="Times New Roman"/>
                        <a:sym typeface="Times New Roman"/>
                      </a:endParaRPr>
                    </a:p>
                  </a:txBody>
                  <a:tcPr marT="91425" marB="91425" marR="91425" marL="91425"/>
                </a:tc>
              </a:tr>
              <a:tr h="11193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[1]Cyberbullying Detection on Twitter Using NLP and ML Techniques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 </a:t>
                      </a:r>
                      <a:r>
                        <a:rPr i="1" lang="en-IN" sz="1200" u="none" cap="none" strike="noStrike">
                          <a:solidFill>
                            <a:schemeClr val="dk1"/>
                          </a:solidFill>
                          <a:latin typeface="Times New Roman"/>
                          <a:ea typeface="Times New Roman"/>
                          <a:cs typeface="Times New Roman"/>
                          <a:sym typeface="Times New Roman"/>
                        </a:rPr>
                        <a:t> ​</a:t>
                      </a:r>
                      <a:r>
                        <a:rPr i="1" lang="en-IN" sz="1200" u="sng" cap="none" strike="noStrike">
                          <a:solidFill>
                            <a:schemeClr val="hlink"/>
                          </a:solidFill>
                          <a:latin typeface="Times New Roman"/>
                          <a:ea typeface="Times New Roman"/>
                          <a:cs typeface="Times New Roman"/>
                          <a:sym typeface="Times New Roman"/>
                          <a:hlinkClick r:id="rId3"/>
                        </a:rPr>
                        <a:t>journals.tultech.eu</a:t>
                      </a:r>
                      <a:endParaRPr i="1"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Stephen Afrifa, Vijayakumar Varadarajan (2022)</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Uses ML models (Random Forest, SVM) to detect cyberbullying with 98.5% accuracy.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Limited to Twitter, struggles with sarcasm/slang, lacks multilingual support &amp; real-time analysis.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16,851 tweets from Twitter.</a:t>
                      </a:r>
                      <a:endParaRPr sz="1400" u="none" cap="none" strike="noStrike">
                        <a:latin typeface="Times New Roman"/>
                        <a:ea typeface="Times New Roman"/>
                        <a:cs typeface="Times New Roman"/>
                        <a:sym typeface="Times New Roman"/>
                      </a:endParaRPr>
                    </a:p>
                  </a:txBody>
                  <a:tcPr marT="91425" marB="91425" marR="91425" marL="91425"/>
                </a:tc>
              </a:tr>
              <a:tr h="11193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[2]Cyberbullying Detection on Twitter Using Sentiment Analysis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 </a:t>
                      </a:r>
                      <a:r>
                        <a:rPr i="1" lang="en-IN" sz="1200" u="none" cap="none" strike="noStrike">
                          <a:solidFill>
                            <a:schemeClr val="hlink"/>
                          </a:solidFill>
                          <a:uFill>
                            <a:noFill/>
                          </a:uFill>
                          <a:latin typeface="Times New Roman"/>
                          <a:ea typeface="Times New Roman"/>
                          <a:cs typeface="Times New Roman"/>
                          <a:sym typeface="Times New Roman"/>
                          <a:hlinkClick r:id="rId4"/>
                        </a:rPr>
                        <a:t> </a:t>
                      </a:r>
                      <a:r>
                        <a:rPr i="1" lang="en-IN" sz="1200" u="sng" cap="none" strike="noStrike">
                          <a:solidFill>
                            <a:schemeClr val="hlink"/>
                          </a:solidFill>
                          <a:latin typeface="Times New Roman"/>
                          <a:ea typeface="Times New Roman"/>
                          <a:cs typeface="Times New Roman"/>
                          <a:sym typeface="Times New Roman"/>
                          <a:hlinkClick r:id="rId5"/>
                        </a:rPr>
                        <a:t>journal.esrgroups.org</a:t>
                      </a:r>
                      <a:endParaRPr i="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Sandip Bankar, Surekha Janrao, Preeti Gupta, Rohini Patil, Mansi Nandkar, Avantika Jalote, Karim Sohail Khan, Kevin Ninan Mathew (2024)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Uses sentiment analysis (TF-IDF, SVM), achieves 92.98% accuracy.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Focuses only on Twitter, doesn’t handle multimodal content (images, GIFs), lacks explainability.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Twitter dataset (specifics not mentioned).</a:t>
                      </a:r>
                      <a:endParaRPr sz="1400" u="none" cap="none" strike="noStrike">
                        <a:latin typeface="Times New Roman"/>
                        <a:ea typeface="Times New Roman"/>
                        <a:cs typeface="Times New Roman"/>
                        <a:sym typeface="Times New Roman"/>
                      </a:endParaRPr>
                    </a:p>
                  </a:txBody>
                  <a:tcPr marT="91425" marB="91425" marR="91425" marL="91425"/>
                </a:tc>
              </a:tr>
              <a:tr h="9282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[3]Comparative Sentiment Analysis of Techniques for Cyberbullying Detection on Twitter</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 </a:t>
                      </a:r>
                      <a:r>
                        <a:rPr i="1" lang="en-IN" sz="1200" u="sng" cap="none" strike="noStrike">
                          <a:solidFill>
                            <a:schemeClr val="hlink"/>
                          </a:solidFill>
                          <a:latin typeface="Times New Roman"/>
                          <a:ea typeface="Times New Roman"/>
                          <a:cs typeface="Times New Roman"/>
                          <a:sym typeface="Times New Roman"/>
                          <a:hlinkClick r:id="rId6"/>
                        </a:rPr>
                        <a:t>su-plus.strathmore.edu</a:t>
                      </a:r>
                      <a:endParaRPr i="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Victor Otieno Kanam (2020)</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Compares various ML models for cyberbullying detection.</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Mostly focuses on evaluation rather than proposing new techniques.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Twitter dataset (specifics not mentioned).</a:t>
                      </a:r>
                      <a:endParaRPr sz="1400" u="none" cap="none" strike="noStrike">
                        <a:latin typeface="Times New Roman"/>
                        <a:ea typeface="Times New Roman"/>
                        <a:cs typeface="Times New Roman"/>
                        <a:sym typeface="Times New Roman"/>
                      </a:endParaRPr>
                    </a:p>
                  </a:txBody>
                  <a:tcPr marT="91425" marB="91425" marR="91425" marL="91425"/>
                </a:tc>
              </a:tr>
              <a:tr h="928250">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[4]Sentiment Aided Cyberbullying Detection with Explanation</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 </a:t>
                      </a:r>
                      <a:r>
                        <a:rPr i="1" lang="en-IN" sz="1200" u="sng" cap="none" strike="noStrike">
                          <a:solidFill>
                            <a:schemeClr val="hlink"/>
                          </a:solidFill>
                          <a:latin typeface="Times New Roman"/>
                          <a:ea typeface="Times New Roman"/>
                          <a:cs typeface="Times New Roman"/>
                          <a:sym typeface="Times New Roman"/>
                          <a:hlinkClick r:id="rId7"/>
                        </a:rPr>
                        <a:t>arxiv.org/abs/2401.09023</a:t>
                      </a:r>
                      <a:endParaRPr i="1"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Krishanu Maity, Prince Jha, Raghav Jain, Sriparna Saha, Pushpak Bhattacharyya (2024)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Introduces an explainable AI model for cyberbullying detection in code-mixed languages.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Dataset is still limited, lacks large-scale real-time testing.</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"BullyExplain" dataset (multilingual cyberbullying data).</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Literature Survey</a:t>
            </a:r>
            <a:endParaRPr/>
          </a:p>
        </p:txBody>
      </p:sp>
      <p:graphicFrame>
        <p:nvGraphicFramePr>
          <p:cNvPr id="100" name="Google Shape;100;p17"/>
          <p:cNvGraphicFramePr/>
          <p:nvPr/>
        </p:nvGraphicFramePr>
        <p:xfrm>
          <a:off x="257738" y="1535625"/>
          <a:ext cx="3000000" cy="3000000"/>
        </p:xfrm>
        <a:graphic>
          <a:graphicData uri="http://schemas.openxmlformats.org/drawingml/2006/table">
            <a:tbl>
              <a:tblPr>
                <a:noFill/>
                <a:tableStyleId>{04D56729-A5E7-4D9C-BEC8-6ED0CC668553}</a:tableStyleId>
              </a:tblPr>
              <a:tblGrid>
                <a:gridCol w="3690550"/>
                <a:gridCol w="1548775"/>
                <a:gridCol w="2445600"/>
                <a:gridCol w="2025375"/>
                <a:gridCol w="1966225"/>
              </a:tblGrid>
              <a:tr h="223450">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Title of the paper</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Author(s)</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Pros</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Cons</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IN" sz="1400" u="none" cap="none" strike="noStrike">
                          <a:latin typeface="Times New Roman"/>
                          <a:ea typeface="Times New Roman"/>
                          <a:cs typeface="Times New Roman"/>
                          <a:sym typeface="Times New Roman"/>
                        </a:rPr>
                        <a:t>Datasets Used</a:t>
                      </a:r>
                      <a:endParaRPr b="1" sz="1400" u="none" cap="none" strike="noStrike">
                        <a:latin typeface="Times New Roman"/>
                        <a:ea typeface="Times New Roman"/>
                        <a:cs typeface="Times New Roman"/>
                        <a:sym typeface="Times New Roman"/>
                      </a:endParaRPr>
                    </a:p>
                  </a:txBody>
                  <a:tcPr marT="91425" marB="91425" marR="91425" marL="91425"/>
                </a:tc>
              </a:tr>
              <a:tr h="1247050">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[5]Machine Learning based Approach for Detection of Cyberbullying Tweets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a:t>
                      </a:r>
                      <a:r>
                        <a:rPr i="1" lang="en-IN" sz="1400" u="none" cap="none" strike="noStrike">
                          <a:solidFill>
                            <a:schemeClr val="hlink"/>
                          </a:solidFill>
                          <a:uFill>
                            <a:noFill/>
                          </a:uFill>
                          <a:latin typeface="Times New Roman"/>
                          <a:ea typeface="Times New Roman"/>
                          <a:cs typeface="Times New Roman"/>
                          <a:sym typeface="Times New Roman"/>
                          <a:hlinkClick r:id="rId3"/>
                        </a:rPr>
                        <a:t> </a:t>
                      </a:r>
                      <a:r>
                        <a:rPr i="1" lang="en-IN" sz="1400" u="sng" cap="none" strike="noStrike">
                          <a:solidFill>
                            <a:schemeClr val="hlink"/>
                          </a:solidFill>
                          <a:latin typeface="Times New Roman"/>
                          <a:ea typeface="Times New Roman"/>
                          <a:cs typeface="Times New Roman"/>
                          <a:sym typeface="Times New Roman"/>
                          <a:hlinkClick r:id="rId4"/>
                        </a:rPr>
                        <a:t>https://doi.org/10.5120/ijca2020920946</a:t>
                      </a:r>
                      <a:endParaRPr i="1"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Shah, R., Aparajit, S., Chopdekar, R., &amp; Patil, R.(2021)</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Effective use of supervised ML algorithms with decent accuracy</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Performance impacted by slang, short-text ambiguity, and sarcasm</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Various early Twitter datasets.</a:t>
                      </a:r>
                      <a:endParaRPr sz="1400" u="none" cap="none" strike="noStrike">
                        <a:latin typeface="Times New Roman"/>
                        <a:ea typeface="Times New Roman"/>
                        <a:cs typeface="Times New Roman"/>
                        <a:sym typeface="Times New Roman"/>
                      </a:endParaRPr>
                    </a:p>
                  </a:txBody>
                  <a:tcPr marT="91425" marB="91425" marR="91425" marL="91425"/>
                </a:tc>
              </a:tr>
              <a:tr h="1179050">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[6]Deep learning approach to detect cyberbullying on Twitter</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a:t>
                      </a:r>
                      <a:r>
                        <a:rPr i="1" lang="en-IN" sz="1400" u="sng" cap="none" strike="noStrike">
                          <a:solidFill>
                            <a:schemeClr val="hlink"/>
                          </a:solidFill>
                          <a:latin typeface="Times New Roman"/>
                          <a:ea typeface="Times New Roman"/>
                          <a:cs typeface="Times New Roman"/>
                          <a:sym typeface="Times New Roman"/>
                          <a:hlinkClick r:id="rId5"/>
                        </a:rPr>
                        <a:t>https://doi.org/10.1007/s11042-024-19869-3</a:t>
                      </a:r>
                      <a:endParaRPr i="1"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i="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Aliyeva, Ç. O., &amp; Yağanoğlu, M. (2024)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Provides high accuracy with neural networks and scalable architecture</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1400" u="none" cap="none" strike="noStrike">
                          <a:solidFill>
                            <a:srgbClr val="0D0D0D"/>
                          </a:solidFill>
                          <a:highlight>
                            <a:srgbClr val="FFFFFF"/>
                          </a:highlight>
                          <a:latin typeface="Times New Roman"/>
                          <a:ea typeface="Times New Roman"/>
                          <a:cs typeface="Times New Roman"/>
                          <a:sym typeface="Times New Roman"/>
                        </a:rPr>
                        <a:t>Struggles with generalization across domains and noisy data</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Various ML datasets (not specified).</a:t>
                      </a:r>
                      <a:endParaRPr sz="1400" u="none" cap="none" strike="noStrike">
                        <a:latin typeface="Times New Roman"/>
                        <a:ea typeface="Times New Roman"/>
                        <a:cs typeface="Times New Roman"/>
                        <a:sym typeface="Times New Roman"/>
                      </a:endParaRPr>
                    </a:p>
                  </a:txBody>
                  <a:tcPr marT="91425" marB="91425" marR="91425" marL="91425"/>
                </a:tc>
              </a:tr>
              <a:tr h="1527175">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[7]Cyberbullying detection on Twitter using machine learning algorithms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rPr i="1" lang="en-IN" sz="1400" u="none" cap="none" strike="noStrike">
                          <a:latin typeface="Times New Roman"/>
                          <a:ea typeface="Times New Roman"/>
                          <a:cs typeface="Times New Roman"/>
                          <a:sym typeface="Times New Roman"/>
                        </a:rPr>
                        <a:t>Link: </a:t>
                      </a:r>
                      <a:r>
                        <a:rPr i="1" lang="en-IN" sz="1400" u="sng" cap="none" strike="noStrike">
                          <a:solidFill>
                            <a:schemeClr val="hlink"/>
                          </a:solidFill>
                          <a:latin typeface="Times New Roman"/>
                          <a:ea typeface="Times New Roman"/>
                          <a:cs typeface="Times New Roman"/>
                          <a:sym typeface="Times New Roman"/>
                          <a:hlinkClick r:id="rId6"/>
                        </a:rPr>
                        <a:t>https://doi.org/10.1063/5.0217132</a:t>
                      </a:r>
                      <a:endParaRPr i="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15000"/>
                        </a:lnSpc>
                        <a:spcBef>
                          <a:spcPts val="0"/>
                        </a:spcBef>
                        <a:spcAft>
                          <a:spcPts val="0"/>
                        </a:spcAft>
                        <a:buClr>
                          <a:schemeClr val="dk1"/>
                        </a:buClr>
                        <a:buSzPts val="1100"/>
                        <a:buFont typeface="Arial"/>
                        <a:buNone/>
                      </a:pPr>
                      <a:r>
                        <a:rPr lang="en-IN" sz="1400" u="none" cap="none" strike="noStrike">
                          <a:solidFill>
                            <a:schemeClr val="dk1"/>
                          </a:solidFill>
                          <a:latin typeface="Times New Roman"/>
                          <a:ea typeface="Times New Roman"/>
                          <a:cs typeface="Times New Roman"/>
                          <a:sym typeface="Times New Roman"/>
                        </a:rPr>
                        <a:t>Chaitanya, A. N. V., Prateek, T. S. S., Varun, P. V. A., Rohit, P. T., &amp; Uma Maheshwari, K. M. (2024)</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Reviews sentiment analysis techniques and their applications, discusses linguistic resources.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Focuses more on methodology rather than real-world implementation or cyberbullying detection.</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latin typeface="Times New Roman"/>
                          <a:ea typeface="Times New Roman"/>
                          <a:cs typeface="Times New Roman"/>
                          <a:sym typeface="Times New Roman"/>
                        </a:rPr>
                        <a:t>Multiple sentiment analysis datasets (not specified).</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Methodology</a:t>
            </a:r>
            <a:endParaRPr/>
          </a:p>
        </p:txBody>
      </p:sp>
      <p:sp>
        <p:nvSpPr>
          <p:cNvPr id="106" name="Google Shape;106;p18"/>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lang="en-IN" sz="1800" u="sng">
                <a:solidFill>
                  <a:schemeClr val="dk1"/>
                </a:solidFill>
                <a:latin typeface="Times New Roman"/>
                <a:ea typeface="Times New Roman"/>
                <a:cs typeface="Times New Roman"/>
                <a:sym typeface="Times New Roman"/>
              </a:rPr>
              <a:t>1</a:t>
            </a:r>
            <a:r>
              <a:rPr b="1" i="0" lang="en-IN" sz="1800" u="sng" cap="none" strike="noStrike">
                <a:solidFill>
                  <a:schemeClr val="dk1"/>
                </a:solidFill>
                <a:latin typeface="Times New Roman"/>
                <a:ea typeface="Times New Roman"/>
                <a:cs typeface="Times New Roman"/>
                <a:sym typeface="Times New Roman"/>
              </a:rPr>
              <a:t>. Methodological Steps</a:t>
            </a:r>
            <a:endParaRPr b="1" i="0" sz="1800" u="sng"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1" i="1" lang="en-IN" sz="1800" u="none" cap="none" strike="noStrike">
                <a:solidFill>
                  <a:schemeClr val="dk1"/>
                </a:solidFill>
                <a:latin typeface="Times New Roman"/>
                <a:ea typeface="Times New Roman"/>
                <a:cs typeface="Times New Roman"/>
                <a:sym typeface="Times New Roman"/>
              </a:rPr>
              <a:t>Step 1: Data Collection</a:t>
            </a:r>
            <a:endParaRPr b="1" i="1"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Sentiment140 Dataset</a:t>
            </a:r>
            <a:r>
              <a:rPr b="0" i="0" lang="en-IN" sz="1800" u="none" cap="none" strike="noStrike">
                <a:solidFill>
                  <a:schemeClr val="dk1"/>
                </a:solidFill>
                <a:latin typeface="Times New Roman"/>
                <a:ea typeface="Times New Roman"/>
                <a:cs typeface="Times New Roman"/>
                <a:sym typeface="Times New Roman"/>
              </a:rPr>
              <a:t>: Download the Sentiment140 dataset, which contains labeled tweets (positive, negative, neutral).</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Preprocessing</a:t>
            </a:r>
            <a:r>
              <a:rPr b="0" i="0" lang="en-IN" sz="1800" u="none" cap="none" strike="noStrike">
                <a:solidFill>
                  <a:schemeClr val="dk1"/>
                </a:solidFill>
                <a:latin typeface="Times New Roman"/>
                <a:ea typeface="Times New Roman"/>
                <a:cs typeface="Times New Roman"/>
                <a:sym typeface="Times New Roman"/>
              </a:rPr>
              <a:t>: Clean and preprocess the dataset by removing unnecessary data like stopwords, special characters, and irrelevant information to prepare the data for analysis.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800"/>
              <a:buFont typeface="Arial"/>
              <a:buNone/>
            </a:pPr>
            <a:r>
              <a:rPr b="1" i="1" lang="en-IN" sz="1800" u="none" cap="none" strike="noStrike">
                <a:solidFill>
                  <a:schemeClr val="dk1"/>
                </a:solidFill>
                <a:latin typeface="Times New Roman"/>
                <a:ea typeface="Times New Roman"/>
                <a:cs typeface="Times New Roman"/>
                <a:sym typeface="Times New Roman"/>
              </a:rPr>
              <a:t>Step 2: Data Exploration and Preprocessing</a:t>
            </a:r>
            <a:endParaRPr b="1" i="1"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Text Tokenization</a:t>
            </a:r>
            <a:r>
              <a:rPr b="0" i="0" lang="en-IN" sz="1800" u="none" cap="none" strike="noStrike">
                <a:solidFill>
                  <a:schemeClr val="dk1"/>
                </a:solidFill>
                <a:latin typeface="Times New Roman"/>
                <a:ea typeface="Times New Roman"/>
                <a:cs typeface="Times New Roman"/>
                <a:sym typeface="Times New Roman"/>
              </a:rPr>
              <a:t>: Break down the text data into smaller units (tokens) for analysis.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Vectorization</a:t>
            </a:r>
            <a:r>
              <a:rPr b="0" i="0" lang="en-IN" sz="1800" u="none" cap="none" strike="noStrike">
                <a:solidFill>
                  <a:schemeClr val="dk1"/>
                </a:solidFill>
                <a:latin typeface="Times New Roman"/>
                <a:ea typeface="Times New Roman"/>
                <a:cs typeface="Times New Roman"/>
                <a:sym typeface="Times New Roman"/>
              </a:rPr>
              <a:t>: Convert text data into numerical form using techniques like </a:t>
            </a:r>
            <a:r>
              <a:rPr b="1" i="0" lang="en-IN" sz="1800" u="none" cap="none" strike="noStrike">
                <a:solidFill>
                  <a:schemeClr val="dk1"/>
                </a:solidFill>
                <a:latin typeface="Times New Roman"/>
                <a:ea typeface="Times New Roman"/>
                <a:cs typeface="Times New Roman"/>
                <a:sym typeface="Times New Roman"/>
              </a:rPr>
              <a:t>TF-IDF</a:t>
            </a:r>
            <a:r>
              <a:rPr b="0" i="0" lang="en-IN" sz="1800" u="none" cap="none" strike="noStrike">
                <a:solidFill>
                  <a:schemeClr val="dk1"/>
                </a:solidFill>
                <a:latin typeface="Times New Roman"/>
                <a:ea typeface="Times New Roman"/>
                <a:cs typeface="Times New Roman"/>
                <a:sym typeface="Times New Roman"/>
              </a:rPr>
              <a:t> or </a:t>
            </a:r>
            <a:r>
              <a:rPr b="1" i="0" lang="en-IN" sz="1800" u="none" cap="none" strike="noStrike">
                <a:solidFill>
                  <a:schemeClr val="dk1"/>
                </a:solidFill>
                <a:latin typeface="Times New Roman"/>
                <a:ea typeface="Times New Roman"/>
                <a:cs typeface="Times New Roman"/>
                <a:sym typeface="Times New Roman"/>
              </a:rPr>
              <a:t>Word2Vec</a:t>
            </a:r>
            <a:r>
              <a:rPr b="0" i="0" lang="en-IN" sz="1800" u="none" cap="none" strike="noStrike">
                <a:solidFill>
                  <a:schemeClr val="dk1"/>
                </a:solidFill>
                <a:latin typeface="Times New Roman"/>
                <a:ea typeface="Times New Roman"/>
                <a:cs typeface="Times New Roman"/>
                <a:sym typeface="Times New Roman"/>
              </a:rPr>
              <a:t> to enable machine learning models to interpret the text.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Label Encoding</a:t>
            </a:r>
            <a:r>
              <a:rPr b="0" i="0" lang="en-IN" sz="1800" u="none" cap="none" strike="noStrike">
                <a:solidFill>
                  <a:schemeClr val="dk1"/>
                </a:solidFill>
                <a:latin typeface="Times New Roman"/>
                <a:ea typeface="Times New Roman"/>
                <a:cs typeface="Times New Roman"/>
                <a:sym typeface="Times New Roman"/>
              </a:rPr>
              <a:t>: Encode sentiment labels (positive, negative, neutral) into numerical values for model training.</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Methodology</a:t>
            </a:r>
            <a:endParaRPr/>
          </a:p>
        </p:txBody>
      </p:sp>
      <p:sp>
        <p:nvSpPr>
          <p:cNvPr id="112" name="Google Shape;112;p19"/>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1" lang="en-IN" sz="1800" u="none" cap="none" strike="noStrike">
                <a:solidFill>
                  <a:schemeClr val="dk1"/>
                </a:solidFill>
                <a:latin typeface="Times New Roman"/>
                <a:ea typeface="Times New Roman"/>
                <a:cs typeface="Times New Roman"/>
                <a:sym typeface="Times New Roman"/>
              </a:rPr>
              <a:t>Step 3: Model Development</a:t>
            </a:r>
            <a:endParaRPr b="1" i="1"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Sentiment Analysis Model</a:t>
            </a:r>
            <a:r>
              <a:rPr b="0" i="0" lang="en-IN" sz="1800" u="none" cap="none" strike="noStrike">
                <a:solidFill>
                  <a:schemeClr val="dk1"/>
                </a:solidFill>
                <a:latin typeface="Times New Roman"/>
                <a:ea typeface="Times New Roman"/>
                <a:cs typeface="Times New Roman"/>
                <a:sym typeface="Times New Roman"/>
              </a:rPr>
              <a:t>: Train a machine learning model, such as </a:t>
            </a:r>
            <a:r>
              <a:rPr b="1" i="0" lang="en-IN" sz="1800" u="none" cap="none" strike="noStrike">
                <a:solidFill>
                  <a:schemeClr val="dk1"/>
                </a:solidFill>
                <a:latin typeface="Times New Roman"/>
                <a:ea typeface="Times New Roman"/>
                <a:cs typeface="Times New Roman"/>
                <a:sym typeface="Times New Roman"/>
              </a:rPr>
              <a:t>Logistic Regression</a:t>
            </a:r>
            <a:r>
              <a:rPr b="0" i="0" lang="en-IN" sz="1800" u="none" cap="none" strike="noStrike">
                <a:solidFill>
                  <a:schemeClr val="dk1"/>
                </a:solidFill>
                <a:latin typeface="Times New Roman"/>
                <a:ea typeface="Times New Roman"/>
                <a:cs typeface="Times New Roman"/>
                <a:sym typeface="Times New Roman"/>
              </a:rPr>
              <a:t>, </a:t>
            </a:r>
            <a:r>
              <a:rPr b="1" i="0" lang="en-IN" sz="1800" u="none" cap="none" strike="noStrike">
                <a:solidFill>
                  <a:schemeClr val="dk1"/>
                </a:solidFill>
                <a:latin typeface="Times New Roman"/>
                <a:ea typeface="Times New Roman"/>
                <a:cs typeface="Times New Roman"/>
                <a:sym typeface="Times New Roman"/>
              </a:rPr>
              <a:t>SVM</a:t>
            </a:r>
            <a:r>
              <a:rPr b="0" i="0" lang="en-IN" sz="1800" u="none" cap="none" strike="noStrike">
                <a:solidFill>
                  <a:schemeClr val="dk1"/>
                </a:solidFill>
                <a:latin typeface="Times New Roman"/>
                <a:ea typeface="Times New Roman"/>
                <a:cs typeface="Times New Roman"/>
                <a:sym typeface="Times New Roman"/>
              </a:rPr>
              <a:t>, or </a:t>
            </a:r>
            <a:r>
              <a:rPr b="1" i="0" lang="en-IN" sz="1800" u="none" cap="none" strike="noStrike">
                <a:solidFill>
                  <a:schemeClr val="dk1"/>
                </a:solidFill>
                <a:latin typeface="Times New Roman"/>
                <a:ea typeface="Times New Roman"/>
                <a:cs typeface="Times New Roman"/>
                <a:sym typeface="Times New Roman"/>
              </a:rPr>
              <a:t>Naive Bayes</a:t>
            </a:r>
            <a:r>
              <a:rPr b="0" i="0" lang="en-IN" sz="1800" u="none" cap="none" strike="noStrike">
                <a:solidFill>
                  <a:schemeClr val="dk1"/>
                </a:solidFill>
                <a:latin typeface="Times New Roman"/>
                <a:ea typeface="Times New Roman"/>
                <a:cs typeface="Times New Roman"/>
                <a:sym typeface="Times New Roman"/>
              </a:rPr>
              <a:t>, using the preprocessed dataset to predict the sentiment of new text inputs.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Emotion Detection</a:t>
            </a:r>
            <a:r>
              <a:rPr b="0" i="0" lang="en-IN" sz="1800" u="none" cap="none" strike="noStrike">
                <a:solidFill>
                  <a:schemeClr val="dk1"/>
                </a:solidFill>
                <a:latin typeface="Times New Roman"/>
                <a:ea typeface="Times New Roman"/>
                <a:cs typeface="Times New Roman"/>
                <a:sym typeface="Times New Roman"/>
              </a:rPr>
              <a:t>: Use libraries like </a:t>
            </a:r>
            <a:r>
              <a:rPr b="1" i="0" lang="en-IN" sz="1800" u="none" cap="none" strike="noStrike">
                <a:solidFill>
                  <a:schemeClr val="dk1"/>
                </a:solidFill>
                <a:latin typeface="Times New Roman"/>
                <a:ea typeface="Times New Roman"/>
                <a:cs typeface="Times New Roman"/>
                <a:sym typeface="Times New Roman"/>
              </a:rPr>
              <a:t>TextBlob</a:t>
            </a:r>
            <a:r>
              <a:rPr b="0" i="0" lang="en-IN" sz="1800" u="none" cap="none" strike="noStrike">
                <a:solidFill>
                  <a:schemeClr val="dk1"/>
                </a:solidFill>
                <a:latin typeface="Times New Roman"/>
                <a:ea typeface="Times New Roman"/>
                <a:cs typeface="Times New Roman"/>
                <a:sym typeface="Times New Roman"/>
              </a:rPr>
              <a:t> or </a:t>
            </a:r>
            <a:r>
              <a:rPr b="1" i="0" lang="en-IN" sz="1800" u="none" cap="none" strike="noStrike">
                <a:solidFill>
                  <a:schemeClr val="dk1"/>
                </a:solidFill>
                <a:latin typeface="Times New Roman"/>
                <a:ea typeface="Times New Roman"/>
                <a:cs typeface="Times New Roman"/>
                <a:sym typeface="Times New Roman"/>
              </a:rPr>
              <a:t>VADER</a:t>
            </a:r>
            <a:r>
              <a:rPr b="0" i="0" lang="en-IN" sz="1800" u="none" cap="none" strike="noStrike">
                <a:solidFill>
                  <a:schemeClr val="dk1"/>
                </a:solidFill>
                <a:latin typeface="Times New Roman"/>
                <a:ea typeface="Times New Roman"/>
                <a:cs typeface="Times New Roman"/>
                <a:sym typeface="Times New Roman"/>
              </a:rPr>
              <a:t> to detect underlying emotions (e.g., joy, sadness, anger) from the text.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Model Evaluation</a:t>
            </a:r>
            <a:r>
              <a:rPr b="0" i="0" lang="en-IN" sz="1800" u="none" cap="none" strike="noStrike">
                <a:solidFill>
                  <a:schemeClr val="dk1"/>
                </a:solidFill>
                <a:latin typeface="Times New Roman"/>
                <a:ea typeface="Times New Roman"/>
                <a:cs typeface="Times New Roman"/>
                <a:sym typeface="Times New Roman"/>
              </a:rPr>
              <a:t>: Evaluate the model using metrics like </a:t>
            </a:r>
            <a:r>
              <a:rPr b="1" i="0" lang="en-IN" sz="1800" u="none" cap="none" strike="noStrike">
                <a:solidFill>
                  <a:schemeClr val="dk1"/>
                </a:solidFill>
                <a:latin typeface="Times New Roman"/>
                <a:ea typeface="Times New Roman"/>
                <a:cs typeface="Times New Roman"/>
                <a:sym typeface="Times New Roman"/>
              </a:rPr>
              <a:t>accuracy</a:t>
            </a:r>
            <a:r>
              <a:rPr b="0" i="0" lang="en-IN" sz="1800" u="none" cap="none" strike="noStrike">
                <a:solidFill>
                  <a:schemeClr val="dk1"/>
                </a:solidFill>
                <a:latin typeface="Times New Roman"/>
                <a:ea typeface="Times New Roman"/>
                <a:cs typeface="Times New Roman"/>
                <a:sym typeface="Times New Roman"/>
              </a:rPr>
              <a:t>, </a:t>
            </a:r>
            <a:r>
              <a:rPr b="1" i="0" lang="en-IN" sz="1800" u="none" cap="none" strike="noStrike">
                <a:solidFill>
                  <a:schemeClr val="dk1"/>
                </a:solidFill>
                <a:latin typeface="Times New Roman"/>
                <a:ea typeface="Times New Roman"/>
                <a:cs typeface="Times New Roman"/>
                <a:sym typeface="Times New Roman"/>
              </a:rPr>
              <a:t>precision</a:t>
            </a:r>
            <a:r>
              <a:rPr b="0" i="0" lang="en-IN" sz="1800" u="none" cap="none" strike="noStrike">
                <a:solidFill>
                  <a:schemeClr val="dk1"/>
                </a:solidFill>
                <a:latin typeface="Times New Roman"/>
                <a:ea typeface="Times New Roman"/>
                <a:cs typeface="Times New Roman"/>
                <a:sym typeface="Times New Roman"/>
              </a:rPr>
              <a:t>, </a:t>
            </a:r>
            <a:r>
              <a:rPr b="1" i="0" lang="en-IN" sz="1800" u="none" cap="none" strike="noStrike">
                <a:solidFill>
                  <a:schemeClr val="dk1"/>
                </a:solidFill>
                <a:latin typeface="Times New Roman"/>
                <a:ea typeface="Times New Roman"/>
                <a:cs typeface="Times New Roman"/>
                <a:sym typeface="Times New Roman"/>
              </a:rPr>
              <a:t>recall</a:t>
            </a:r>
            <a:r>
              <a:rPr b="0" i="0" lang="en-IN" sz="1800" u="none" cap="none" strike="noStrike">
                <a:solidFill>
                  <a:schemeClr val="dk1"/>
                </a:solidFill>
                <a:latin typeface="Times New Roman"/>
                <a:ea typeface="Times New Roman"/>
                <a:cs typeface="Times New Roman"/>
                <a:sym typeface="Times New Roman"/>
              </a:rPr>
              <a:t>, and </a:t>
            </a:r>
            <a:r>
              <a:rPr b="1" i="0" lang="en-IN" sz="1800" u="none" cap="none" strike="noStrike">
                <a:solidFill>
                  <a:schemeClr val="dk1"/>
                </a:solidFill>
                <a:latin typeface="Times New Roman"/>
                <a:ea typeface="Times New Roman"/>
                <a:cs typeface="Times New Roman"/>
                <a:sym typeface="Times New Roman"/>
              </a:rPr>
              <a:t>F1 score</a:t>
            </a:r>
            <a:r>
              <a:rPr b="0" i="0" lang="en-IN" sz="1800" u="none" cap="none" strike="noStrike">
                <a:solidFill>
                  <a:schemeClr val="dk1"/>
                </a:solidFill>
                <a:latin typeface="Times New Roman"/>
                <a:ea typeface="Times New Roman"/>
                <a:cs typeface="Times New Roman"/>
                <a:sym typeface="Times New Roman"/>
              </a:rPr>
              <a:t> to assess its performance.</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1" i="1" lang="en-IN" sz="1800" u="none" cap="none" strike="noStrike">
                <a:solidFill>
                  <a:schemeClr val="dk1"/>
                </a:solidFill>
                <a:latin typeface="Times New Roman"/>
                <a:ea typeface="Times New Roman"/>
                <a:cs typeface="Times New Roman"/>
                <a:sym typeface="Times New Roman"/>
              </a:rPr>
              <a:t>Step 4: Sentiment Analysis and Trend Identification</a:t>
            </a:r>
            <a:endParaRPr b="1" i="1"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Analysis of Trends</a:t>
            </a:r>
            <a:r>
              <a:rPr b="0" i="0" lang="en-IN" sz="1800" u="none" cap="none" strike="noStrike">
                <a:solidFill>
                  <a:schemeClr val="dk1"/>
                </a:solidFill>
                <a:latin typeface="Times New Roman"/>
                <a:ea typeface="Times New Roman"/>
                <a:cs typeface="Times New Roman"/>
                <a:sym typeface="Times New Roman"/>
              </a:rPr>
              <a:t>: Apply the trained sentiment analysis model to analyze large sets of text data, categorizing them into sentiment labels and tracking sentiment trends over time.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Topic-wise Sentiment Analysis</a:t>
            </a:r>
            <a:r>
              <a:rPr b="0" i="0" lang="en-IN" sz="1800" u="none" cap="none" strike="noStrike">
                <a:solidFill>
                  <a:schemeClr val="dk1"/>
                </a:solidFill>
                <a:latin typeface="Times New Roman"/>
                <a:ea typeface="Times New Roman"/>
                <a:cs typeface="Times New Roman"/>
                <a:sym typeface="Times New Roman"/>
              </a:rPr>
              <a:t>: Perform sentiment analysis on specific topics or events to understand public opinion and emotional reactions.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Time-Series Analysis</a:t>
            </a:r>
            <a:r>
              <a:rPr b="0" i="0" lang="en-IN" sz="1800" u="none" cap="none" strike="noStrike">
                <a:solidFill>
                  <a:schemeClr val="dk1"/>
                </a:solidFill>
                <a:latin typeface="Times New Roman"/>
                <a:ea typeface="Times New Roman"/>
                <a:cs typeface="Times New Roman"/>
                <a:sym typeface="Times New Roman"/>
              </a:rPr>
              <a:t>: Study sentiment shifts over time to identify correlations with real-world events.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rgbClr val="000000"/>
              </a:buClr>
              <a:buSzPts val="1800"/>
              <a:buFont typeface="Arial"/>
              <a:buNone/>
            </a:pPr>
            <a:r>
              <a:t/>
            </a:r>
            <a:endParaRPr b="1" i="0" sz="18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Methodology</a:t>
            </a:r>
            <a:endParaRPr/>
          </a:p>
        </p:txBody>
      </p:sp>
      <p:sp>
        <p:nvSpPr>
          <p:cNvPr id="118" name="Google Shape;118;p20"/>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1" lang="en-IN" sz="1800" u="none" cap="none" strike="noStrike">
                <a:solidFill>
                  <a:schemeClr val="dk1"/>
                </a:solidFill>
                <a:latin typeface="Times New Roman"/>
                <a:ea typeface="Times New Roman"/>
                <a:cs typeface="Times New Roman"/>
                <a:sym typeface="Times New Roman"/>
              </a:rPr>
              <a:t>Step </a:t>
            </a:r>
            <a:r>
              <a:rPr b="1" i="1" lang="en-IN" sz="1800" u="none" cap="none" strike="noStrike">
                <a:solidFill>
                  <a:schemeClr val="dk1"/>
                </a:solidFill>
                <a:latin typeface="Times New Roman"/>
                <a:ea typeface="Times New Roman"/>
                <a:cs typeface="Times New Roman"/>
                <a:sym typeface="Times New Roman"/>
              </a:rPr>
              <a:t>5</a:t>
            </a:r>
            <a:r>
              <a:rPr b="1" i="1" lang="en-IN" sz="1800" u="none" cap="none" strike="noStrike">
                <a:solidFill>
                  <a:schemeClr val="dk1"/>
                </a:solidFill>
                <a:latin typeface="Times New Roman"/>
                <a:ea typeface="Times New Roman"/>
                <a:cs typeface="Times New Roman"/>
                <a:sym typeface="Times New Roman"/>
              </a:rPr>
              <a:t>: Visualization and Interpretation</a:t>
            </a:r>
            <a:endParaRPr b="1" i="1"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Graphical Visualization</a:t>
            </a:r>
            <a:r>
              <a:rPr b="0" i="0" lang="en-IN" sz="1800" u="none" cap="none" strike="noStrike">
                <a:solidFill>
                  <a:schemeClr val="dk1"/>
                </a:solidFill>
                <a:latin typeface="Times New Roman"/>
                <a:ea typeface="Times New Roman"/>
                <a:cs typeface="Times New Roman"/>
                <a:sym typeface="Times New Roman"/>
              </a:rPr>
              <a:t>: Use tools like </a:t>
            </a:r>
            <a:r>
              <a:rPr b="1" i="0" lang="en-IN" sz="1800" u="none" cap="none" strike="noStrike">
                <a:solidFill>
                  <a:schemeClr val="dk1"/>
                </a:solidFill>
                <a:latin typeface="Times New Roman"/>
                <a:ea typeface="Times New Roman"/>
                <a:cs typeface="Times New Roman"/>
                <a:sym typeface="Times New Roman"/>
              </a:rPr>
              <a:t>Matplotlib</a:t>
            </a:r>
            <a:r>
              <a:rPr b="0" i="0" lang="en-IN" sz="1800" u="none" cap="none" strike="noStrike">
                <a:solidFill>
                  <a:schemeClr val="dk1"/>
                </a:solidFill>
                <a:latin typeface="Times New Roman"/>
                <a:ea typeface="Times New Roman"/>
                <a:cs typeface="Times New Roman"/>
                <a:sym typeface="Times New Roman"/>
              </a:rPr>
              <a:t> and </a:t>
            </a:r>
            <a:r>
              <a:rPr b="1" i="0" lang="en-IN" sz="1800" u="none" cap="none" strike="noStrike">
                <a:solidFill>
                  <a:schemeClr val="dk1"/>
                </a:solidFill>
                <a:latin typeface="Times New Roman"/>
                <a:ea typeface="Times New Roman"/>
                <a:cs typeface="Times New Roman"/>
                <a:sym typeface="Times New Roman"/>
              </a:rPr>
              <a:t>Seaborn</a:t>
            </a:r>
            <a:r>
              <a:rPr b="0" i="0" lang="en-IN" sz="1800" u="none" cap="none" strike="noStrike">
                <a:solidFill>
                  <a:schemeClr val="dk1"/>
                </a:solidFill>
                <a:latin typeface="Times New Roman"/>
                <a:ea typeface="Times New Roman"/>
                <a:cs typeface="Times New Roman"/>
                <a:sym typeface="Times New Roman"/>
              </a:rPr>
              <a:t> to visualize sentiment distribution, emotion trends, and changes over time.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Sentiment Trend Graphs</a:t>
            </a:r>
            <a:r>
              <a:rPr b="0" i="0" lang="en-IN" sz="1800" u="none" cap="none" strike="noStrike">
                <a:solidFill>
                  <a:schemeClr val="dk1"/>
                </a:solidFill>
                <a:latin typeface="Times New Roman"/>
                <a:ea typeface="Times New Roman"/>
                <a:cs typeface="Times New Roman"/>
                <a:sym typeface="Times New Roman"/>
              </a:rPr>
              <a:t>: Plot sentiment trends across various topics or timeframes, allowing for easy interpretation of shifts in public sentiment.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Word Clouds</a:t>
            </a:r>
            <a:r>
              <a:rPr b="0" i="0" lang="en-IN" sz="1800" u="none" cap="none" strike="noStrike">
                <a:solidFill>
                  <a:schemeClr val="dk1"/>
                </a:solidFill>
                <a:latin typeface="Times New Roman"/>
                <a:ea typeface="Times New Roman"/>
                <a:cs typeface="Times New Roman"/>
                <a:sym typeface="Times New Roman"/>
              </a:rPr>
              <a:t>: Create word clouds to show the most frequently mentioned terms in different sentiment categories.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1" i="1" lang="en-IN" sz="1800" u="none" cap="none" strike="noStrike">
                <a:solidFill>
                  <a:schemeClr val="dk1"/>
                </a:solidFill>
                <a:latin typeface="Times New Roman"/>
                <a:ea typeface="Times New Roman"/>
                <a:cs typeface="Times New Roman"/>
                <a:sym typeface="Times New Roman"/>
              </a:rPr>
              <a:t>Step </a:t>
            </a:r>
            <a:r>
              <a:rPr b="1" i="1" lang="en-IN" sz="1800" u="none" cap="none" strike="noStrike">
                <a:solidFill>
                  <a:schemeClr val="dk1"/>
                </a:solidFill>
                <a:latin typeface="Times New Roman"/>
                <a:ea typeface="Times New Roman"/>
                <a:cs typeface="Times New Roman"/>
                <a:sym typeface="Times New Roman"/>
              </a:rPr>
              <a:t>6</a:t>
            </a:r>
            <a:r>
              <a:rPr b="1" i="1" lang="en-IN" sz="1800" u="none" cap="none" strike="noStrike">
                <a:solidFill>
                  <a:schemeClr val="dk1"/>
                </a:solidFill>
                <a:latin typeface="Times New Roman"/>
                <a:ea typeface="Times New Roman"/>
                <a:cs typeface="Times New Roman"/>
                <a:sym typeface="Times New Roman"/>
              </a:rPr>
              <a:t>: Result Interpretation</a:t>
            </a:r>
            <a:endParaRPr b="1" i="1"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Insight Generation</a:t>
            </a:r>
            <a:r>
              <a:rPr b="0" i="0" lang="en-IN" sz="1800" u="none" cap="none" strike="noStrike">
                <a:solidFill>
                  <a:schemeClr val="dk1"/>
                </a:solidFill>
                <a:latin typeface="Times New Roman"/>
                <a:ea typeface="Times New Roman"/>
                <a:cs typeface="Times New Roman"/>
                <a:sym typeface="Times New Roman"/>
              </a:rPr>
              <a:t>: Analyze the results to draw insights about the topics being discussed, the emotional state of the online community, and any potential mental health or harassment concerns based on sentiment patterns.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Reporting</a:t>
            </a:r>
            <a:r>
              <a:rPr b="0" i="0" lang="en-IN" sz="1800" u="none" cap="none" strike="noStrike">
                <a:solidFill>
                  <a:schemeClr val="dk1"/>
                </a:solidFill>
                <a:latin typeface="Times New Roman"/>
                <a:ea typeface="Times New Roman"/>
                <a:cs typeface="Times New Roman"/>
                <a:sym typeface="Times New Roman"/>
              </a:rPr>
              <a:t>: Document findings and trends in a comprehensive report, offering actionable insights or recommendations.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rgbClr val="000000"/>
              </a:buClr>
              <a:buSzPts val="1800"/>
              <a:buFont typeface="Arial"/>
              <a:buNone/>
            </a:pPr>
            <a:r>
              <a:t/>
            </a:r>
            <a:endParaRPr b="1" i="0" sz="18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838202" y="365126"/>
            <a:ext cx="10515600" cy="77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Methodology</a:t>
            </a:r>
            <a:endParaRPr/>
          </a:p>
        </p:txBody>
      </p:sp>
      <p:sp>
        <p:nvSpPr>
          <p:cNvPr id="124" name="Google Shape;124;p21"/>
          <p:cNvSpPr txBox="1"/>
          <p:nvPr/>
        </p:nvSpPr>
        <p:spPr>
          <a:xfrm>
            <a:off x="838200" y="1144525"/>
            <a:ext cx="10451700" cy="47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lang="en-IN" sz="1800" u="sng">
                <a:solidFill>
                  <a:schemeClr val="dk1"/>
                </a:solidFill>
                <a:latin typeface="Times New Roman"/>
                <a:ea typeface="Times New Roman"/>
                <a:cs typeface="Times New Roman"/>
                <a:sym typeface="Times New Roman"/>
              </a:rPr>
              <a:t>2</a:t>
            </a:r>
            <a:r>
              <a:rPr b="1" i="0" lang="en-IN" sz="1800" u="sng" cap="none" strike="noStrike">
                <a:solidFill>
                  <a:schemeClr val="dk1"/>
                </a:solidFill>
                <a:latin typeface="Times New Roman"/>
                <a:ea typeface="Times New Roman"/>
                <a:cs typeface="Times New Roman"/>
                <a:sym typeface="Times New Roman"/>
              </a:rPr>
              <a:t>. Expected Outcomes</a:t>
            </a:r>
            <a:endParaRPr b="1"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Clear sentiment categorization of text data (positive, negative, neutral).</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Identification of emotional trends or patterns in public discourse.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Understanding of public reactions to specific topics or events.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Times New Roman"/>
              <a:buChar char="●"/>
            </a:pPr>
            <a:r>
              <a:rPr b="0" i="0" lang="en-IN" sz="1800" u="none" cap="none" strike="noStrike">
                <a:solidFill>
                  <a:schemeClr val="dk1"/>
                </a:solidFill>
                <a:latin typeface="Times New Roman"/>
                <a:ea typeface="Times New Roman"/>
                <a:cs typeface="Times New Roman"/>
                <a:sym typeface="Times New Roman"/>
              </a:rPr>
              <a:t>Insights into the potential mental health impact or signs of online harassment.</a:t>
            </a:r>
            <a:br>
              <a:rPr b="0" i="0" lang="en-IN" sz="1800" u="none" cap="none" strike="noStrike">
                <a:solidFill>
                  <a:schemeClr val="dk1"/>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400"/>
              </a:spcBef>
              <a:spcAft>
                <a:spcPts val="0"/>
              </a:spcAft>
              <a:buClr>
                <a:schemeClr val="dk1"/>
              </a:buClr>
              <a:buSzPts val="1100"/>
              <a:buFont typeface="Arial"/>
              <a:buNone/>
            </a:pPr>
            <a:r>
              <a:rPr b="1" lang="en-IN" sz="1800" u="sng">
                <a:solidFill>
                  <a:schemeClr val="dk1"/>
                </a:solidFill>
                <a:latin typeface="Times New Roman"/>
                <a:ea typeface="Times New Roman"/>
                <a:cs typeface="Times New Roman"/>
                <a:sym typeface="Times New Roman"/>
              </a:rPr>
              <a:t>3</a:t>
            </a:r>
            <a:r>
              <a:rPr b="1" i="0" lang="en-IN" sz="1800" u="sng" cap="none" strike="noStrike">
                <a:solidFill>
                  <a:schemeClr val="dk1"/>
                </a:solidFill>
                <a:latin typeface="Times New Roman"/>
                <a:ea typeface="Times New Roman"/>
                <a:cs typeface="Times New Roman"/>
                <a:sym typeface="Times New Roman"/>
              </a:rPr>
              <a:t>. Success Criteria</a:t>
            </a:r>
            <a:endParaRPr b="1" i="0" sz="1800" u="sng"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120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Accuracy</a:t>
            </a:r>
            <a:r>
              <a:rPr b="0" i="0" lang="en-IN" sz="1800" u="none" cap="none" strike="noStrike">
                <a:solidFill>
                  <a:schemeClr val="dk1"/>
                </a:solidFill>
                <a:latin typeface="Times New Roman"/>
                <a:ea typeface="Times New Roman"/>
                <a:cs typeface="Times New Roman"/>
                <a:sym typeface="Times New Roman"/>
              </a:rPr>
              <a:t>: High accuracy of sentiment classification, with a goal of achieving </a:t>
            </a:r>
            <a:r>
              <a:rPr b="1" i="0" lang="en-IN" sz="1800" u="none" cap="none" strike="noStrike">
                <a:solidFill>
                  <a:schemeClr val="dk1"/>
                </a:solidFill>
                <a:latin typeface="Times New Roman"/>
                <a:ea typeface="Times New Roman"/>
                <a:cs typeface="Times New Roman"/>
                <a:sym typeface="Times New Roman"/>
              </a:rPr>
              <a:t>85% or higher</a:t>
            </a:r>
            <a:r>
              <a:rPr b="0" i="0" lang="en-IN" sz="1800" u="none" cap="none" strike="noStrike">
                <a:solidFill>
                  <a:schemeClr val="dk1"/>
                </a:solidFill>
                <a:latin typeface="Times New Roman"/>
                <a:ea typeface="Times New Roman"/>
                <a:cs typeface="Times New Roman"/>
                <a:sym typeface="Times New Roman"/>
              </a:rPr>
              <a:t> accuracy.</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Trends Identification</a:t>
            </a:r>
            <a:r>
              <a:rPr b="0" i="0" lang="en-IN" sz="1800" u="none" cap="none" strike="noStrike">
                <a:solidFill>
                  <a:schemeClr val="dk1"/>
                </a:solidFill>
                <a:latin typeface="Times New Roman"/>
                <a:ea typeface="Times New Roman"/>
                <a:cs typeface="Times New Roman"/>
                <a:sym typeface="Times New Roman"/>
              </a:rPr>
              <a:t>: Ability to detect clear shifts in sentiment over time or in relation to specific events.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Insight Quality</a:t>
            </a:r>
            <a:r>
              <a:rPr b="0" i="0" lang="en-IN" sz="1800" u="none" cap="none" strike="noStrike">
                <a:solidFill>
                  <a:schemeClr val="dk1"/>
                </a:solidFill>
                <a:latin typeface="Times New Roman"/>
                <a:ea typeface="Times New Roman"/>
                <a:cs typeface="Times New Roman"/>
                <a:sym typeface="Times New Roman"/>
              </a:rPr>
              <a:t>: The ability to generate meaningful insights from sentiment analysis and correlate them with real-world issues.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15000"/>
              </a:lnSpc>
              <a:spcBef>
                <a:spcPts val="0"/>
              </a:spcBef>
              <a:spcAft>
                <a:spcPts val="0"/>
              </a:spcAft>
              <a:buClr>
                <a:schemeClr val="dk1"/>
              </a:buClr>
              <a:buSzPts val="1800"/>
              <a:buFont typeface="Arial"/>
              <a:buChar char="●"/>
            </a:pPr>
            <a:r>
              <a:rPr b="1" i="0" lang="en-IN" sz="1800" u="none" cap="none" strike="noStrike">
                <a:solidFill>
                  <a:schemeClr val="dk1"/>
                </a:solidFill>
                <a:latin typeface="Times New Roman"/>
                <a:ea typeface="Times New Roman"/>
                <a:cs typeface="Times New Roman"/>
                <a:sym typeface="Times New Roman"/>
              </a:rPr>
              <a:t>User Satisfaction</a:t>
            </a:r>
            <a:r>
              <a:rPr b="0" i="0" lang="en-IN" sz="1800" u="none" cap="none" strike="noStrike">
                <a:solidFill>
                  <a:schemeClr val="dk1"/>
                </a:solidFill>
                <a:latin typeface="Times New Roman"/>
                <a:ea typeface="Times New Roman"/>
                <a:cs typeface="Times New Roman"/>
                <a:sym typeface="Times New Roman"/>
              </a:rPr>
              <a:t>: Clear, understandable visualizations and reports that help stakeholders understand sentiment shifts and their implications.</a:t>
            </a:r>
            <a:br>
              <a:rPr b="0" i="0" lang="en-IN" sz="1800" u="none" cap="none" strike="noStrike">
                <a:solidFill>
                  <a:schemeClr val="dk1"/>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