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p:regular r:id="rId40"/>
      <p:bold r:id="rId41"/>
      <p:italic r:id="rId42"/>
      <p:boldItalic r:id="rId43"/>
    </p:embeddedFont>
    <p:embeddedFont>
      <p:font typeface="Roboto Medium"/>
      <p:regular r:id="rId44"/>
      <p:bold r:id="rId45"/>
      <p:italic r:id="rId46"/>
      <p:boldItalic r:id="rId47"/>
    </p:embeddedFont>
    <p:embeddedFont>
      <p:font typeface="Fira Sans Extra Condensed Medium"/>
      <p:regular r:id="rId48"/>
      <p:bold r:id="rId49"/>
      <p:italic r:id="rId50"/>
      <p:boldItalic r:id="rId51"/>
    </p:embeddedFont>
    <p:embeddedFont>
      <p:font typeface="Fira Sans Extra Condensed"/>
      <p:regular r:id="rId52"/>
      <p:bold r:id="rId53"/>
      <p:italic r:id="rId54"/>
      <p:boldItalic r:id="rId5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6" roundtripDataSignature="AMtx7mi0MFIp9U8d+GpxJk5/lsB7txH/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AF01E2A-E5F8-4583-BE19-25AF989A544A}">
  <a:tblStyle styleId="{8AF01E2A-E5F8-4583-BE19-25AF989A544A}"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Roboto-regular.fntdata"/><Relationship Id="rId42" Type="http://schemas.openxmlformats.org/officeDocument/2006/relationships/font" Target="fonts/Roboto-italic.fntdata"/><Relationship Id="rId41" Type="http://schemas.openxmlformats.org/officeDocument/2006/relationships/font" Target="fonts/Roboto-bold.fntdata"/><Relationship Id="rId44" Type="http://schemas.openxmlformats.org/officeDocument/2006/relationships/font" Target="fonts/RobotoMedium-regular.fntdata"/><Relationship Id="rId43" Type="http://schemas.openxmlformats.org/officeDocument/2006/relationships/font" Target="fonts/Roboto-boldItalic.fntdata"/><Relationship Id="rId46" Type="http://schemas.openxmlformats.org/officeDocument/2006/relationships/font" Target="fonts/RobotoMedium-italic.fntdata"/><Relationship Id="rId45" Type="http://schemas.openxmlformats.org/officeDocument/2006/relationships/font" Target="fonts/RobotoMedium-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FiraSansExtraCondensedMedium-regular.fntdata"/><Relationship Id="rId47" Type="http://schemas.openxmlformats.org/officeDocument/2006/relationships/font" Target="fonts/RobotoMedium-boldItalic.fntdata"/><Relationship Id="rId49" Type="http://schemas.openxmlformats.org/officeDocument/2006/relationships/font" Target="fonts/FiraSansExtraCondensedMedium-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FiraSansExtraCondensedMedium-boldItalic.fntdata"/><Relationship Id="rId50" Type="http://schemas.openxmlformats.org/officeDocument/2006/relationships/font" Target="fonts/FiraSansExtraCondensedMedium-italic.fntdata"/><Relationship Id="rId53" Type="http://schemas.openxmlformats.org/officeDocument/2006/relationships/font" Target="fonts/FiraSansExtraCondensed-bold.fntdata"/><Relationship Id="rId52" Type="http://schemas.openxmlformats.org/officeDocument/2006/relationships/font" Target="fonts/FiraSansExtraCondensed-regular.fntdata"/><Relationship Id="rId11" Type="http://schemas.openxmlformats.org/officeDocument/2006/relationships/slide" Target="slides/slide6.xml"/><Relationship Id="rId55" Type="http://schemas.openxmlformats.org/officeDocument/2006/relationships/font" Target="fonts/FiraSansExtraCondensed-boldItalic.fntdata"/><Relationship Id="rId10" Type="http://schemas.openxmlformats.org/officeDocument/2006/relationships/slide" Target="slides/slide5.xml"/><Relationship Id="rId54" Type="http://schemas.openxmlformats.org/officeDocument/2006/relationships/font" Target="fonts/FiraSansExtraCondensed-italic.fntdata"/><Relationship Id="rId13" Type="http://schemas.openxmlformats.org/officeDocument/2006/relationships/slide" Target="slides/slide8.xml"/><Relationship Id="rId12" Type="http://schemas.openxmlformats.org/officeDocument/2006/relationships/slide" Target="slides/slide7.xml"/><Relationship Id="rId56"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9" name="Google Shape;49;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1" name="Google Shape;131;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9" name="Google Shape;149;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1" name="Google Shape;161;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9" name="Google Shape;17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4" name="Google Shape;1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3" name="Google Shape;8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0" name="Google Shape;1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1" name="Google Shape;201;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7" name="Google Shape;207;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8" name="Google Shape;22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3" name="Google Shape;233;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9" name="Google Shape;89;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3" name="Google Shape;24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9" name="Google Shape;249;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5" name="Google Shape;25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1" name="Google Shape;261;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7" name="Google Shape;267;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7" name="Google Shape;107;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3" name="Google Shape;11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36"/>
          <p:cNvSpPr txBox="1"/>
          <p:nvPr>
            <p:ph type="ctrTitle"/>
          </p:nvPr>
        </p:nvSpPr>
        <p:spPr>
          <a:xfrm>
            <a:off x="710280" y="536650"/>
            <a:ext cx="4918200" cy="20526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500"/>
              <a:buNone/>
              <a:defRPr sz="4500"/>
            </a:lvl1pPr>
            <a:lvl2pPr lvl="1" algn="l">
              <a:lnSpc>
                <a:spcPct val="100000"/>
              </a:lnSpc>
              <a:spcBef>
                <a:spcPts val="0"/>
              </a:spcBef>
              <a:spcAft>
                <a:spcPts val="0"/>
              </a:spcAft>
              <a:buSzPts val="4500"/>
              <a:buNone/>
              <a:defRPr sz="4500"/>
            </a:lvl2pPr>
            <a:lvl3pPr lvl="2" algn="l">
              <a:lnSpc>
                <a:spcPct val="100000"/>
              </a:lnSpc>
              <a:spcBef>
                <a:spcPts val="0"/>
              </a:spcBef>
              <a:spcAft>
                <a:spcPts val="0"/>
              </a:spcAft>
              <a:buSzPts val="4500"/>
              <a:buNone/>
              <a:defRPr sz="4500"/>
            </a:lvl3pPr>
            <a:lvl4pPr lvl="3" algn="l">
              <a:lnSpc>
                <a:spcPct val="100000"/>
              </a:lnSpc>
              <a:spcBef>
                <a:spcPts val="0"/>
              </a:spcBef>
              <a:spcAft>
                <a:spcPts val="0"/>
              </a:spcAft>
              <a:buSzPts val="4500"/>
              <a:buNone/>
              <a:defRPr sz="4500"/>
            </a:lvl4pPr>
            <a:lvl5pPr lvl="4" algn="l">
              <a:lnSpc>
                <a:spcPct val="100000"/>
              </a:lnSpc>
              <a:spcBef>
                <a:spcPts val="0"/>
              </a:spcBef>
              <a:spcAft>
                <a:spcPts val="0"/>
              </a:spcAft>
              <a:buSzPts val="4500"/>
              <a:buNone/>
              <a:defRPr sz="4500"/>
            </a:lvl5pPr>
            <a:lvl6pPr lvl="5" algn="l">
              <a:lnSpc>
                <a:spcPct val="100000"/>
              </a:lnSpc>
              <a:spcBef>
                <a:spcPts val="0"/>
              </a:spcBef>
              <a:spcAft>
                <a:spcPts val="0"/>
              </a:spcAft>
              <a:buSzPts val="4500"/>
              <a:buNone/>
              <a:defRPr sz="4500"/>
            </a:lvl6pPr>
            <a:lvl7pPr lvl="6" algn="l">
              <a:lnSpc>
                <a:spcPct val="100000"/>
              </a:lnSpc>
              <a:spcBef>
                <a:spcPts val="0"/>
              </a:spcBef>
              <a:spcAft>
                <a:spcPts val="0"/>
              </a:spcAft>
              <a:buSzPts val="4500"/>
              <a:buNone/>
              <a:defRPr sz="4500"/>
            </a:lvl7pPr>
            <a:lvl8pPr lvl="7" algn="l">
              <a:lnSpc>
                <a:spcPct val="100000"/>
              </a:lnSpc>
              <a:spcBef>
                <a:spcPts val="0"/>
              </a:spcBef>
              <a:spcAft>
                <a:spcPts val="0"/>
              </a:spcAft>
              <a:buSzPts val="4500"/>
              <a:buNone/>
              <a:defRPr sz="4500"/>
            </a:lvl8pPr>
            <a:lvl9pPr lvl="8" algn="l">
              <a:lnSpc>
                <a:spcPct val="100000"/>
              </a:lnSpc>
              <a:spcBef>
                <a:spcPts val="0"/>
              </a:spcBef>
              <a:spcAft>
                <a:spcPts val="0"/>
              </a:spcAft>
              <a:buSzPts val="4500"/>
              <a:buNone/>
              <a:defRPr sz="4500"/>
            </a:lvl9pPr>
          </a:lstStyle>
          <a:p/>
        </p:txBody>
      </p:sp>
      <p:sp>
        <p:nvSpPr>
          <p:cNvPr id="10" name="Google Shape;10;p36"/>
          <p:cNvSpPr txBox="1"/>
          <p:nvPr>
            <p:ph idx="1" type="subTitle"/>
          </p:nvPr>
        </p:nvSpPr>
        <p:spPr>
          <a:xfrm>
            <a:off x="710275" y="2589250"/>
            <a:ext cx="4918200" cy="5364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000"/>
              <a:buNone/>
              <a:defRPr sz="2000"/>
            </a:lvl1pPr>
            <a:lvl2pPr lvl="1" algn="l">
              <a:lnSpc>
                <a:spcPct val="100000"/>
              </a:lnSpc>
              <a:spcBef>
                <a:spcPts val="0"/>
              </a:spcBef>
              <a:spcAft>
                <a:spcPts val="0"/>
              </a:spcAft>
              <a:buSzPts val="2000"/>
              <a:buNone/>
              <a:defRPr sz="2000"/>
            </a:lvl2pPr>
            <a:lvl3pPr lvl="2" algn="l">
              <a:lnSpc>
                <a:spcPct val="100000"/>
              </a:lnSpc>
              <a:spcBef>
                <a:spcPts val="0"/>
              </a:spcBef>
              <a:spcAft>
                <a:spcPts val="0"/>
              </a:spcAft>
              <a:buSzPts val="2000"/>
              <a:buNone/>
              <a:defRPr sz="2000"/>
            </a:lvl3pPr>
            <a:lvl4pPr lvl="3" algn="l">
              <a:lnSpc>
                <a:spcPct val="100000"/>
              </a:lnSpc>
              <a:spcBef>
                <a:spcPts val="0"/>
              </a:spcBef>
              <a:spcAft>
                <a:spcPts val="0"/>
              </a:spcAft>
              <a:buSzPts val="2000"/>
              <a:buNone/>
              <a:defRPr sz="2000"/>
            </a:lvl4pPr>
            <a:lvl5pPr lvl="4" algn="l">
              <a:lnSpc>
                <a:spcPct val="100000"/>
              </a:lnSpc>
              <a:spcBef>
                <a:spcPts val="0"/>
              </a:spcBef>
              <a:spcAft>
                <a:spcPts val="0"/>
              </a:spcAft>
              <a:buSzPts val="2000"/>
              <a:buNone/>
              <a:defRPr sz="2000"/>
            </a:lvl5pPr>
            <a:lvl6pPr lvl="5" algn="l">
              <a:lnSpc>
                <a:spcPct val="100000"/>
              </a:lnSpc>
              <a:spcBef>
                <a:spcPts val="0"/>
              </a:spcBef>
              <a:spcAft>
                <a:spcPts val="0"/>
              </a:spcAft>
              <a:buSzPts val="2000"/>
              <a:buNone/>
              <a:defRPr sz="2000"/>
            </a:lvl6pPr>
            <a:lvl7pPr lvl="6" algn="l">
              <a:lnSpc>
                <a:spcPct val="100000"/>
              </a:lnSpc>
              <a:spcBef>
                <a:spcPts val="0"/>
              </a:spcBef>
              <a:spcAft>
                <a:spcPts val="0"/>
              </a:spcAft>
              <a:buSzPts val="2000"/>
              <a:buNone/>
              <a:defRPr sz="2000"/>
            </a:lvl7pPr>
            <a:lvl8pPr lvl="7" algn="l">
              <a:lnSpc>
                <a:spcPct val="100000"/>
              </a:lnSpc>
              <a:spcBef>
                <a:spcPts val="0"/>
              </a:spcBef>
              <a:spcAft>
                <a:spcPts val="0"/>
              </a:spcAft>
              <a:buSzPts val="2000"/>
              <a:buNone/>
              <a:defRPr sz="2000"/>
            </a:lvl8pPr>
            <a:lvl9pPr lvl="8" algn="l">
              <a:lnSpc>
                <a:spcPct val="100000"/>
              </a:lnSpc>
              <a:spcBef>
                <a:spcPts val="0"/>
              </a:spcBef>
              <a:spcAft>
                <a:spcPts val="0"/>
              </a:spcAft>
              <a:buSzPts val="2000"/>
              <a:buNone/>
              <a:defRPr sz="20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1" name="Shape 41"/>
        <p:cNvGrpSpPr/>
        <p:nvPr/>
      </p:nvGrpSpPr>
      <p:grpSpPr>
        <a:xfrm>
          <a:off x="0" y="0"/>
          <a:ext cx="0" cy="0"/>
          <a:chOff x="0" y="0"/>
          <a:chExt cx="0" cy="0"/>
        </a:xfrm>
      </p:grpSpPr>
      <p:sp>
        <p:nvSpPr>
          <p:cNvPr id="42" name="Google Shape;42;p45"/>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45"/>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44" name="Google Shape;44;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5" name="Shape 45"/>
        <p:cNvGrpSpPr/>
        <p:nvPr/>
      </p:nvGrpSpPr>
      <p:grpSpPr>
        <a:xfrm>
          <a:off x="0" y="0"/>
          <a:ext cx="0" cy="0"/>
          <a:chOff x="0" y="0"/>
          <a:chExt cx="0" cy="0"/>
        </a:xfrm>
      </p:grpSpPr>
      <p:sp>
        <p:nvSpPr>
          <p:cNvPr id="46" name="Google Shape;46;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 name="Shape 11"/>
        <p:cNvGrpSpPr/>
        <p:nvPr/>
      </p:nvGrpSpPr>
      <p:grpSpPr>
        <a:xfrm>
          <a:off x="0" y="0"/>
          <a:ext cx="0" cy="0"/>
          <a:chOff x="0" y="0"/>
          <a:chExt cx="0" cy="0"/>
        </a:xfrm>
      </p:grpSpPr>
      <p:sp>
        <p:nvSpPr>
          <p:cNvPr id="12" name="Google Shape;12;p37"/>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sz="2500"/>
            </a:lvl1pPr>
            <a:lvl2pPr lvl="1" algn="l">
              <a:lnSpc>
                <a:spcPct val="100000"/>
              </a:lnSpc>
              <a:spcBef>
                <a:spcPts val="0"/>
              </a:spcBef>
              <a:spcAft>
                <a:spcPts val="0"/>
              </a:spcAft>
              <a:buSzPts val="2500"/>
              <a:buNone/>
              <a:defRPr sz="2500"/>
            </a:lvl2pPr>
            <a:lvl3pPr lvl="2" algn="l">
              <a:lnSpc>
                <a:spcPct val="100000"/>
              </a:lnSpc>
              <a:spcBef>
                <a:spcPts val="0"/>
              </a:spcBef>
              <a:spcAft>
                <a:spcPts val="0"/>
              </a:spcAft>
              <a:buSzPts val="2500"/>
              <a:buNone/>
              <a:defRPr sz="2500"/>
            </a:lvl3pPr>
            <a:lvl4pPr lvl="3" algn="l">
              <a:lnSpc>
                <a:spcPct val="100000"/>
              </a:lnSpc>
              <a:spcBef>
                <a:spcPts val="0"/>
              </a:spcBef>
              <a:spcAft>
                <a:spcPts val="0"/>
              </a:spcAft>
              <a:buSzPts val="2500"/>
              <a:buNone/>
              <a:defRPr sz="2500"/>
            </a:lvl4pPr>
            <a:lvl5pPr lvl="4" algn="l">
              <a:lnSpc>
                <a:spcPct val="100000"/>
              </a:lnSpc>
              <a:spcBef>
                <a:spcPts val="0"/>
              </a:spcBef>
              <a:spcAft>
                <a:spcPts val="0"/>
              </a:spcAft>
              <a:buSzPts val="2500"/>
              <a:buNone/>
              <a:defRPr sz="2500"/>
            </a:lvl5pPr>
            <a:lvl6pPr lvl="5" algn="l">
              <a:lnSpc>
                <a:spcPct val="100000"/>
              </a:lnSpc>
              <a:spcBef>
                <a:spcPts val="0"/>
              </a:spcBef>
              <a:spcAft>
                <a:spcPts val="0"/>
              </a:spcAft>
              <a:buSzPts val="2500"/>
              <a:buNone/>
              <a:defRPr sz="2500"/>
            </a:lvl6pPr>
            <a:lvl7pPr lvl="6" algn="l">
              <a:lnSpc>
                <a:spcPct val="100000"/>
              </a:lnSpc>
              <a:spcBef>
                <a:spcPts val="0"/>
              </a:spcBef>
              <a:spcAft>
                <a:spcPts val="0"/>
              </a:spcAft>
              <a:buSzPts val="2500"/>
              <a:buNone/>
              <a:defRPr sz="2500"/>
            </a:lvl7pPr>
            <a:lvl8pPr lvl="7" algn="l">
              <a:lnSpc>
                <a:spcPct val="100000"/>
              </a:lnSpc>
              <a:spcBef>
                <a:spcPts val="0"/>
              </a:spcBef>
              <a:spcAft>
                <a:spcPts val="0"/>
              </a:spcAft>
              <a:buSzPts val="2500"/>
              <a:buNone/>
              <a:defRPr sz="2500"/>
            </a:lvl8pPr>
            <a:lvl9pPr lvl="8" algn="l">
              <a:lnSpc>
                <a:spcPct val="100000"/>
              </a:lnSpc>
              <a:spcBef>
                <a:spcPts val="0"/>
              </a:spcBef>
              <a:spcAft>
                <a:spcPts val="0"/>
              </a:spcAft>
              <a:buSzPts val="2500"/>
              <a:buNone/>
              <a:defRPr sz="25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5" name="Google Shape;15;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39"/>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18" name="Google Shape;18;p39"/>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0"/>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2500"/>
              <a:buNone/>
              <a:defRPr/>
            </a:lvl1pPr>
            <a:lvl2pPr lvl="1" algn="l">
              <a:lnSpc>
                <a:spcPct val="100000"/>
              </a:lnSpc>
              <a:spcBef>
                <a:spcPts val="0"/>
              </a:spcBef>
              <a:spcAft>
                <a:spcPts val="0"/>
              </a:spcAft>
              <a:buSzPts val="2500"/>
              <a:buNone/>
              <a:defRPr/>
            </a:lvl2pPr>
            <a:lvl3pPr lvl="2" algn="l">
              <a:lnSpc>
                <a:spcPct val="100000"/>
              </a:lnSpc>
              <a:spcBef>
                <a:spcPts val="0"/>
              </a:spcBef>
              <a:spcAft>
                <a:spcPts val="0"/>
              </a:spcAft>
              <a:buSzPts val="2500"/>
              <a:buNone/>
              <a:defRPr/>
            </a:lvl3pPr>
            <a:lvl4pPr lvl="3" algn="l">
              <a:lnSpc>
                <a:spcPct val="100000"/>
              </a:lnSpc>
              <a:spcBef>
                <a:spcPts val="0"/>
              </a:spcBef>
              <a:spcAft>
                <a:spcPts val="0"/>
              </a:spcAft>
              <a:buSzPts val="2500"/>
              <a:buNone/>
              <a:defRPr/>
            </a:lvl4pPr>
            <a:lvl5pPr lvl="4" algn="l">
              <a:lnSpc>
                <a:spcPct val="100000"/>
              </a:lnSpc>
              <a:spcBef>
                <a:spcPts val="0"/>
              </a:spcBef>
              <a:spcAft>
                <a:spcPts val="0"/>
              </a:spcAft>
              <a:buSzPts val="2500"/>
              <a:buNone/>
              <a:defRPr/>
            </a:lvl5pPr>
            <a:lvl6pPr lvl="5" algn="l">
              <a:lnSpc>
                <a:spcPct val="100000"/>
              </a:lnSpc>
              <a:spcBef>
                <a:spcPts val="0"/>
              </a:spcBef>
              <a:spcAft>
                <a:spcPts val="0"/>
              </a:spcAft>
              <a:buSzPts val="2500"/>
              <a:buNone/>
              <a:defRPr/>
            </a:lvl6pPr>
            <a:lvl7pPr lvl="6" algn="l">
              <a:lnSpc>
                <a:spcPct val="100000"/>
              </a:lnSpc>
              <a:spcBef>
                <a:spcPts val="0"/>
              </a:spcBef>
              <a:spcAft>
                <a:spcPts val="0"/>
              </a:spcAft>
              <a:buSzPts val="2500"/>
              <a:buNone/>
              <a:defRPr/>
            </a:lvl7pPr>
            <a:lvl8pPr lvl="7" algn="l">
              <a:lnSpc>
                <a:spcPct val="100000"/>
              </a:lnSpc>
              <a:spcBef>
                <a:spcPts val="0"/>
              </a:spcBef>
              <a:spcAft>
                <a:spcPts val="0"/>
              </a:spcAft>
              <a:buSzPts val="2500"/>
              <a:buNone/>
              <a:defRPr/>
            </a:lvl8pPr>
            <a:lvl9pPr lvl="8" algn="l">
              <a:lnSpc>
                <a:spcPct val="100000"/>
              </a:lnSpc>
              <a:spcBef>
                <a:spcPts val="0"/>
              </a:spcBef>
              <a:spcAft>
                <a:spcPts val="0"/>
              </a:spcAft>
              <a:buSzPts val="2500"/>
              <a:buNone/>
              <a:defRPr/>
            </a:lvl9pPr>
          </a:lstStyle>
          <a:p/>
        </p:txBody>
      </p:sp>
      <p:sp>
        <p:nvSpPr>
          <p:cNvPr id="22" name="Google Shape;22;p4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3" name="Google Shape;23;p4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5" name="Shape 25"/>
        <p:cNvGrpSpPr/>
        <p:nvPr/>
      </p:nvGrpSpPr>
      <p:grpSpPr>
        <a:xfrm>
          <a:off x="0" y="0"/>
          <a:ext cx="0" cy="0"/>
          <a:chOff x="0" y="0"/>
          <a:chExt cx="0" cy="0"/>
        </a:xfrm>
      </p:grpSpPr>
      <p:sp>
        <p:nvSpPr>
          <p:cNvPr id="26" name="Google Shape;26;p41"/>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27" name="Google Shape;27;p41"/>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8" name="Google Shape;28;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9" name="Shape 29"/>
        <p:cNvGrpSpPr/>
        <p:nvPr/>
      </p:nvGrpSpPr>
      <p:grpSpPr>
        <a:xfrm>
          <a:off x="0" y="0"/>
          <a:ext cx="0" cy="0"/>
          <a:chOff x="0" y="0"/>
          <a:chExt cx="0" cy="0"/>
        </a:xfrm>
      </p:grpSpPr>
      <p:sp>
        <p:nvSpPr>
          <p:cNvPr id="30" name="Google Shape;30;p4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1" name="Google Shape;31;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2" name="Shape 32"/>
        <p:cNvGrpSpPr/>
        <p:nvPr/>
      </p:nvGrpSpPr>
      <p:grpSpPr>
        <a:xfrm>
          <a:off x="0" y="0"/>
          <a:ext cx="0" cy="0"/>
          <a:chOff x="0" y="0"/>
          <a:chExt cx="0" cy="0"/>
        </a:xfrm>
      </p:grpSpPr>
      <p:sp>
        <p:nvSpPr>
          <p:cNvPr id="33" name="Google Shape;33;p4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43"/>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5" name="Google Shape;35;p43"/>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6" name="Google Shape;36;p43"/>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7" name="Google Shape;37;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 name="Shape 38"/>
        <p:cNvGrpSpPr/>
        <p:nvPr/>
      </p:nvGrpSpPr>
      <p:grpSpPr>
        <a:xfrm>
          <a:off x="0" y="0"/>
          <a:ext cx="0" cy="0"/>
          <a:chOff x="0" y="0"/>
          <a:chExt cx="0" cy="0"/>
        </a:xfrm>
      </p:grpSpPr>
      <p:sp>
        <p:nvSpPr>
          <p:cNvPr id="39" name="Google Shape;39;p4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0" name="Google Shape;4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5"/>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2500"/>
              <a:buFont typeface="Fira Sans Extra Condensed Medium"/>
              <a:buNone/>
              <a:defRPr b="0" i="0" sz="2500" u="none" cap="none" strike="noStrike">
                <a:solidFill>
                  <a:srgbClr val="000000"/>
                </a:solidFill>
                <a:latin typeface="Fira Sans Extra Condensed Medium"/>
                <a:ea typeface="Fira Sans Extra Condensed Medium"/>
                <a:cs typeface="Fira Sans Extra Condensed Medium"/>
                <a:sym typeface="Fira Sans Extra Condensed Medium"/>
              </a:defRPr>
            </a:lvl1pPr>
            <a:lvl2pPr lvl="1" marR="0" rtl="0" algn="l">
              <a:lnSpc>
                <a:spcPct val="100000"/>
              </a:lnSpc>
              <a:spcBef>
                <a:spcPts val="0"/>
              </a:spcBef>
              <a:spcAft>
                <a:spcPts val="0"/>
              </a:spcAft>
              <a:buClr>
                <a:srgbClr val="000000"/>
              </a:buClr>
              <a:buSzPts val="2500"/>
              <a:buFont typeface="Fira Sans Extra Condensed Medium"/>
              <a:buNone/>
              <a:defRPr b="0" i="0" sz="2500" u="none" cap="none" strike="noStrike">
                <a:solidFill>
                  <a:srgbClr val="000000"/>
                </a:solidFill>
                <a:latin typeface="Fira Sans Extra Condensed Medium"/>
                <a:ea typeface="Fira Sans Extra Condensed Medium"/>
                <a:cs typeface="Fira Sans Extra Condensed Medium"/>
                <a:sym typeface="Fira Sans Extra Condensed Medium"/>
              </a:defRPr>
            </a:lvl2pPr>
            <a:lvl3pPr lvl="2" marR="0" rtl="0" algn="l">
              <a:lnSpc>
                <a:spcPct val="100000"/>
              </a:lnSpc>
              <a:spcBef>
                <a:spcPts val="0"/>
              </a:spcBef>
              <a:spcAft>
                <a:spcPts val="0"/>
              </a:spcAft>
              <a:buClr>
                <a:srgbClr val="000000"/>
              </a:buClr>
              <a:buSzPts val="2500"/>
              <a:buFont typeface="Fira Sans Extra Condensed Medium"/>
              <a:buNone/>
              <a:defRPr b="0" i="0" sz="2500" u="none" cap="none" strike="noStrike">
                <a:solidFill>
                  <a:srgbClr val="000000"/>
                </a:solidFill>
                <a:latin typeface="Fira Sans Extra Condensed Medium"/>
                <a:ea typeface="Fira Sans Extra Condensed Medium"/>
                <a:cs typeface="Fira Sans Extra Condensed Medium"/>
                <a:sym typeface="Fira Sans Extra Condensed Medium"/>
              </a:defRPr>
            </a:lvl3pPr>
            <a:lvl4pPr lvl="3" marR="0" rtl="0" algn="l">
              <a:lnSpc>
                <a:spcPct val="100000"/>
              </a:lnSpc>
              <a:spcBef>
                <a:spcPts val="0"/>
              </a:spcBef>
              <a:spcAft>
                <a:spcPts val="0"/>
              </a:spcAft>
              <a:buClr>
                <a:srgbClr val="000000"/>
              </a:buClr>
              <a:buSzPts val="2500"/>
              <a:buFont typeface="Fira Sans Extra Condensed Medium"/>
              <a:buNone/>
              <a:defRPr b="0" i="0" sz="2500" u="none" cap="none" strike="noStrike">
                <a:solidFill>
                  <a:srgbClr val="000000"/>
                </a:solidFill>
                <a:latin typeface="Fira Sans Extra Condensed Medium"/>
                <a:ea typeface="Fira Sans Extra Condensed Medium"/>
                <a:cs typeface="Fira Sans Extra Condensed Medium"/>
                <a:sym typeface="Fira Sans Extra Condensed Medium"/>
              </a:defRPr>
            </a:lvl4pPr>
            <a:lvl5pPr lvl="4" marR="0" rtl="0" algn="l">
              <a:lnSpc>
                <a:spcPct val="100000"/>
              </a:lnSpc>
              <a:spcBef>
                <a:spcPts val="0"/>
              </a:spcBef>
              <a:spcAft>
                <a:spcPts val="0"/>
              </a:spcAft>
              <a:buClr>
                <a:srgbClr val="000000"/>
              </a:buClr>
              <a:buSzPts val="2500"/>
              <a:buFont typeface="Fira Sans Extra Condensed Medium"/>
              <a:buNone/>
              <a:defRPr b="0" i="0" sz="2500" u="none" cap="none" strike="noStrike">
                <a:solidFill>
                  <a:srgbClr val="000000"/>
                </a:solidFill>
                <a:latin typeface="Fira Sans Extra Condensed Medium"/>
                <a:ea typeface="Fira Sans Extra Condensed Medium"/>
                <a:cs typeface="Fira Sans Extra Condensed Medium"/>
                <a:sym typeface="Fira Sans Extra Condensed Medium"/>
              </a:defRPr>
            </a:lvl5pPr>
            <a:lvl6pPr lvl="5" marR="0" rtl="0" algn="l">
              <a:lnSpc>
                <a:spcPct val="100000"/>
              </a:lnSpc>
              <a:spcBef>
                <a:spcPts val="0"/>
              </a:spcBef>
              <a:spcAft>
                <a:spcPts val="0"/>
              </a:spcAft>
              <a:buClr>
                <a:srgbClr val="000000"/>
              </a:buClr>
              <a:buSzPts val="2500"/>
              <a:buFont typeface="Fira Sans Extra Condensed Medium"/>
              <a:buNone/>
              <a:defRPr b="0" i="0" sz="2500" u="none" cap="none" strike="noStrike">
                <a:solidFill>
                  <a:srgbClr val="000000"/>
                </a:solidFill>
                <a:latin typeface="Fira Sans Extra Condensed Medium"/>
                <a:ea typeface="Fira Sans Extra Condensed Medium"/>
                <a:cs typeface="Fira Sans Extra Condensed Medium"/>
                <a:sym typeface="Fira Sans Extra Condensed Medium"/>
              </a:defRPr>
            </a:lvl6pPr>
            <a:lvl7pPr lvl="6" marR="0" rtl="0" algn="l">
              <a:lnSpc>
                <a:spcPct val="100000"/>
              </a:lnSpc>
              <a:spcBef>
                <a:spcPts val="0"/>
              </a:spcBef>
              <a:spcAft>
                <a:spcPts val="0"/>
              </a:spcAft>
              <a:buClr>
                <a:srgbClr val="000000"/>
              </a:buClr>
              <a:buSzPts val="2500"/>
              <a:buFont typeface="Fira Sans Extra Condensed Medium"/>
              <a:buNone/>
              <a:defRPr b="0" i="0" sz="2500" u="none" cap="none" strike="noStrike">
                <a:solidFill>
                  <a:srgbClr val="000000"/>
                </a:solidFill>
                <a:latin typeface="Fira Sans Extra Condensed Medium"/>
                <a:ea typeface="Fira Sans Extra Condensed Medium"/>
                <a:cs typeface="Fira Sans Extra Condensed Medium"/>
                <a:sym typeface="Fira Sans Extra Condensed Medium"/>
              </a:defRPr>
            </a:lvl7pPr>
            <a:lvl8pPr lvl="7" marR="0" rtl="0" algn="l">
              <a:lnSpc>
                <a:spcPct val="100000"/>
              </a:lnSpc>
              <a:spcBef>
                <a:spcPts val="0"/>
              </a:spcBef>
              <a:spcAft>
                <a:spcPts val="0"/>
              </a:spcAft>
              <a:buClr>
                <a:srgbClr val="000000"/>
              </a:buClr>
              <a:buSzPts val="2500"/>
              <a:buFont typeface="Fira Sans Extra Condensed Medium"/>
              <a:buNone/>
              <a:defRPr b="0" i="0" sz="2500" u="none" cap="none" strike="noStrike">
                <a:solidFill>
                  <a:srgbClr val="000000"/>
                </a:solidFill>
                <a:latin typeface="Fira Sans Extra Condensed Medium"/>
                <a:ea typeface="Fira Sans Extra Condensed Medium"/>
                <a:cs typeface="Fira Sans Extra Condensed Medium"/>
                <a:sym typeface="Fira Sans Extra Condensed Medium"/>
              </a:defRPr>
            </a:lvl8pPr>
            <a:lvl9pPr lvl="8" marR="0" rtl="0" algn="l">
              <a:lnSpc>
                <a:spcPct val="100000"/>
              </a:lnSpc>
              <a:spcBef>
                <a:spcPts val="0"/>
              </a:spcBef>
              <a:spcAft>
                <a:spcPts val="0"/>
              </a:spcAft>
              <a:buClr>
                <a:srgbClr val="000000"/>
              </a:buClr>
              <a:buSzPts val="2500"/>
              <a:buFont typeface="Fira Sans Extra Condensed Medium"/>
              <a:buNone/>
              <a:defRPr b="0" i="0" sz="2500" u="none" cap="none" strike="noStrike">
                <a:solidFill>
                  <a:srgbClr val="000000"/>
                </a:solidFill>
                <a:latin typeface="Fira Sans Extra Condensed Medium"/>
                <a:ea typeface="Fira Sans Extra Condensed Medium"/>
                <a:cs typeface="Fira Sans Extra Condensed Medium"/>
                <a:sym typeface="Fira Sans Extra Condensed Medium"/>
              </a:defRPr>
            </a:lvl9pPr>
          </a:lstStyle>
          <a:p/>
        </p:txBody>
      </p:sp>
      <p:sp>
        <p:nvSpPr>
          <p:cNvPr id="7" name="Google Shape;7;p35"/>
          <p:cNvSpPr txBox="1"/>
          <p:nvPr>
            <p:ph idx="1" type="body"/>
          </p:nvPr>
        </p:nvSpPr>
        <p:spPr>
          <a:xfrm>
            <a:off x="483675" y="1031250"/>
            <a:ext cx="8203200" cy="36969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rgbClr val="000000"/>
              </a:buClr>
              <a:buSzPts val="1800"/>
              <a:buFont typeface="Roboto"/>
              <a:buChar char="●"/>
              <a:defRPr b="0" i="0" sz="1800" u="none" cap="none" strike="noStrike">
                <a:solidFill>
                  <a:srgbClr val="000000"/>
                </a:solidFill>
                <a:latin typeface="Roboto"/>
                <a:ea typeface="Roboto"/>
                <a:cs typeface="Roboto"/>
                <a:sym typeface="Roboto"/>
              </a:defRPr>
            </a:lvl1pPr>
            <a:lvl2pPr indent="-317500" lvl="1" marL="914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2pPr>
            <a:lvl3pPr indent="-317500" lvl="2" marL="1371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3pPr>
            <a:lvl4pPr indent="-317500" lvl="3" marL="18288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4pPr>
            <a:lvl5pPr indent="-317500" lvl="4" marL="22860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5pPr>
            <a:lvl6pPr indent="-317500" lvl="5" marL="27432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6pPr>
            <a:lvl7pPr indent="-317500" lvl="6" marL="32004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7pPr>
            <a:lvl8pPr indent="-317500" lvl="7" marL="3657600" marR="0" rtl="0" algn="l">
              <a:lnSpc>
                <a:spcPct val="115000"/>
              </a:lnSpc>
              <a:spcBef>
                <a:spcPts val="1600"/>
              </a:spcBef>
              <a:spcAft>
                <a:spcPts val="0"/>
              </a:spcAft>
              <a:buClr>
                <a:srgbClr val="000000"/>
              </a:buClr>
              <a:buSzPts val="1400"/>
              <a:buFont typeface="Roboto"/>
              <a:buChar char="○"/>
              <a:defRPr b="0" i="0" sz="1400" u="none" cap="none" strike="noStrike">
                <a:solidFill>
                  <a:srgbClr val="000000"/>
                </a:solidFill>
                <a:latin typeface="Roboto"/>
                <a:ea typeface="Roboto"/>
                <a:cs typeface="Roboto"/>
                <a:sym typeface="Roboto"/>
              </a:defRPr>
            </a:lvl8pPr>
            <a:lvl9pPr indent="-317500" lvl="8" marL="4114800" marR="0" rtl="0" algn="l">
              <a:lnSpc>
                <a:spcPct val="115000"/>
              </a:lnSpc>
              <a:spcBef>
                <a:spcPts val="1600"/>
              </a:spcBef>
              <a:spcAft>
                <a:spcPts val="1600"/>
              </a:spcAft>
              <a:buClr>
                <a:srgbClr val="000000"/>
              </a:buClr>
              <a:buSzPts val="1400"/>
              <a:buFont typeface="Roboto"/>
              <a:buChar char="■"/>
              <a:defRPr b="0" i="0" sz="1400" u="none" cap="none" strike="noStrike">
                <a:solidFill>
                  <a:srgbClr val="000000"/>
                </a:solidFill>
                <a:latin typeface="Roboto"/>
                <a:ea typeface="Roboto"/>
                <a:cs typeface="Roboto"/>
                <a:sym typeface="Robot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1620">
          <p15:clr>
            <a:srgbClr val="EA4335"/>
          </p15:clr>
        </p15:guide>
        <p15:guide id="2" pos="2880">
          <p15:clr>
            <a:srgbClr val="EA4335"/>
          </p15:clr>
        </p15:guide>
        <p15:guide id="3" pos="288">
          <p15:clr>
            <a:srgbClr val="EA4335"/>
          </p15:clr>
        </p15:guide>
        <p15:guide id="4" pos="5472">
          <p15:clr>
            <a:srgbClr val="EA4335"/>
          </p15:clr>
        </p15:guide>
        <p15:guide id="5" orient="horz" pos="262">
          <p15:clr>
            <a:srgbClr val="EA4335"/>
          </p15:clr>
        </p15:guide>
        <p15:guide id="6" orient="horz" pos="2978">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18.png"/><Relationship Id="rId5" Type="http://schemas.openxmlformats.org/officeDocument/2006/relationships/image" Target="../media/image19.png"/><Relationship Id="rId6" Type="http://schemas.openxmlformats.org/officeDocument/2006/relationships/image" Target="../media/image17.png"/><Relationship Id="rId7"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1"/>
          <p:cNvSpPr txBox="1"/>
          <p:nvPr>
            <p:ph type="ctrTitle"/>
          </p:nvPr>
        </p:nvSpPr>
        <p:spPr>
          <a:xfrm>
            <a:off x="228600" y="965637"/>
            <a:ext cx="8686800" cy="904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500"/>
              <a:buNone/>
            </a:pPr>
            <a:r>
              <a:rPr lang="en">
                <a:solidFill>
                  <a:schemeClr val="accent1"/>
                </a:solidFill>
              </a:rPr>
              <a:t>Food Waste Reduction in Urban Areas</a:t>
            </a:r>
            <a:endParaRPr>
              <a:solidFill>
                <a:schemeClr val="accent1"/>
              </a:solidFill>
            </a:endParaRPr>
          </a:p>
        </p:txBody>
      </p:sp>
      <p:sp>
        <p:nvSpPr>
          <p:cNvPr id="52" name="Google Shape;52;p1"/>
          <p:cNvSpPr txBox="1"/>
          <p:nvPr>
            <p:ph idx="1" type="subTitle"/>
          </p:nvPr>
        </p:nvSpPr>
        <p:spPr>
          <a:xfrm>
            <a:off x="1724988" y="1675487"/>
            <a:ext cx="5694000" cy="3729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2000"/>
              <a:buNone/>
            </a:pPr>
            <a:r>
              <a:rPr lang="en" sz="1700">
                <a:solidFill>
                  <a:schemeClr val="accent1"/>
                </a:solidFill>
              </a:rPr>
              <a:t>(SDG 12 : Responsible Consumption and Production)</a:t>
            </a:r>
            <a:endParaRPr sz="1700">
              <a:solidFill>
                <a:schemeClr val="accent1"/>
              </a:solidFill>
            </a:endParaRPr>
          </a:p>
        </p:txBody>
      </p:sp>
      <p:grpSp>
        <p:nvGrpSpPr>
          <p:cNvPr id="53" name="Google Shape;53;p1"/>
          <p:cNvGrpSpPr/>
          <p:nvPr/>
        </p:nvGrpSpPr>
        <p:grpSpPr>
          <a:xfrm>
            <a:off x="-1643822" y="2369072"/>
            <a:ext cx="10787812" cy="3283202"/>
            <a:chOff x="711150" y="1559663"/>
            <a:chExt cx="7721575" cy="2350012"/>
          </a:xfrm>
        </p:grpSpPr>
        <p:sp>
          <p:nvSpPr>
            <p:cNvPr id="54" name="Google Shape;54;p1"/>
            <p:cNvSpPr/>
            <p:nvPr/>
          </p:nvSpPr>
          <p:spPr>
            <a:xfrm>
              <a:off x="711150" y="1595125"/>
              <a:ext cx="7721575" cy="2314550"/>
            </a:xfrm>
            <a:custGeom>
              <a:rect b="b" l="l" r="r" t="t"/>
              <a:pathLst>
                <a:path extrusionOk="0" h="92582" w="308863">
                  <a:moveTo>
                    <a:pt x="0" y="92445"/>
                  </a:moveTo>
                  <a:lnTo>
                    <a:pt x="24529" y="34740"/>
                  </a:lnTo>
                  <a:lnTo>
                    <a:pt x="73382" y="80857"/>
                  </a:lnTo>
                  <a:lnTo>
                    <a:pt x="97740" y="23146"/>
                  </a:lnTo>
                  <a:lnTo>
                    <a:pt x="122133" y="46302"/>
                  </a:lnTo>
                  <a:lnTo>
                    <a:pt x="146543" y="0"/>
                  </a:lnTo>
                  <a:lnTo>
                    <a:pt x="195411" y="69356"/>
                  </a:lnTo>
                  <a:lnTo>
                    <a:pt x="219734" y="57794"/>
                  </a:lnTo>
                  <a:lnTo>
                    <a:pt x="244161" y="80952"/>
                  </a:lnTo>
                  <a:lnTo>
                    <a:pt x="268621" y="11652"/>
                  </a:lnTo>
                  <a:lnTo>
                    <a:pt x="293020" y="44"/>
                  </a:lnTo>
                  <a:lnTo>
                    <a:pt x="308863" y="92582"/>
                  </a:lnTo>
                </a:path>
              </a:pathLst>
            </a:custGeom>
            <a:noFill/>
            <a:ln cap="flat" cmpd="sng" w="19050">
              <a:solidFill>
                <a:schemeClr val="accent1"/>
              </a:solidFill>
              <a:prstDash val="solid"/>
              <a:round/>
              <a:headEnd len="sm" w="sm" type="none"/>
              <a:tailEnd len="sm" w="sm" type="none"/>
            </a:ln>
          </p:spPr>
        </p:sp>
        <p:sp>
          <p:nvSpPr>
            <p:cNvPr id="55" name="Google Shape;55;p1"/>
            <p:cNvSpPr/>
            <p:nvPr/>
          </p:nvSpPr>
          <p:spPr>
            <a:xfrm>
              <a:off x="1287538"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
            <p:cNvSpPr/>
            <p:nvPr/>
          </p:nvSpPr>
          <p:spPr>
            <a:xfrm>
              <a:off x="1897863" y="30035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
            <p:cNvSpPr/>
            <p:nvPr/>
          </p:nvSpPr>
          <p:spPr>
            <a:xfrm>
              <a:off x="2508163" y="358078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
            <p:cNvSpPr/>
            <p:nvPr/>
          </p:nvSpPr>
          <p:spPr>
            <a:xfrm>
              <a:off x="3118475" y="21377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
            <p:cNvSpPr/>
            <p:nvPr/>
          </p:nvSpPr>
          <p:spPr>
            <a:xfrm>
              <a:off x="3728788" y="2714950"/>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1"/>
            <p:cNvSpPr/>
            <p:nvPr/>
          </p:nvSpPr>
          <p:spPr>
            <a:xfrm>
              <a:off x="4339088" y="1559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 name="Google Shape;61;p1"/>
            <p:cNvSpPr/>
            <p:nvPr/>
          </p:nvSpPr>
          <p:spPr>
            <a:xfrm>
              <a:off x="4949400" y="24263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1"/>
            <p:cNvSpPr/>
            <p:nvPr/>
          </p:nvSpPr>
          <p:spPr>
            <a:xfrm>
              <a:off x="5559713" y="32921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1"/>
            <p:cNvSpPr/>
            <p:nvPr/>
          </p:nvSpPr>
          <p:spPr>
            <a:xfrm>
              <a:off x="6170025" y="30069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1"/>
            <p:cNvSpPr/>
            <p:nvPr/>
          </p:nvSpPr>
          <p:spPr>
            <a:xfrm>
              <a:off x="6780338" y="3580775"/>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
            <p:cNvSpPr/>
            <p:nvPr/>
          </p:nvSpPr>
          <p:spPr>
            <a:xfrm>
              <a:off x="7390650" y="1849138"/>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1"/>
            <p:cNvSpPr/>
            <p:nvPr/>
          </p:nvSpPr>
          <p:spPr>
            <a:xfrm>
              <a:off x="8006675" y="1559663"/>
              <a:ext cx="71400" cy="71400"/>
            </a:xfrm>
            <a:prstGeom prst="ellips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7" name="Google Shape;67;p1"/>
          <p:cNvGrpSpPr/>
          <p:nvPr/>
        </p:nvGrpSpPr>
        <p:grpSpPr>
          <a:xfrm>
            <a:off x="-582389" y="2369069"/>
            <a:ext cx="10790079" cy="2519041"/>
            <a:chOff x="710288" y="2137750"/>
            <a:chExt cx="7723197" cy="1803050"/>
          </a:xfrm>
        </p:grpSpPr>
        <p:sp>
          <p:nvSpPr>
            <p:cNvPr id="68" name="Google Shape;68;p1"/>
            <p:cNvSpPr/>
            <p:nvPr/>
          </p:nvSpPr>
          <p:spPr>
            <a:xfrm>
              <a:off x="710288" y="2172905"/>
              <a:ext cx="7723197" cy="1739465"/>
            </a:xfrm>
            <a:custGeom>
              <a:rect b="b" l="l" r="r" t="t"/>
              <a:pathLst>
                <a:path extrusionOk="0" h="48295" w="214429">
                  <a:moveTo>
                    <a:pt x="0" y="48101"/>
                  </a:moveTo>
                  <a:lnTo>
                    <a:pt x="17026" y="32099"/>
                  </a:lnTo>
                  <a:lnTo>
                    <a:pt x="33957" y="40100"/>
                  </a:lnTo>
                  <a:lnTo>
                    <a:pt x="50912" y="8072"/>
                  </a:lnTo>
                  <a:lnTo>
                    <a:pt x="67890" y="48077"/>
                  </a:lnTo>
                  <a:lnTo>
                    <a:pt x="84797" y="24003"/>
                  </a:lnTo>
                  <a:lnTo>
                    <a:pt x="101751" y="32099"/>
                  </a:lnTo>
                  <a:lnTo>
                    <a:pt x="118658" y="24122"/>
                  </a:lnTo>
                  <a:lnTo>
                    <a:pt x="135613" y="8025"/>
                  </a:lnTo>
                  <a:lnTo>
                    <a:pt x="152591" y="0"/>
                  </a:lnTo>
                  <a:lnTo>
                    <a:pt x="169522" y="24098"/>
                  </a:lnTo>
                  <a:lnTo>
                    <a:pt x="186500" y="32194"/>
                  </a:lnTo>
                  <a:lnTo>
                    <a:pt x="203611" y="16042"/>
                  </a:lnTo>
                  <a:lnTo>
                    <a:pt x="214429" y="48295"/>
                  </a:lnTo>
                </a:path>
              </a:pathLst>
            </a:custGeom>
            <a:noFill/>
            <a:ln cap="flat" cmpd="sng" w="19050">
              <a:solidFill>
                <a:schemeClr val="accent3"/>
              </a:solidFill>
              <a:prstDash val="solid"/>
              <a:round/>
              <a:headEnd len="sm" w="sm" type="none"/>
              <a:tailEnd len="sm" w="sm" type="none"/>
            </a:ln>
          </p:spPr>
        </p:sp>
        <p:sp>
          <p:nvSpPr>
            <p:cNvPr id="69" name="Google Shape;69;p1"/>
            <p:cNvSpPr/>
            <p:nvPr/>
          </p:nvSpPr>
          <p:spPr>
            <a:xfrm>
              <a:off x="8000975" y="27185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0" name="Google Shape;70;p1"/>
            <p:cNvSpPr/>
            <p:nvPr/>
          </p:nvSpPr>
          <p:spPr>
            <a:xfrm>
              <a:off x="7390663"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1"/>
            <p:cNvSpPr/>
            <p:nvPr/>
          </p:nvSpPr>
          <p:spPr>
            <a:xfrm>
              <a:off x="678032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1"/>
            <p:cNvSpPr/>
            <p:nvPr/>
          </p:nvSpPr>
          <p:spPr>
            <a:xfrm>
              <a:off x="6170038" y="213775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1"/>
            <p:cNvSpPr/>
            <p:nvPr/>
          </p:nvSpPr>
          <p:spPr>
            <a:xfrm>
              <a:off x="5559700"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1"/>
            <p:cNvSpPr/>
            <p:nvPr/>
          </p:nvSpPr>
          <p:spPr>
            <a:xfrm>
              <a:off x="4949413" y="300693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1"/>
            <p:cNvSpPr/>
            <p:nvPr/>
          </p:nvSpPr>
          <p:spPr>
            <a:xfrm>
              <a:off x="4339088" y="32921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
            <p:cNvSpPr/>
            <p:nvPr/>
          </p:nvSpPr>
          <p:spPr>
            <a:xfrm>
              <a:off x="3728775" y="30035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
            <p:cNvSpPr/>
            <p:nvPr/>
          </p:nvSpPr>
          <p:spPr>
            <a:xfrm>
              <a:off x="3118475" y="3869400"/>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1"/>
            <p:cNvSpPr/>
            <p:nvPr/>
          </p:nvSpPr>
          <p:spPr>
            <a:xfrm>
              <a:off x="2508163" y="2426363"/>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1"/>
            <p:cNvSpPr/>
            <p:nvPr/>
          </p:nvSpPr>
          <p:spPr>
            <a:xfrm>
              <a:off x="1897850" y="3580775"/>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1"/>
            <p:cNvSpPr/>
            <p:nvPr/>
          </p:nvSpPr>
          <p:spPr>
            <a:xfrm>
              <a:off x="1287538" y="3292188"/>
              <a:ext cx="71400" cy="71400"/>
            </a:xfrm>
            <a:prstGeom prst="ellipse">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0"/>
          <p:cNvSpPr txBox="1"/>
          <p:nvPr>
            <p:ph type="ctrTitle"/>
          </p:nvPr>
        </p:nvSpPr>
        <p:spPr>
          <a:xfrm>
            <a:off x="148050" y="238375"/>
            <a:ext cx="8847900" cy="65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DATA PROCESSING &amp; TRANSFORMATION</a:t>
            </a:r>
            <a:endParaRPr>
              <a:solidFill>
                <a:schemeClr val="accent1"/>
              </a:solidFill>
            </a:endParaRPr>
          </a:p>
        </p:txBody>
      </p:sp>
      <p:sp>
        <p:nvSpPr>
          <p:cNvPr id="134" name="Google Shape;134;p10"/>
          <p:cNvSpPr txBox="1"/>
          <p:nvPr>
            <p:ph idx="1" type="subTitle"/>
          </p:nvPr>
        </p:nvSpPr>
        <p:spPr>
          <a:xfrm>
            <a:off x="148050" y="1052375"/>
            <a:ext cx="8847900" cy="42726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000"/>
              <a:buNone/>
            </a:pPr>
            <a:r>
              <a:rPr b="1" lang="en" sz="2200"/>
              <a:t>DATA CLEANING METHODS:-</a:t>
            </a:r>
            <a:endParaRPr b="1" sz="2200"/>
          </a:p>
          <a:p>
            <a:pPr indent="-342900" lvl="0" marL="457200" rtl="0" algn="l">
              <a:lnSpc>
                <a:spcPct val="115000"/>
              </a:lnSpc>
              <a:spcBef>
                <a:spcPts val="0"/>
              </a:spcBef>
              <a:spcAft>
                <a:spcPts val="0"/>
              </a:spcAft>
              <a:buSzPts val="1800"/>
              <a:buChar char="❏"/>
            </a:pPr>
            <a:r>
              <a:rPr b="1" lang="en" sz="1800">
                <a:solidFill>
                  <a:schemeClr val="dk1"/>
                </a:solidFill>
                <a:latin typeface="Arial"/>
                <a:ea typeface="Arial"/>
                <a:cs typeface="Arial"/>
                <a:sym typeface="Arial"/>
              </a:rPr>
              <a:t>Check for Null Values:</a:t>
            </a:r>
            <a:r>
              <a:rPr lang="en" sz="1800">
                <a:solidFill>
                  <a:schemeClr val="dk1"/>
                </a:solidFill>
                <a:latin typeface="Arial"/>
                <a:ea typeface="Arial"/>
                <a:cs typeface="Arial"/>
                <a:sym typeface="Arial"/>
              </a:rPr>
              <a:t> Identify and handle missing data by imputing or removing incomplete records.</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 sz="1800">
                <a:solidFill>
                  <a:schemeClr val="dk1"/>
                </a:solidFill>
                <a:latin typeface="Arial"/>
                <a:ea typeface="Arial"/>
                <a:cs typeface="Arial"/>
                <a:sym typeface="Arial"/>
              </a:rPr>
              <a:t>Remove Repeated Values:</a:t>
            </a:r>
            <a:r>
              <a:rPr lang="en" sz="1800">
                <a:solidFill>
                  <a:schemeClr val="dk1"/>
                </a:solidFill>
                <a:latin typeface="Arial"/>
                <a:ea typeface="Arial"/>
                <a:cs typeface="Arial"/>
                <a:sym typeface="Arial"/>
              </a:rPr>
              <a:t> Eliminate redundancy by identifying and removing duplicate entries.</a:t>
            </a:r>
            <a:endParaRPr sz="1800">
              <a:solidFill>
                <a:schemeClr val="dk1"/>
              </a:solidFill>
              <a:latin typeface="Arial"/>
              <a:ea typeface="Arial"/>
              <a:cs typeface="Arial"/>
              <a:sym typeface="Arial"/>
            </a:endParaRPr>
          </a:p>
          <a:p>
            <a:pPr indent="-342900" lvl="0" marL="457200" rtl="0" algn="l">
              <a:lnSpc>
                <a:spcPct val="115000"/>
              </a:lnSpc>
              <a:spcBef>
                <a:spcPts val="0"/>
              </a:spcBef>
              <a:spcAft>
                <a:spcPts val="0"/>
              </a:spcAft>
              <a:buClr>
                <a:schemeClr val="dk1"/>
              </a:buClr>
              <a:buSzPts val="1800"/>
              <a:buFont typeface="Arial"/>
              <a:buChar char="❏"/>
            </a:pPr>
            <a:r>
              <a:rPr b="1" lang="en" sz="1800">
                <a:solidFill>
                  <a:schemeClr val="dk1"/>
                </a:solidFill>
                <a:latin typeface="Arial"/>
                <a:ea typeface="Arial"/>
                <a:cs typeface="Arial"/>
                <a:sym typeface="Arial"/>
              </a:rPr>
              <a:t>Rename Columns:</a:t>
            </a:r>
            <a:r>
              <a:rPr lang="en" sz="1800">
                <a:solidFill>
                  <a:schemeClr val="dk1"/>
                </a:solidFill>
                <a:latin typeface="Arial"/>
                <a:ea typeface="Arial"/>
                <a:cs typeface="Arial"/>
                <a:sym typeface="Arial"/>
              </a:rPr>
              <a:t> Rename columns for better clarity and ease of understanding.</a:t>
            </a:r>
            <a:endParaRPr b="1" sz="2200"/>
          </a:p>
          <a:p>
            <a:pPr indent="0" lvl="0" marL="0" rtl="0" algn="l">
              <a:lnSpc>
                <a:spcPct val="150000"/>
              </a:lnSpc>
              <a:spcBef>
                <a:spcPts val="1200"/>
              </a:spcBef>
              <a:spcAft>
                <a:spcPts val="0"/>
              </a:spcAft>
              <a:buSzPts val="2000"/>
              <a:buNone/>
            </a:pPr>
            <a:r>
              <a:t/>
            </a:r>
            <a:endParaRPr b="1" sz="2200"/>
          </a:p>
          <a:p>
            <a:pPr indent="0" lvl="0" marL="0" rtl="0" algn="l">
              <a:lnSpc>
                <a:spcPct val="150000"/>
              </a:lnSpc>
              <a:spcBef>
                <a:spcPts val="0"/>
              </a:spcBef>
              <a:spcAft>
                <a:spcPts val="0"/>
              </a:spcAft>
              <a:buSzPts val="2000"/>
              <a:buNone/>
            </a:pPr>
            <a:r>
              <a:t/>
            </a:r>
            <a:endParaRPr b="1"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ph type="ctrTitle"/>
          </p:nvPr>
        </p:nvSpPr>
        <p:spPr>
          <a:xfrm>
            <a:off x="127475" y="178200"/>
            <a:ext cx="7599000" cy="743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HANDLING MISSING VALUES</a:t>
            </a:r>
            <a:endParaRPr>
              <a:solidFill>
                <a:schemeClr val="accent1"/>
              </a:solidFill>
            </a:endParaRPr>
          </a:p>
        </p:txBody>
      </p:sp>
      <p:pic>
        <p:nvPicPr>
          <p:cNvPr id="140" name="Google Shape;140;p11"/>
          <p:cNvPicPr preferRelativeResize="0"/>
          <p:nvPr/>
        </p:nvPicPr>
        <p:blipFill rotWithShape="1">
          <a:blip r:embed="rId3">
            <a:alphaModFix/>
          </a:blip>
          <a:srcRect b="0" l="0" r="0" t="0"/>
          <a:stretch/>
        </p:blipFill>
        <p:spPr>
          <a:xfrm>
            <a:off x="1470100" y="1044150"/>
            <a:ext cx="5613299" cy="3776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ph type="ctrTitle"/>
          </p:nvPr>
        </p:nvSpPr>
        <p:spPr>
          <a:xfrm>
            <a:off x="248050" y="298775"/>
            <a:ext cx="7408200" cy="7833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REMOVING REPEATED VALUES</a:t>
            </a:r>
            <a:endParaRPr>
              <a:solidFill>
                <a:schemeClr val="accent1"/>
              </a:solidFill>
            </a:endParaRPr>
          </a:p>
        </p:txBody>
      </p:sp>
      <p:pic>
        <p:nvPicPr>
          <p:cNvPr id="146" name="Google Shape;146;p12"/>
          <p:cNvPicPr preferRelativeResize="0"/>
          <p:nvPr/>
        </p:nvPicPr>
        <p:blipFill rotWithShape="1">
          <a:blip r:embed="rId3">
            <a:alphaModFix/>
          </a:blip>
          <a:srcRect b="0" l="0" r="0" t="0"/>
          <a:stretch/>
        </p:blipFill>
        <p:spPr>
          <a:xfrm>
            <a:off x="1468725" y="2038350"/>
            <a:ext cx="5791200" cy="2085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3"/>
          <p:cNvSpPr txBox="1"/>
          <p:nvPr>
            <p:ph type="ctrTitle"/>
          </p:nvPr>
        </p:nvSpPr>
        <p:spPr>
          <a:xfrm>
            <a:off x="288250" y="288725"/>
            <a:ext cx="7880400" cy="954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RENAMING COLUMNS</a:t>
            </a:r>
            <a:endParaRPr>
              <a:solidFill>
                <a:schemeClr val="accent1"/>
              </a:solidFill>
            </a:endParaRPr>
          </a:p>
        </p:txBody>
      </p:sp>
      <p:pic>
        <p:nvPicPr>
          <p:cNvPr id="152" name="Google Shape;152;p13"/>
          <p:cNvPicPr preferRelativeResize="0"/>
          <p:nvPr/>
        </p:nvPicPr>
        <p:blipFill rotWithShape="1">
          <a:blip r:embed="rId3">
            <a:alphaModFix/>
          </a:blip>
          <a:srcRect b="0" l="0" r="0" t="0"/>
          <a:stretch/>
        </p:blipFill>
        <p:spPr>
          <a:xfrm>
            <a:off x="1549125" y="1334850"/>
            <a:ext cx="6324350" cy="359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ctrTitle"/>
          </p:nvPr>
        </p:nvSpPr>
        <p:spPr>
          <a:xfrm>
            <a:off x="710275" y="536650"/>
            <a:ext cx="8031000" cy="72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DATA ANALYSIS</a:t>
            </a:r>
            <a:endParaRPr>
              <a:solidFill>
                <a:schemeClr val="accent1"/>
              </a:solidFill>
            </a:endParaRPr>
          </a:p>
        </p:txBody>
      </p:sp>
      <p:sp>
        <p:nvSpPr>
          <p:cNvPr id="158" name="Google Shape;158;p14"/>
          <p:cNvSpPr txBox="1"/>
          <p:nvPr>
            <p:ph idx="1" type="subTitle"/>
          </p:nvPr>
        </p:nvSpPr>
        <p:spPr>
          <a:xfrm>
            <a:off x="750475" y="2153700"/>
            <a:ext cx="7860300" cy="34470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000"/>
              <a:buNone/>
            </a:pPr>
            <a:r>
              <a:rPr b="1" lang="en"/>
              <a:t>ANALYTICAL TOOLS USED:- </a:t>
            </a:r>
            <a:endParaRPr b="1"/>
          </a:p>
          <a:p>
            <a:pPr indent="0" lvl="0" marL="0" rtl="0" algn="l">
              <a:lnSpc>
                <a:spcPct val="150000"/>
              </a:lnSpc>
              <a:spcBef>
                <a:spcPts val="0"/>
              </a:spcBef>
              <a:spcAft>
                <a:spcPts val="0"/>
              </a:spcAft>
              <a:buClr>
                <a:schemeClr val="dk1"/>
              </a:buClr>
              <a:buSzPts val="1100"/>
              <a:buFont typeface="Arial"/>
              <a:buNone/>
            </a:pPr>
            <a:r>
              <a:rPr b="1" lang="en" sz="1600">
                <a:solidFill>
                  <a:schemeClr val="dk1"/>
                </a:solidFill>
                <a:latin typeface="Arial"/>
                <a:ea typeface="Arial"/>
                <a:cs typeface="Arial"/>
                <a:sym typeface="Arial"/>
              </a:rPr>
              <a:t>Jupyter Notebook:</a:t>
            </a:r>
            <a:r>
              <a:rPr lang="en" sz="1600">
                <a:solidFill>
                  <a:schemeClr val="dk1"/>
                </a:solidFill>
                <a:latin typeface="Arial"/>
                <a:ea typeface="Arial"/>
                <a:cs typeface="Arial"/>
                <a:sym typeface="Arial"/>
              </a:rPr>
              <a:t> An interactive computing environment for writing and running code, visualizing data, and documenting analysis.</a:t>
            </a:r>
            <a:endParaRPr sz="1600">
              <a:solidFill>
                <a:schemeClr val="dk1"/>
              </a:solidFill>
              <a:latin typeface="Arial"/>
              <a:ea typeface="Arial"/>
              <a:cs typeface="Arial"/>
              <a:sym typeface="Arial"/>
            </a:endParaRPr>
          </a:p>
          <a:p>
            <a:pPr indent="0" lvl="0" marL="0" rtl="0" algn="l">
              <a:lnSpc>
                <a:spcPct val="150000"/>
              </a:lnSpc>
              <a:spcBef>
                <a:spcPts val="0"/>
              </a:spcBef>
              <a:spcAft>
                <a:spcPts val="0"/>
              </a:spcAft>
              <a:buClr>
                <a:schemeClr val="dk1"/>
              </a:buClr>
              <a:buSzPts val="1100"/>
              <a:buFont typeface="Arial"/>
              <a:buNone/>
            </a:pPr>
            <a:r>
              <a:rPr b="1" lang="en" sz="1600">
                <a:solidFill>
                  <a:schemeClr val="dk1"/>
                </a:solidFill>
                <a:latin typeface="Arial"/>
                <a:ea typeface="Arial"/>
                <a:cs typeface="Arial"/>
                <a:sym typeface="Arial"/>
              </a:rPr>
              <a:t>Python Libraries:</a:t>
            </a:r>
            <a:endParaRPr b="1" sz="1600">
              <a:solidFill>
                <a:schemeClr val="dk1"/>
              </a:solidFill>
              <a:latin typeface="Arial"/>
              <a:ea typeface="Arial"/>
              <a:cs typeface="Arial"/>
              <a:sym typeface="Arial"/>
            </a:endParaRPr>
          </a:p>
          <a:p>
            <a:pPr indent="-330200" lvl="0" marL="457200" rtl="0" algn="l">
              <a:lnSpc>
                <a:spcPct val="150000"/>
              </a:lnSpc>
              <a:spcBef>
                <a:spcPts val="1200"/>
              </a:spcBef>
              <a:spcAft>
                <a:spcPts val="0"/>
              </a:spcAft>
              <a:buClr>
                <a:schemeClr val="dk1"/>
              </a:buClr>
              <a:buSzPts val="1600"/>
              <a:buFont typeface="Arial"/>
              <a:buChar char="●"/>
            </a:pPr>
            <a:r>
              <a:rPr b="1" lang="en" sz="1600">
                <a:solidFill>
                  <a:schemeClr val="dk1"/>
                </a:solidFill>
                <a:latin typeface="Arial"/>
                <a:ea typeface="Arial"/>
                <a:cs typeface="Arial"/>
                <a:sym typeface="Arial"/>
              </a:rPr>
              <a:t>Pandas:</a:t>
            </a:r>
            <a:r>
              <a:rPr lang="en" sz="1600">
                <a:solidFill>
                  <a:schemeClr val="dk1"/>
                </a:solidFill>
                <a:latin typeface="Arial"/>
                <a:ea typeface="Arial"/>
                <a:cs typeface="Arial"/>
                <a:sym typeface="Arial"/>
              </a:rPr>
              <a:t> For data manipulation and analysis.</a:t>
            </a:r>
            <a:endParaRPr sz="1600">
              <a:solidFill>
                <a:schemeClr val="dk1"/>
              </a:solidFill>
              <a:latin typeface="Arial"/>
              <a:ea typeface="Arial"/>
              <a:cs typeface="Arial"/>
              <a:sym typeface="Arial"/>
            </a:endParaRPr>
          </a:p>
          <a:p>
            <a:pPr indent="-330200" lvl="0" marL="457200" rtl="0" algn="l">
              <a:lnSpc>
                <a:spcPct val="150000"/>
              </a:lnSpc>
              <a:spcBef>
                <a:spcPts val="0"/>
              </a:spcBef>
              <a:spcAft>
                <a:spcPts val="0"/>
              </a:spcAft>
              <a:buClr>
                <a:schemeClr val="dk1"/>
              </a:buClr>
              <a:buSzPts val="1600"/>
              <a:buFont typeface="Arial"/>
              <a:buChar char="●"/>
            </a:pPr>
            <a:r>
              <a:rPr b="1" lang="en" sz="1600">
                <a:solidFill>
                  <a:schemeClr val="dk1"/>
                </a:solidFill>
                <a:latin typeface="Arial"/>
                <a:ea typeface="Arial"/>
                <a:cs typeface="Arial"/>
                <a:sym typeface="Arial"/>
              </a:rPr>
              <a:t>NumPy:</a:t>
            </a:r>
            <a:r>
              <a:rPr lang="en" sz="1600">
                <a:solidFill>
                  <a:schemeClr val="dk1"/>
                </a:solidFill>
                <a:latin typeface="Arial"/>
                <a:ea typeface="Arial"/>
                <a:cs typeface="Arial"/>
                <a:sym typeface="Arial"/>
              </a:rPr>
              <a:t> For numerical computations.</a:t>
            </a:r>
            <a:endParaRPr sz="1600">
              <a:solidFill>
                <a:schemeClr val="dk1"/>
              </a:solidFill>
              <a:latin typeface="Arial"/>
              <a:ea typeface="Arial"/>
              <a:cs typeface="Arial"/>
              <a:sym typeface="Arial"/>
            </a:endParaRPr>
          </a:p>
          <a:p>
            <a:pPr indent="-330200" lvl="0" marL="457200" rtl="0" algn="l">
              <a:lnSpc>
                <a:spcPct val="150000"/>
              </a:lnSpc>
              <a:spcBef>
                <a:spcPts val="0"/>
              </a:spcBef>
              <a:spcAft>
                <a:spcPts val="0"/>
              </a:spcAft>
              <a:buClr>
                <a:schemeClr val="dk1"/>
              </a:buClr>
              <a:buSzPts val="1600"/>
              <a:buFont typeface="Arial"/>
              <a:buChar char="●"/>
            </a:pPr>
            <a:r>
              <a:rPr b="1" lang="en" sz="1600">
                <a:solidFill>
                  <a:schemeClr val="dk1"/>
                </a:solidFill>
                <a:latin typeface="Arial"/>
                <a:ea typeface="Arial"/>
                <a:cs typeface="Arial"/>
                <a:sym typeface="Arial"/>
              </a:rPr>
              <a:t>Matplotlib/Seaborn:</a:t>
            </a:r>
            <a:r>
              <a:rPr lang="en" sz="1600">
                <a:solidFill>
                  <a:schemeClr val="dk1"/>
                </a:solidFill>
                <a:latin typeface="Arial"/>
                <a:ea typeface="Arial"/>
                <a:cs typeface="Arial"/>
                <a:sym typeface="Arial"/>
              </a:rPr>
              <a:t> For data visualization.</a:t>
            </a:r>
            <a:endParaRPr sz="1600">
              <a:solidFill>
                <a:schemeClr val="dk1"/>
              </a:solidFill>
              <a:latin typeface="Arial"/>
              <a:ea typeface="Arial"/>
              <a:cs typeface="Arial"/>
              <a:sym typeface="Arial"/>
            </a:endParaRPr>
          </a:p>
          <a:p>
            <a:pPr indent="-330200" lvl="0" marL="457200" rtl="0" algn="l">
              <a:lnSpc>
                <a:spcPct val="150000"/>
              </a:lnSpc>
              <a:spcBef>
                <a:spcPts val="0"/>
              </a:spcBef>
              <a:spcAft>
                <a:spcPts val="0"/>
              </a:spcAft>
              <a:buClr>
                <a:schemeClr val="dk1"/>
              </a:buClr>
              <a:buSzPts val="1600"/>
              <a:buFont typeface="Arial"/>
              <a:buChar char="●"/>
            </a:pPr>
            <a:r>
              <a:rPr b="1" lang="en" sz="1600">
                <a:solidFill>
                  <a:schemeClr val="dk1"/>
                </a:solidFill>
                <a:latin typeface="Arial"/>
                <a:ea typeface="Arial"/>
                <a:cs typeface="Arial"/>
                <a:sym typeface="Arial"/>
              </a:rPr>
              <a:t>Scikit-Learn:</a:t>
            </a:r>
            <a:r>
              <a:rPr lang="en" sz="1600">
                <a:solidFill>
                  <a:schemeClr val="dk1"/>
                </a:solidFill>
                <a:latin typeface="Arial"/>
                <a:ea typeface="Arial"/>
                <a:cs typeface="Arial"/>
                <a:sym typeface="Arial"/>
              </a:rPr>
              <a:t> For machine learning and predictive modeling.</a:t>
            </a:r>
            <a:endParaRPr sz="1600">
              <a:solidFill>
                <a:schemeClr val="dk1"/>
              </a:solidFill>
              <a:latin typeface="Arial"/>
              <a:ea typeface="Arial"/>
              <a:cs typeface="Arial"/>
              <a:sym typeface="Arial"/>
            </a:endParaRPr>
          </a:p>
          <a:p>
            <a:pPr indent="-330200" lvl="0" marL="457200" rtl="0" algn="l">
              <a:lnSpc>
                <a:spcPct val="150000"/>
              </a:lnSpc>
              <a:spcBef>
                <a:spcPts val="0"/>
              </a:spcBef>
              <a:spcAft>
                <a:spcPts val="0"/>
              </a:spcAft>
              <a:buClr>
                <a:schemeClr val="dk1"/>
              </a:buClr>
              <a:buSzPts val="1600"/>
              <a:buFont typeface="Arial"/>
              <a:buChar char="●"/>
            </a:pPr>
            <a:r>
              <a:rPr b="1" lang="en" sz="1600">
                <a:solidFill>
                  <a:schemeClr val="dk1"/>
                </a:solidFill>
                <a:latin typeface="Arial"/>
                <a:ea typeface="Arial"/>
                <a:cs typeface="Arial"/>
                <a:sym typeface="Arial"/>
              </a:rPr>
              <a:t>Statsmodels:</a:t>
            </a:r>
            <a:r>
              <a:rPr lang="en" sz="1600">
                <a:solidFill>
                  <a:schemeClr val="dk1"/>
                </a:solidFill>
                <a:latin typeface="Arial"/>
                <a:ea typeface="Arial"/>
                <a:cs typeface="Arial"/>
                <a:sym typeface="Arial"/>
              </a:rPr>
              <a:t> For statistical analysis and hypothesis testing.</a:t>
            </a:r>
            <a:endParaRPr sz="1600">
              <a:solidFill>
                <a:schemeClr val="dk1"/>
              </a:solidFill>
              <a:latin typeface="Arial"/>
              <a:ea typeface="Arial"/>
              <a:cs typeface="Arial"/>
              <a:sym typeface="Arial"/>
            </a:endParaRPr>
          </a:p>
          <a:p>
            <a:pPr indent="0" lvl="0" marL="0" rtl="0" algn="l">
              <a:lnSpc>
                <a:spcPct val="150000"/>
              </a:lnSpc>
              <a:spcBef>
                <a:spcPts val="1200"/>
              </a:spcBef>
              <a:spcAft>
                <a:spcPts val="0"/>
              </a:spcAft>
              <a:buSzPts val="2000"/>
              <a:buNone/>
            </a:pPr>
            <a:r>
              <a:t/>
            </a:r>
            <a:endParaRPr sz="2500"/>
          </a:p>
          <a:p>
            <a:pPr indent="0" lvl="0" marL="0" rtl="0" algn="l">
              <a:lnSpc>
                <a:spcPct val="150000"/>
              </a:lnSpc>
              <a:spcBef>
                <a:spcPts val="0"/>
              </a:spcBef>
              <a:spcAft>
                <a:spcPts val="0"/>
              </a:spcAft>
              <a:buSzPts val="2000"/>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5"/>
          <p:cNvSpPr txBox="1"/>
          <p:nvPr>
            <p:ph type="ctrTitle"/>
          </p:nvPr>
        </p:nvSpPr>
        <p:spPr>
          <a:xfrm>
            <a:off x="338475" y="117900"/>
            <a:ext cx="4918200" cy="833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KEY FINDINGS:</a:t>
            </a:r>
            <a:endParaRPr>
              <a:solidFill>
                <a:schemeClr val="accent1"/>
              </a:solidFill>
            </a:endParaRPr>
          </a:p>
        </p:txBody>
      </p:sp>
      <p:sp>
        <p:nvSpPr>
          <p:cNvPr id="164" name="Google Shape;164;p15"/>
          <p:cNvSpPr txBox="1"/>
          <p:nvPr>
            <p:ph idx="1" type="subTitle"/>
          </p:nvPr>
        </p:nvSpPr>
        <p:spPr>
          <a:xfrm>
            <a:off x="457200" y="1102075"/>
            <a:ext cx="7309500" cy="536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000"/>
              <a:buNone/>
            </a:pPr>
            <a:r>
              <a:rPr lang="en"/>
              <a:t>Which region of the world wastes the most food ?</a:t>
            </a:r>
            <a:endParaRPr/>
          </a:p>
          <a:p>
            <a:pPr indent="0" lvl="0" marL="0" rtl="0" algn="l">
              <a:lnSpc>
                <a:spcPct val="100000"/>
              </a:lnSpc>
              <a:spcBef>
                <a:spcPts val="0"/>
              </a:spcBef>
              <a:spcAft>
                <a:spcPts val="0"/>
              </a:spcAft>
              <a:buSzPts val="2000"/>
              <a:buNone/>
            </a:pPr>
            <a:r>
              <a:t/>
            </a:r>
            <a:endParaRPr/>
          </a:p>
        </p:txBody>
      </p:sp>
      <p:pic>
        <p:nvPicPr>
          <p:cNvPr id="165" name="Google Shape;165;p15"/>
          <p:cNvPicPr preferRelativeResize="0"/>
          <p:nvPr/>
        </p:nvPicPr>
        <p:blipFill rotWithShape="1">
          <a:blip r:embed="rId3">
            <a:alphaModFix/>
          </a:blip>
          <a:srcRect b="0" l="0" r="0" t="0"/>
          <a:stretch/>
        </p:blipFill>
        <p:spPr>
          <a:xfrm>
            <a:off x="152400" y="1790875"/>
            <a:ext cx="8839198" cy="258797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16"/>
          <p:cNvPicPr preferRelativeResize="0"/>
          <p:nvPr/>
        </p:nvPicPr>
        <p:blipFill rotWithShape="1">
          <a:blip r:embed="rId3">
            <a:alphaModFix/>
          </a:blip>
          <a:srcRect b="0" l="0" r="0" t="0"/>
          <a:stretch/>
        </p:blipFill>
        <p:spPr>
          <a:xfrm>
            <a:off x="152400" y="1497125"/>
            <a:ext cx="8839198" cy="226237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7"/>
          <p:cNvSpPr txBox="1"/>
          <p:nvPr>
            <p:ph type="ctrTitle"/>
          </p:nvPr>
        </p:nvSpPr>
        <p:spPr>
          <a:xfrm>
            <a:off x="710272" y="255300"/>
            <a:ext cx="82020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TOP 10 AND BOTTOM 10 COUNTRIES THAT WASTE FOOD</a:t>
            </a:r>
            <a:endParaRPr>
              <a:solidFill>
                <a:schemeClr val="accent1"/>
              </a:solidFill>
            </a:endParaRPr>
          </a:p>
        </p:txBody>
      </p:sp>
      <p:pic>
        <p:nvPicPr>
          <p:cNvPr id="176" name="Google Shape;176;p17"/>
          <p:cNvPicPr preferRelativeResize="0"/>
          <p:nvPr/>
        </p:nvPicPr>
        <p:blipFill rotWithShape="1">
          <a:blip r:embed="rId3">
            <a:alphaModFix/>
          </a:blip>
          <a:srcRect b="0" l="0" r="0" t="0"/>
          <a:stretch/>
        </p:blipFill>
        <p:spPr>
          <a:xfrm>
            <a:off x="152400" y="2460300"/>
            <a:ext cx="8839200" cy="14029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pic>
        <p:nvPicPr>
          <p:cNvPr id="181" name="Google Shape;181;p18"/>
          <p:cNvPicPr preferRelativeResize="0"/>
          <p:nvPr/>
        </p:nvPicPr>
        <p:blipFill rotWithShape="1">
          <a:blip r:embed="rId3">
            <a:alphaModFix/>
          </a:blip>
          <a:srcRect b="0" l="0" r="0" t="0"/>
          <a:stretch/>
        </p:blipFill>
        <p:spPr>
          <a:xfrm>
            <a:off x="152400" y="1852188"/>
            <a:ext cx="8839202" cy="14391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9"/>
          <p:cNvSpPr txBox="1"/>
          <p:nvPr>
            <p:ph type="ctrTitle"/>
          </p:nvPr>
        </p:nvSpPr>
        <p:spPr>
          <a:xfrm>
            <a:off x="187775" y="188250"/>
            <a:ext cx="8181900" cy="1315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sz="3200">
                <a:solidFill>
                  <a:schemeClr val="accent1"/>
                </a:solidFill>
              </a:rPr>
              <a:t>ANALYSIS BASED ON THE CONFIDENCE IN ESTIMATE (DATA RELIABLENESS )</a:t>
            </a:r>
            <a:endParaRPr sz="3200">
              <a:solidFill>
                <a:schemeClr val="accent1"/>
              </a:solidFill>
            </a:endParaRPr>
          </a:p>
        </p:txBody>
      </p:sp>
      <p:pic>
        <p:nvPicPr>
          <p:cNvPr id="187" name="Google Shape;187;p19"/>
          <p:cNvPicPr preferRelativeResize="0"/>
          <p:nvPr/>
        </p:nvPicPr>
        <p:blipFill rotWithShape="1">
          <a:blip r:embed="rId3">
            <a:alphaModFix/>
          </a:blip>
          <a:srcRect b="0" l="0" r="0" t="0"/>
          <a:stretch/>
        </p:blipFill>
        <p:spPr>
          <a:xfrm>
            <a:off x="152400" y="1656450"/>
            <a:ext cx="8248650" cy="2085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
          <p:cNvSpPr txBox="1"/>
          <p:nvPr>
            <p:ph type="ctrTitle"/>
          </p:nvPr>
        </p:nvSpPr>
        <p:spPr>
          <a:xfrm>
            <a:off x="710275" y="536650"/>
            <a:ext cx="7470600" cy="738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PRESENTED BY</a:t>
            </a:r>
            <a:endParaRPr>
              <a:solidFill>
                <a:schemeClr val="accent1"/>
              </a:solidFill>
            </a:endParaRPr>
          </a:p>
        </p:txBody>
      </p:sp>
      <p:sp>
        <p:nvSpPr>
          <p:cNvPr id="86" name="Google Shape;86;p2"/>
          <p:cNvSpPr txBox="1"/>
          <p:nvPr>
            <p:ph idx="1" type="subTitle"/>
          </p:nvPr>
        </p:nvSpPr>
        <p:spPr>
          <a:xfrm>
            <a:off x="2223150" y="2274275"/>
            <a:ext cx="5223600" cy="681300"/>
          </a:xfrm>
          <a:prstGeom prst="rect">
            <a:avLst/>
          </a:prstGeom>
          <a:noFill/>
          <a:ln>
            <a:noFill/>
          </a:ln>
        </p:spPr>
        <p:txBody>
          <a:bodyPr anchorCtr="0" anchor="ctr" bIns="91425" lIns="91425" spcFirstLastPara="1" rIns="91425" wrap="square" tIns="91425">
            <a:noAutofit/>
          </a:bodyPr>
          <a:lstStyle/>
          <a:p>
            <a:pPr indent="0" lvl="0" marL="457200" rtl="0" algn="l">
              <a:lnSpc>
                <a:spcPct val="150000"/>
              </a:lnSpc>
              <a:spcBef>
                <a:spcPts val="0"/>
              </a:spcBef>
              <a:spcAft>
                <a:spcPts val="0"/>
              </a:spcAft>
              <a:buNone/>
            </a:pPr>
            <a:r>
              <a:rPr lang="en" sz="4000">
                <a:latin typeface="Roboto Medium"/>
                <a:ea typeface="Roboto Medium"/>
                <a:cs typeface="Roboto Medium"/>
                <a:sym typeface="Roboto Medium"/>
              </a:rPr>
              <a:t>SHRAVYA VERMA</a:t>
            </a:r>
            <a:endParaRPr sz="4000">
              <a:latin typeface="Roboto Medium"/>
              <a:ea typeface="Roboto Medium"/>
              <a:cs typeface="Roboto Medium"/>
              <a:sym typeface="Roboto Medium"/>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pic>
        <p:nvPicPr>
          <p:cNvPr id="192" name="Google Shape;192;p20"/>
          <p:cNvPicPr preferRelativeResize="0"/>
          <p:nvPr/>
        </p:nvPicPr>
        <p:blipFill rotWithShape="1">
          <a:blip r:embed="rId3">
            <a:alphaModFix/>
          </a:blip>
          <a:srcRect b="0" l="0" r="0" t="0"/>
          <a:stretch/>
        </p:blipFill>
        <p:spPr>
          <a:xfrm>
            <a:off x="859475" y="152400"/>
            <a:ext cx="7425049"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1"/>
          <p:cNvSpPr txBox="1"/>
          <p:nvPr>
            <p:ph type="ctrTitle"/>
          </p:nvPr>
        </p:nvSpPr>
        <p:spPr>
          <a:xfrm>
            <a:off x="197825" y="218375"/>
            <a:ext cx="4918200" cy="763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SOLUTION DESIGN</a:t>
            </a:r>
            <a:endParaRPr>
              <a:solidFill>
                <a:schemeClr val="accent1"/>
              </a:solidFill>
            </a:endParaRPr>
          </a:p>
        </p:txBody>
      </p:sp>
      <p:sp>
        <p:nvSpPr>
          <p:cNvPr id="198" name="Google Shape;198;p21"/>
          <p:cNvSpPr txBox="1"/>
          <p:nvPr>
            <p:ph idx="1" type="subTitle"/>
          </p:nvPr>
        </p:nvSpPr>
        <p:spPr>
          <a:xfrm>
            <a:off x="378675" y="1031775"/>
            <a:ext cx="8714400" cy="3648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700"/>
              <a:t>Based on the insights from the predictive models, several actionable solutions can be recommended:</a:t>
            </a:r>
            <a:endParaRPr sz="1700"/>
          </a:p>
          <a:p>
            <a:pPr indent="0" lvl="0" marL="0" rtl="0" algn="l">
              <a:lnSpc>
                <a:spcPct val="115000"/>
              </a:lnSpc>
              <a:spcBef>
                <a:spcPts val="0"/>
              </a:spcBef>
              <a:spcAft>
                <a:spcPts val="0"/>
              </a:spcAft>
              <a:buClr>
                <a:schemeClr val="dk1"/>
              </a:buClr>
              <a:buSzPts val="1100"/>
              <a:buFont typeface="Arial"/>
              <a:buNone/>
            </a:pPr>
            <a:r>
              <a:rPr lang="en" sz="1700"/>
              <a:t>- </a:t>
            </a:r>
            <a:r>
              <a:rPr b="1" lang="en" sz="1700"/>
              <a:t>Enhanced Inventory Control:</a:t>
            </a:r>
            <a:r>
              <a:rPr lang="en" sz="1700"/>
              <a:t> Introducing advanced inventory tracking systems to minimize overstocking and reduce spoilage.</a:t>
            </a:r>
            <a:endParaRPr sz="1700"/>
          </a:p>
          <a:p>
            <a:pPr indent="0" lvl="0" marL="0" rtl="0" algn="l">
              <a:lnSpc>
                <a:spcPct val="115000"/>
              </a:lnSpc>
              <a:spcBef>
                <a:spcPts val="0"/>
              </a:spcBef>
              <a:spcAft>
                <a:spcPts val="0"/>
              </a:spcAft>
              <a:buClr>
                <a:schemeClr val="dk1"/>
              </a:buClr>
              <a:buSzPts val="1100"/>
              <a:buFont typeface="Arial"/>
              <a:buNone/>
            </a:pPr>
            <a:r>
              <a:rPr lang="en" sz="1700"/>
              <a:t>- </a:t>
            </a:r>
            <a:r>
              <a:rPr b="1" lang="en" sz="1700"/>
              <a:t>Public Awareness Initiatives:</a:t>
            </a:r>
            <a:r>
              <a:rPr lang="en" sz="1700"/>
              <a:t> Rolling out educational campaigns to inform consumers about effective food storage and portion management.</a:t>
            </a:r>
            <a:endParaRPr sz="1700"/>
          </a:p>
          <a:p>
            <a:pPr indent="0" lvl="0" marL="0" rtl="0" algn="l">
              <a:lnSpc>
                <a:spcPct val="115000"/>
              </a:lnSpc>
              <a:spcBef>
                <a:spcPts val="0"/>
              </a:spcBef>
              <a:spcAft>
                <a:spcPts val="0"/>
              </a:spcAft>
              <a:buClr>
                <a:schemeClr val="dk1"/>
              </a:buClr>
              <a:buSzPts val="1100"/>
              <a:buFont typeface="Arial"/>
              <a:buNone/>
            </a:pPr>
            <a:r>
              <a:rPr lang="en" sz="1700"/>
              <a:t>- </a:t>
            </a:r>
            <a:r>
              <a:rPr b="1" lang="en" sz="1700"/>
              <a:t>Supply Chain Efficiency:</a:t>
            </a:r>
            <a:r>
              <a:rPr lang="en" sz="1700"/>
              <a:t> Improving collaboration between suppliers and retailers to decrease waste throughout transportation and storage processes.</a:t>
            </a:r>
            <a:endParaRPr sz="1700"/>
          </a:p>
          <a:p>
            <a:pPr indent="0" lvl="0" marL="0" rtl="0" algn="l">
              <a:lnSpc>
                <a:spcPct val="115000"/>
              </a:lnSpc>
              <a:spcBef>
                <a:spcPts val="0"/>
              </a:spcBef>
              <a:spcAft>
                <a:spcPts val="0"/>
              </a:spcAft>
              <a:buClr>
                <a:schemeClr val="dk1"/>
              </a:buClr>
              <a:buSzPts val="1100"/>
              <a:buFont typeface="Arial"/>
              <a:buNone/>
            </a:pPr>
            <a:r>
              <a:t/>
            </a:r>
            <a:endParaRPr sz="1700"/>
          </a:p>
          <a:p>
            <a:pPr indent="0" lvl="0" marL="0" rtl="0" algn="l">
              <a:lnSpc>
                <a:spcPct val="115000"/>
              </a:lnSpc>
              <a:spcBef>
                <a:spcPts val="0"/>
              </a:spcBef>
              <a:spcAft>
                <a:spcPts val="0"/>
              </a:spcAft>
              <a:buSzPts val="2000"/>
              <a:buNone/>
            </a:pPr>
            <a:r>
              <a:t/>
            </a:r>
            <a:endParaRPr sz="17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2"/>
          <p:cNvSpPr txBox="1"/>
          <p:nvPr>
            <p:ph type="ctrTitle"/>
          </p:nvPr>
        </p:nvSpPr>
        <p:spPr>
          <a:xfrm>
            <a:off x="262025" y="233375"/>
            <a:ext cx="7141800" cy="934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IMPLEMENTATION PLAN</a:t>
            </a:r>
            <a:endParaRPr>
              <a:solidFill>
                <a:schemeClr val="accent1"/>
              </a:solidFill>
            </a:endParaRPr>
          </a:p>
        </p:txBody>
      </p:sp>
      <p:sp>
        <p:nvSpPr>
          <p:cNvPr id="204" name="Google Shape;204;p22"/>
          <p:cNvSpPr txBox="1"/>
          <p:nvPr>
            <p:ph idx="1" type="subTitle"/>
          </p:nvPr>
        </p:nvSpPr>
        <p:spPr>
          <a:xfrm>
            <a:off x="262025" y="1372475"/>
            <a:ext cx="8567700" cy="34968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t>Objective: Reduce food waste through inventory control, public awareness, and supply chain efficiency.</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Clr>
                <a:schemeClr val="dk1"/>
              </a:buClr>
              <a:buSzPts val="1100"/>
              <a:buFont typeface="Arial"/>
              <a:buNone/>
            </a:pPr>
            <a:r>
              <a:rPr i="1" lang="en"/>
              <a:t> 1. Enhanced Inventory Control</a:t>
            </a:r>
            <a:endParaRPr i="1"/>
          </a:p>
          <a:p>
            <a:pPr indent="0" lvl="0" marL="0" rtl="0" algn="l">
              <a:lnSpc>
                <a:spcPct val="115000"/>
              </a:lnSpc>
              <a:spcBef>
                <a:spcPts val="0"/>
              </a:spcBef>
              <a:spcAft>
                <a:spcPts val="0"/>
              </a:spcAft>
              <a:buClr>
                <a:schemeClr val="dk1"/>
              </a:buClr>
              <a:buSzPts val="1100"/>
              <a:buFont typeface="Arial"/>
              <a:buNone/>
            </a:pPr>
            <a:r>
              <a:rPr lang="en"/>
              <a:t>- </a:t>
            </a:r>
            <a:r>
              <a:rPr b="1" lang="en"/>
              <a:t>Assessment</a:t>
            </a:r>
            <a:r>
              <a:rPr lang="en"/>
              <a:t>: Review current practices; identify issues.</a:t>
            </a:r>
            <a:endParaRPr/>
          </a:p>
          <a:p>
            <a:pPr indent="0" lvl="0" marL="0" rtl="0" algn="l">
              <a:lnSpc>
                <a:spcPct val="115000"/>
              </a:lnSpc>
              <a:spcBef>
                <a:spcPts val="0"/>
              </a:spcBef>
              <a:spcAft>
                <a:spcPts val="0"/>
              </a:spcAft>
              <a:buClr>
                <a:schemeClr val="dk1"/>
              </a:buClr>
              <a:buSzPts val="1100"/>
              <a:buFont typeface="Arial"/>
              <a:buNone/>
            </a:pPr>
            <a:r>
              <a:rPr lang="en"/>
              <a:t>- </a:t>
            </a:r>
            <a:r>
              <a:rPr b="1" lang="en"/>
              <a:t>Technology</a:t>
            </a:r>
            <a:r>
              <a:rPr lang="en"/>
              <a:t>: Implement advanced tracking systems.</a:t>
            </a:r>
            <a:endParaRPr/>
          </a:p>
          <a:p>
            <a:pPr indent="0" lvl="0" marL="0" rtl="0" algn="l">
              <a:lnSpc>
                <a:spcPct val="115000"/>
              </a:lnSpc>
              <a:spcBef>
                <a:spcPts val="0"/>
              </a:spcBef>
              <a:spcAft>
                <a:spcPts val="0"/>
              </a:spcAft>
              <a:buClr>
                <a:schemeClr val="dk1"/>
              </a:buClr>
              <a:buSzPts val="1100"/>
              <a:buFont typeface="Arial"/>
              <a:buNone/>
            </a:pPr>
            <a:r>
              <a:rPr lang="en"/>
              <a:t>- </a:t>
            </a:r>
            <a:r>
              <a:rPr b="1" lang="en"/>
              <a:t>Training</a:t>
            </a:r>
            <a:r>
              <a:rPr lang="en"/>
              <a:t>: Educate staff on new systems.</a:t>
            </a:r>
            <a:endParaRPr/>
          </a:p>
          <a:p>
            <a:pPr indent="0" lvl="0" marL="0" rtl="0" algn="l">
              <a:lnSpc>
                <a:spcPct val="115000"/>
              </a:lnSpc>
              <a:spcBef>
                <a:spcPts val="0"/>
              </a:spcBef>
              <a:spcAft>
                <a:spcPts val="0"/>
              </a:spcAft>
              <a:buClr>
                <a:schemeClr val="dk1"/>
              </a:buClr>
              <a:buSzPts val="1100"/>
              <a:buFont typeface="Arial"/>
              <a:buNone/>
            </a:pPr>
            <a:r>
              <a:rPr lang="en"/>
              <a:t>- </a:t>
            </a:r>
            <a:r>
              <a:rPr b="1" lang="en"/>
              <a:t>Monitoring</a:t>
            </a:r>
            <a:r>
              <a:rPr lang="en"/>
              <a:t>: Regularly track and evaluate inventory data.</a:t>
            </a:r>
            <a:endParaRPr/>
          </a:p>
          <a:p>
            <a:pPr indent="0" lvl="0" marL="0" rtl="0" algn="l">
              <a:lnSpc>
                <a:spcPct val="115000"/>
              </a:lnSpc>
              <a:spcBef>
                <a:spcPts val="0"/>
              </a:spcBef>
              <a:spcAft>
                <a:spcPts val="0"/>
              </a:spcAft>
              <a:buClr>
                <a:schemeClr val="dk1"/>
              </a:buClr>
              <a:buSzPts val="1100"/>
              <a:buFont typeface="Arial"/>
              <a:buNone/>
            </a:pPr>
            <a:r>
              <a:t/>
            </a:r>
            <a:endParaRPr/>
          </a:p>
          <a:p>
            <a:pPr indent="0" lvl="0" marL="0" rtl="0" algn="l">
              <a:lnSpc>
                <a:spcPct val="115000"/>
              </a:lnSpc>
              <a:spcBef>
                <a:spcPts val="0"/>
              </a:spcBef>
              <a:spcAft>
                <a:spcPts val="0"/>
              </a:spcAft>
              <a:buSzPts val="2000"/>
              <a:buNone/>
            </a:pPr>
            <a:r>
              <a:rPr lang="en"/>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3"/>
          <p:cNvSpPr txBox="1"/>
          <p:nvPr>
            <p:ph idx="1" type="subTitle"/>
          </p:nvPr>
        </p:nvSpPr>
        <p:spPr>
          <a:xfrm>
            <a:off x="710275" y="2589250"/>
            <a:ext cx="8268600" cy="5364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i="1" lang="en">
                <a:solidFill>
                  <a:schemeClr val="dk1"/>
                </a:solidFill>
              </a:rPr>
              <a:t>2. Public Awareness Initiatives</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r>
              <a:rPr b="1" lang="en">
                <a:solidFill>
                  <a:schemeClr val="dk1"/>
                </a:solidFill>
              </a:rPr>
              <a:t>Campaigns</a:t>
            </a:r>
            <a:r>
              <a:rPr lang="en">
                <a:solidFill>
                  <a:schemeClr val="dk1"/>
                </a:solidFill>
              </a:rPr>
              <a:t>: Launch educational programs on food storage and portion control.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r>
              <a:rPr b="1" lang="en">
                <a:solidFill>
                  <a:schemeClr val="dk1"/>
                </a:solidFill>
              </a:rPr>
              <a:t>Engagement</a:t>
            </a:r>
            <a:r>
              <a:rPr lang="en">
                <a:solidFill>
                  <a:schemeClr val="dk1"/>
                </a:solidFill>
              </a:rPr>
              <a:t>: Use social media and community events to spread awareness.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r>
              <a:rPr i="1" lang="en">
                <a:solidFill>
                  <a:schemeClr val="dk1"/>
                </a:solidFill>
              </a:rPr>
              <a:t>3. Supply Chain Efficiency</a:t>
            </a:r>
            <a:endParaRPr i="1">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r>
              <a:rPr b="1" lang="en">
                <a:solidFill>
                  <a:schemeClr val="dk1"/>
                </a:solidFill>
              </a:rPr>
              <a:t>Collaboration</a:t>
            </a:r>
            <a:r>
              <a:rPr lang="en">
                <a:solidFill>
                  <a:schemeClr val="dk1"/>
                </a:solidFill>
              </a:rPr>
              <a:t>: Improve coordination between suppliers and retailers.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r>
              <a:rPr b="1" lang="en">
                <a:solidFill>
                  <a:schemeClr val="dk1"/>
                </a:solidFill>
              </a:rPr>
              <a:t>Optimization</a:t>
            </a:r>
            <a:r>
              <a:rPr lang="en">
                <a:solidFill>
                  <a:schemeClr val="dk1"/>
                </a:solidFill>
              </a:rPr>
              <a:t>: Streamline transportation and storage to reduce waste.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 </a:t>
            </a:r>
            <a:r>
              <a:rPr b="1" lang="en">
                <a:solidFill>
                  <a:schemeClr val="dk1"/>
                </a:solidFill>
              </a:rPr>
              <a:t>Monitoring</a:t>
            </a:r>
            <a:r>
              <a:rPr lang="en">
                <a:solidFill>
                  <a:schemeClr val="dk1"/>
                </a:solidFill>
              </a:rPr>
              <a:t>: Track supply chain performance and make necessary adjustments.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SzPts val="20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4"/>
          <p:cNvSpPr txBox="1"/>
          <p:nvPr>
            <p:ph type="ctrTitle"/>
          </p:nvPr>
        </p:nvSpPr>
        <p:spPr>
          <a:xfrm>
            <a:off x="121150" y="152450"/>
            <a:ext cx="7141800" cy="6444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sz="2800">
                <a:solidFill>
                  <a:schemeClr val="accent1"/>
                </a:solidFill>
              </a:rPr>
              <a:t>DATA VISUALISATIONS:</a:t>
            </a:r>
            <a:endParaRPr sz="2800">
              <a:solidFill>
                <a:schemeClr val="accent1"/>
              </a:solidFill>
            </a:endParaRPr>
          </a:p>
        </p:txBody>
      </p:sp>
      <p:pic>
        <p:nvPicPr>
          <p:cNvPr id="215" name="Google Shape;215;p24"/>
          <p:cNvPicPr preferRelativeResize="0"/>
          <p:nvPr/>
        </p:nvPicPr>
        <p:blipFill rotWithShape="1">
          <a:blip r:embed="rId3">
            <a:alphaModFix/>
          </a:blip>
          <a:srcRect b="0" l="0" r="0" t="0"/>
          <a:stretch/>
        </p:blipFill>
        <p:spPr>
          <a:xfrm>
            <a:off x="2535725" y="796848"/>
            <a:ext cx="4255639" cy="42776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pic>
        <p:nvPicPr>
          <p:cNvPr id="220" name="Google Shape;220;p25"/>
          <p:cNvPicPr preferRelativeResize="0"/>
          <p:nvPr/>
        </p:nvPicPr>
        <p:blipFill rotWithShape="1">
          <a:blip r:embed="rId3">
            <a:alphaModFix/>
          </a:blip>
          <a:srcRect b="0" l="0" r="0" t="0"/>
          <a:stretch/>
        </p:blipFill>
        <p:spPr>
          <a:xfrm>
            <a:off x="2350027" y="215550"/>
            <a:ext cx="5066499" cy="47371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26"/>
          <p:cNvPicPr preferRelativeResize="0"/>
          <p:nvPr/>
        </p:nvPicPr>
        <p:blipFill rotWithShape="1">
          <a:blip r:embed="rId3">
            <a:alphaModFix/>
          </a:blip>
          <a:srcRect b="0" l="0" r="0" t="0"/>
          <a:stretch/>
        </p:blipFill>
        <p:spPr>
          <a:xfrm>
            <a:off x="2076450" y="152400"/>
            <a:ext cx="4991100" cy="48387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pic>
        <p:nvPicPr>
          <p:cNvPr id="230" name="Google Shape;230;p27"/>
          <p:cNvPicPr preferRelativeResize="0"/>
          <p:nvPr/>
        </p:nvPicPr>
        <p:blipFill rotWithShape="1">
          <a:blip r:embed="rId3">
            <a:alphaModFix/>
          </a:blip>
          <a:srcRect b="0" l="0" r="0" t="0"/>
          <a:stretch/>
        </p:blipFill>
        <p:spPr>
          <a:xfrm>
            <a:off x="888400" y="152400"/>
            <a:ext cx="7367193" cy="48387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28"/>
          <p:cNvPicPr preferRelativeResize="0"/>
          <p:nvPr/>
        </p:nvPicPr>
        <p:blipFill rotWithShape="1">
          <a:blip r:embed="rId3">
            <a:alphaModFix/>
          </a:blip>
          <a:srcRect b="0" l="0" r="0" t="0"/>
          <a:stretch/>
        </p:blipFill>
        <p:spPr>
          <a:xfrm>
            <a:off x="1657350" y="195263"/>
            <a:ext cx="5829300" cy="47529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p29"/>
          <p:cNvPicPr preferRelativeResize="0"/>
          <p:nvPr/>
        </p:nvPicPr>
        <p:blipFill rotWithShape="1">
          <a:blip r:embed="rId3">
            <a:alphaModFix/>
          </a:blip>
          <a:srcRect b="0" l="0" r="0" t="0"/>
          <a:stretch/>
        </p:blipFill>
        <p:spPr>
          <a:xfrm>
            <a:off x="2611175" y="152400"/>
            <a:ext cx="3921659"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graphicFrame>
        <p:nvGraphicFramePr>
          <p:cNvPr id="91" name="Google Shape;91;p3"/>
          <p:cNvGraphicFramePr/>
          <p:nvPr/>
        </p:nvGraphicFramePr>
        <p:xfrm>
          <a:off x="2122875" y="31188"/>
          <a:ext cx="3000000" cy="3000000"/>
        </p:xfrm>
        <a:graphic>
          <a:graphicData uri="http://schemas.openxmlformats.org/drawingml/2006/table">
            <a:tbl>
              <a:tblPr>
                <a:noFill/>
                <a:tableStyleId>{8AF01E2A-E5F8-4583-BE19-25AF989A544A}</a:tableStyleId>
              </a:tblPr>
              <a:tblGrid>
                <a:gridCol w="4332925"/>
              </a:tblGrid>
              <a:tr h="553875">
                <a:tc>
                  <a:txBody>
                    <a:bodyPr/>
                    <a:lstStyle/>
                    <a:p>
                      <a:pPr indent="0" lvl="0" marL="0" marR="0" rtl="0" algn="ctr">
                        <a:lnSpc>
                          <a:spcPct val="100000"/>
                        </a:lnSpc>
                        <a:spcBef>
                          <a:spcPts val="0"/>
                        </a:spcBef>
                        <a:spcAft>
                          <a:spcPts val="0"/>
                        </a:spcAft>
                        <a:buClr>
                          <a:srgbClr val="000000"/>
                        </a:buClr>
                        <a:buSzPts val="2600"/>
                        <a:buFont typeface="Arial"/>
                        <a:buNone/>
                      </a:pPr>
                      <a:r>
                        <a:rPr b="1" lang="en" sz="2600" u="none" cap="none" strike="noStrike">
                          <a:solidFill>
                            <a:schemeClr val="accent1"/>
                          </a:solidFill>
                          <a:latin typeface="Fira Sans Extra Condensed"/>
                          <a:ea typeface="Fira Sans Extra Condensed"/>
                          <a:cs typeface="Fira Sans Extra Condensed"/>
                          <a:sym typeface="Fira Sans Extra Condensed"/>
                        </a:rPr>
                        <a:t>OVERVIEW</a:t>
                      </a:r>
                      <a:endParaRPr b="1" sz="2600" u="none" cap="none" strike="noStrike">
                        <a:solidFill>
                          <a:schemeClr val="accent1"/>
                        </a:solidFill>
                        <a:latin typeface="Fira Sans Extra Condensed"/>
                        <a:ea typeface="Fira Sans Extra Condensed"/>
                        <a:cs typeface="Fira Sans Extra Condensed"/>
                        <a:sym typeface="Fira Sans Extra Condensed"/>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787325">
                <a:tc>
                  <a:txBody>
                    <a:bodyPr/>
                    <a:lstStyle/>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a:t>
                      </a:r>
                      <a:r>
                        <a:rPr lang="en" sz="1350" u="none" cap="none" strike="noStrike">
                          <a:solidFill>
                            <a:schemeClr val="dk1"/>
                          </a:solidFill>
                          <a:latin typeface="Roboto"/>
                          <a:ea typeface="Roboto"/>
                          <a:cs typeface="Roboto"/>
                          <a:sym typeface="Roboto"/>
                        </a:rPr>
                        <a:t> Introduction</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a:t>
                      </a:r>
                      <a:r>
                        <a:rPr lang="en" sz="1350" u="none" cap="none" strike="noStrike">
                          <a:solidFill>
                            <a:schemeClr val="dk1"/>
                          </a:solidFill>
                          <a:latin typeface="Roboto"/>
                          <a:ea typeface="Roboto"/>
                          <a:cs typeface="Roboto"/>
                          <a:sym typeface="Roboto"/>
                        </a:rPr>
                        <a:t>Objectives</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 </a:t>
                      </a:r>
                      <a:r>
                        <a:rPr lang="en" sz="1350" u="none" cap="none" strike="noStrike">
                          <a:solidFill>
                            <a:schemeClr val="dk1"/>
                          </a:solidFill>
                          <a:latin typeface="Roboto"/>
                          <a:ea typeface="Roboto"/>
                          <a:cs typeface="Roboto"/>
                          <a:sym typeface="Roboto"/>
                        </a:rPr>
                        <a:t>Problem statement</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a:t>
                      </a:r>
                      <a:r>
                        <a:rPr lang="en" sz="1350" u="none" cap="none" strike="noStrike">
                          <a:solidFill>
                            <a:schemeClr val="dk1"/>
                          </a:solidFill>
                          <a:latin typeface="Roboto"/>
                          <a:ea typeface="Roboto"/>
                          <a:cs typeface="Roboto"/>
                          <a:sym typeface="Roboto"/>
                        </a:rPr>
                        <a:t> Significance of the problem and relevant SDGs</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 </a:t>
                      </a:r>
                      <a:r>
                        <a:rPr lang="en" sz="1350" u="none" cap="none" strike="noStrike">
                          <a:solidFill>
                            <a:schemeClr val="dk1"/>
                          </a:solidFill>
                          <a:latin typeface="Roboto"/>
                          <a:ea typeface="Roboto"/>
                          <a:cs typeface="Roboto"/>
                          <a:sym typeface="Roboto"/>
                        </a:rPr>
                        <a:t>Data collection</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 </a:t>
                      </a:r>
                      <a:r>
                        <a:rPr lang="en" sz="1350" u="none" cap="none" strike="noStrike">
                          <a:solidFill>
                            <a:schemeClr val="dk1"/>
                          </a:solidFill>
                          <a:latin typeface="Roboto"/>
                          <a:ea typeface="Roboto"/>
                          <a:cs typeface="Roboto"/>
                          <a:sym typeface="Roboto"/>
                        </a:rPr>
                        <a:t>Data description</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 </a:t>
                      </a:r>
                      <a:r>
                        <a:rPr lang="en" sz="1350" u="none" cap="none" strike="noStrike">
                          <a:solidFill>
                            <a:schemeClr val="dk1"/>
                          </a:solidFill>
                          <a:latin typeface="Roboto"/>
                          <a:ea typeface="Roboto"/>
                          <a:cs typeface="Roboto"/>
                          <a:sym typeface="Roboto"/>
                        </a:rPr>
                        <a:t>Data processing &amp; transformation</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 </a:t>
                      </a:r>
                      <a:r>
                        <a:rPr lang="en" sz="1350" u="none" cap="none" strike="noStrike">
                          <a:solidFill>
                            <a:schemeClr val="dk1"/>
                          </a:solidFill>
                          <a:latin typeface="Roboto"/>
                          <a:ea typeface="Roboto"/>
                          <a:cs typeface="Roboto"/>
                          <a:sym typeface="Roboto"/>
                        </a:rPr>
                        <a:t>Data Analysis</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 </a:t>
                      </a:r>
                      <a:r>
                        <a:rPr lang="en" sz="1350" u="none" cap="none" strike="noStrike">
                          <a:solidFill>
                            <a:schemeClr val="dk1"/>
                          </a:solidFill>
                          <a:latin typeface="Roboto"/>
                          <a:ea typeface="Roboto"/>
                          <a:cs typeface="Roboto"/>
                          <a:sym typeface="Roboto"/>
                        </a:rPr>
                        <a:t>Key findings</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 </a:t>
                      </a:r>
                      <a:r>
                        <a:rPr lang="en" sz="1350" u="none" cap="none" strike="noStrike">
                          <a:solidFill>
                            <a:schemeClr val="dk1"/>
                          </a:solidFill>
                          <a:latin typeface="Roboto"/>
                          <a:ea typeface="Roboto"/>
                          <a:cs typeface="Roboto"/>
                          <a:sym typeface="Roboto"/>
                        </a:rPr>
                        <a:t>Solution design and implementation plan</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 </a:t>
                      </a:r>
                      <a:r>
                        <a:rPr lang="en" sz="1350" u="none" cap="none" strike="noStrike">
                          <a:solidFill>
                            <a:schemeClr val="dk1"/>
                          </a:solidFill>
                          <a:latin typeface="Roboto"/>
                          <a:ea typeface="Roboto"/>
                          <a:cs typeface="Roboto"/>
                          <a:sym typeface="Roboto"/>
                        </a:rPr>
                        <a:t>Data visualizations</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a:t>
                      </a:r>
                      <a:r>
                        <a:rPr lang="en" sz="1350" u="none" cap="none" strike="noStrike">
                          <a:solidFill>
                            <a:schemeClr val="dk1"/>
                          </a:solidFill>
                          <a:latin typeface="Roboto"/>
                          <a:ea typeface="Roboto"/>
                          <a:cs typeface="Roboto"/>
                          <a:sym typeface="Roboto"/>
                        </a:rPr>
                        <a:t>Conclusion and future ideas</a:t>
                      </a:r>
                      <a:endParaRPr sz="1350" u="none" cap="none" strike="noStrike">
                        <a:solidFill>
                          <a:schemeClr val="dk1"/>
                        </a:solidFill>
                        <a:latin typeface="Roboto"/>
                        <a:ea typeface="Roboto"/>
                        <a:cs typeface="Roboto"/>
                        <a:sym typeface="Roboto"/>
                      </a:endParaRPr>
                    </a:p>
                    <a:p>
                      <a:pPr indent="0" lvl="0" marL="12700" marR="0" rtl="0" algn="ctr">
                        <a:lnSpc>
                          <a:spcPct val="156000"/>
                        </a:lnSpc>
                        <a:spcBef>
                          <a:spcPts val="0"/>
                        </a:spcBef>
                        <a:spcAft>
                          <a:spcPts val="0"/>
                        </a:spcAft>
                        <a:buClr>
                          <a:schemeClr val="dk1"/>
                        </a:buClr>
                        <a:buSzPts val="1100"/>
                        <a:buFont typeface="Arial"/>
                        <a:buNone/>
                      </a:pPr>
                      <a:r>
                        <a:rPr lang="en" sz="1300" u="none" cap="none" strike="noStrike">
                          <a:solidFill>
                            <a:schemeClr val="dk1"/>
                          </a:solidFill>
                          <a:latin typeface="Roboto"/>
                          <a:ea typeface="Roboto"/>
                          <a:cs typeface="Roboto"/>
                          <a:sym typeface="Roboto"/>
                        </a:rPr>
                        <a:t>• Tools and references</a:t>
                      </a:r>
                      <a:endParaRPr sz="135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solidFill>
                          <a:schemeClr val="dk1"/>
                        </a:solidFill>
                        <a:latin typeface="Roboto"/>
                        <a:ea typeface="Roboto"/>
                        <a:cs typeface="Roboto"/>
                        <a:sym typeface="Roboto"/>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0"/>
          <p:cNvSpPr txBox="1"/>
          <p:nvPr>
            <p:ph type="ctrTitle"/>
          </p:nvPr>
        </p:nvSpPr>
        <p:spPr>
          <a:xfrm>
            <a:off x="313275" y="323025"/>
            <a:ext cx="7551600" cy="819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SUMMARY OF FINDINGS:</a:t>
            </a:r>
            <a:endParaRPr>
              <a:solidFill>
                <a:schemeClr val="accent1"/>
              </a:solidFill>
            </a:endParaRPr>
          </a:p>
        </p:txBody>
      </p:sp>
      <p:sp>
        <p:nvSpPr>
          <p:cNvPr id="246" name="Google Shape;246;p30"/>
          <p:cNvSpPr txBox="1"/>
          <p:nvPr>
            <p:ph idx="1" type="subTitle"/>
          </p:nvPr>
        </p:nvSpPr>
        <p:spPr>
          <a:xfrm>
            <a:off x="710275" y="1539650"/>
            <a:ext cx="8217300" cy="30993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000"/>
              <a:buNone/>
            </a:pPr>
            <a:r>
              <a:rPr lang="en"/>
              <a:t>- Enhanced Inventory Control: Implementing advanced inventory tracking systems significantly reduces overstocking and spoilage.</a:t>
            </a:r>
            <a:endParaRPr/>
          </a:p>
          <a:p>
            <a:pPr indent="0" lvl="0" marL="0" rtl="0" algn="l">
              <a:lnSpc>
                <a:spcPct val="150000"/>
              </a:lnSpc>
              <a:spcBef>
                <a:spcPts val="0"/>
              </a:spcBef>
              <a:spcAft>
                <a:spcPts val="0"/>
              </a:spcAft>
              <a:buSzPts val="2000"/>
              <a:buNone/>
            </a:pPr>
            <a:r>
              <a:rPr lang="en"/>
              <a:t>- Public Awareness Initiatives: Educational campaigns lead to better consumer habits in food storage and portion control.</a:t>
            </a:r>
            <a:endParaRPr/>
          </a:p>
          <a:p>
            <a:pPr indent="0" lvl="0" marL="0" rtl="0" algn="l">
              <a:lnSpc>
                <a:spcPct val="150000"/>
              </a:lnSpc>
              <a:spcBef>
                <a:spcPts val="0"/>
              </a:spcBef>
              <a:spcAft>
                <a:spcPts val="0"/>
              </a:spcAft>
              <a:buSzPts val="2000"/>
              <a:buNone/>
            </a:pPr>
            <a:r>
              <a:rPr lang="en"/>
              <a:t>- Supply Chain Efficiency: Improved coordination between suppliers and retailers decreases waste during transportation and storage.</a:t>
            </a:r>
            <a:endParaRPr/>
          </a:p>
          <a:p>
            <a:pPr indent="0" lvl="0" marL="0" rtl="0" algn="l">
              <a:lnSpc>
                <a:spcPct val="150000"/>
              </a:lnSpc>
              <a:spcBef>
                <a:spcPts val="0"/>
              </a:spcBef>
              <a:spcAft>
                <a:spcPts val="0"/>
              </a:spcAft>
              <a:buSzPts val="2000"/>
              <a:buNone/>
            </a:pPr>
            <a:r>
              <a:t/>
            </a:r>
            <a:endParaRPr/>
          </a:p>
          <a:p>
            <a:pPr indent="0" lvl="0" marL="0" rtl="0" algn="l">
              <a:lnSpc>
                <a:spcPct val="150000"/>
              </a:lnSpc>
              <a:spcBef>
                <a:spcPts val="0"/>
              </a:spcBef>
              <a:spcAft>
                <a:spcPts val="0"/>
              </a:spcAft>
              <a:buSzPts val="2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ctrTitle"/>
          </p:nvPr>
        </p:nvSpPr>
        <p:spPr>
          <a:xfrm>
            <a:off x="457200" y="318925"/>
            <a:ext cx="8086200" cy="862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IMPACT OF PROPOSED SOLUTION:</a:t>
            </a:r>
            <a:endParaRPr>
              <a:solidFill>
                <a:schemeClr val="accent1"/>
              </a:solidFill>
            </a:endParaRPr>
          </a:p>
        </p:txBody>
      </p:sp>
      <p:sp>
        <p:nvSpPr>
          <p:cNvPr id="252" name="Google Shape;252;p31"/>
          <p:cNvSpPr txBox="1"/>
          <p:nvPr>
            <p:ph idx="1" type="subTitle"/>
          </p:nvPr>
        </p:nvSpPr>
        <p:spPr>
          <a:xfrm>
            <a:off x="710275" y="1181125"/>
            <a:ext cx="7897200" cy="34194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000"/>
              <a:buNone/>
            </a:pPr>
            <a:r>
              <a:rPr lang="en"/>
              <a:t>- Reduction in Waste: Significant decrease in food waste across the supply chain.</a:t>
            </a:r>
            <a:endParaRPr/>
          </a:p>
          <a:p>
            <a:pPr indent="0" lvl="0" marL="0" rtl="0" algn="l">
              <a:lnSpc>
                <a:spcPct val="150000"/>
              </a:lnSpc>
              <a:spcBef>
                <a:spcPts val="0"/>
              </a:spcBef>
              <a:spcAft>
                <a:spcPts val="0"/>
              </a:spcAft>
              <a:buSzPts val="2000"/>
              <a:buNone/>
            </a:pPr>
            <a:r>
              <a:rPr lang="en"/>
              <a:t>- Cost Savings: Lower inventory costs and reduced losses from spoiled goods.</a:t>
            </a:r>
            <a:endParaRPr/>
          </a:p>
          <a:p>
            <a:pPr indent="0" lvl="0" marL="0" rtl="0" algn="l">
              <a:lnSpc>
                <a:spcPct val="150000"/>
              </a:lnSpc>
              <a:spcBef>
                <a:spcPts val="0"/>
              </a:spcBef>
              <a:spcAft>
                <a:spcPts val="0"/>
              </a:spcAft>
              <a:buSzPts val="2000"/>
              <a:buNone/>
            </a:pPr>
            <a:r>
              <a:rPr lang="en"/>
              <a:t>- Consumer Behavior: Enhanced public knowledge leads to better food management practices at home.</a:t>
            </a:r>
            <a:endParaRPr/>
          </a:p>
          <a:p>
            <a:pPr indent="0" lvl="0" marL="0" rtl="0" algn="l">
              <a:lnSpc>
                <a:spcPct val="150000"/>
              </a:lnSpc>
              <a:spcBef>
                <a:spcPts val="0"/>
              </a:spcBef>
              <a:spcAft>
                <a:spcPts val="0"/>
              </a:spcAft>
              <a:buSzPts val="2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2"/>
          <p:cNvSpPr txBox="1"/>
          <p:nvPr>
            <p:ph type="ctrTitle"/>
          </p:nvPr>
        </p:nvSpPr>
        <p:spPr>
          <a:xfrm>
            <a:off x="146775" y="318925"/>
            <a:ext cx="6270900" cy="6060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FUTURE WORK:</a:t>
            </a:r>
            <a:endParaRPr>
              <a:solidFill>
                <a:schemeClr val="accent1"/>
              </a:solidFill>
            </a:endParaRPr>
          </a:p>
        </p:txBody>
      </p:sp>
      <p:sp>
        <p:nvSpPr>
          <p:cNvPr id="258" name="Google Shape;258;p32"/>
          <p:cNvSpPr txBox="1"/>
          <p:nvPr>
            <p:ph idx="1" type="subTitle"/>
          </p:nvPr>
        </p:nvSpPr>
        <p:spPr>
          <a:xfrm>
            <a:off x="0" y="1373175"/>
            <a:ext cx="8966400" cy="30609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000"/>
              <a:buNone/>
            </a:pPr>
            <a:r>
              <a:rPr lang="en"/>
              <a:t>- Continuous Improvement: Regularly update inventory systems and training programs.</a:t>
            </a:r>
            <a:endParaRPr/>
          </a:p>
          <a:p>
            <a:pPr indent="0" lvl="0" marL="0" rtl="0" algn="l">
              <a:lnSpc>
                <a:spcPct val="150000"/>
              </a:lnSpc>
              <a:spcBef>
                <a:spcPts val="0"/>
              </a:spcBef>
              <a:spcAft>
                <a:spcPts val="0"/>
              </a:spcAft>
              <a:buSzPts val="2000"/>
              <a:buNone/>
            </a:pPr>
            <a:r>
              <a:rPr lang="en"/>
              <a:t>- Expanded Campaigns: Broaden the reach of educational initiatives to more communities.</a:t>
            </a:r>
            <a:endParaRPr/>
          </a:p>
          <a:p>
            <a:pPr indent="0" lvl="0" marL="0" rtl="0" algn="l">
              <a:lnSpc>
                <a:spcPct val="150000"/>
              </a:lnSpc>
              <a:spcBef>
                <a:spcPts val="0"/>
              </a:spcBef>
              <a:spcAft>
                <a:spcPts val="0"/>
              </a:spcAft>
              <a:buSzPts val="2000"/>
              <a:buNone/>
            </a:pPr>
            <a:r>
              <a:rPr lang="en"/>
              <a:t>- Technological Integration: Explore emerging technologies like AI and IoT for further optimization of inventory and supply chains.</a:t>
            </a:r>
            <a:endParaRPr/>
          </a:p>
          <a:p>
            <a:pPr indent="0" lvl="0" marL="0" rtl="0" algn="l">
              <a:lnSpc>
                <a:spcPct val="150000"/>
              </a:lnSpc>
              <a:spcBef>
                <a:spcPts val="0"/>
              </a:spcBef>
              <a:spcAft>
                <a:spcPts val="0"/>
              </a:spcAft>
              <a:buSzPts val="2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3"/>
          <p:cNvSpPr txBox="1"/>
          <p:nvPr>
            <p:ph type="ctrTitle"/>
          </p:nvPr>
        </p:nvSpPr>
        <p:spPr>
          <a:xfrm>
            <a:off x="710275" y="536650"/>
            <a:ext cx="4918200" cy="823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DATA SOURCES:</a:t>
            </a:r>
            <a:endParaRPr>
              <a:solidFill>
                <a:schemeClr val="accent1"/>
              </a:solidFill>
            </a:endParaRPr>
          </a:p>
        </p:txBody>
      </p:sp>
      <p:sp>
        <p:nvSpPr>
          <p:cNvPr id="264" name="Google Shape;264;p33"/>
          <p:cNvSpPr txBox="1"/>
          <p:nvPr>
            <p:ph idx="1" type="subTitle"/>
          </p:nvPr>
        </p:nvSpPr>
        <p:spPr>
          <a:xfrm>
            <a:off x="710275" y="1718950"/>
            <a:ext cx="7218600" cy="21003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2000"/>
              <a:buNone/>
            </a:pPr>
            <a:r>
              <a:t/>
            </a:r>
            <a:endParaRPr>
              <a:solidFill>
                <a:schemeClr val="dk1"/>
              </a:solidFill>
            </a:endParaRPr>
          </a:p>
          <a:p>
            <a:pPr indent="0" lvl="0" marL="0" rtl="0" algn="l">
              <a:lnSpc>
                <a:spcPct val="115000"/>
              </a:lnSpc>
              <a:spcBef>
                <a:spcPts val="0"/>
              </a:spcBef>
              <a:spcAft>
                <a:spcPts val="0"/>
              </a:spcAft>
              <a:buSzPts val="2000"/>
              <a:buNone/>
            </a:pPr>
            <a:r>
              <a:rPr b="1" lang="en">
                <a:solidFill>
                  <a:schemeClr val="dk1"/>
                </a:solidFill>
              </a:rPr>
              <a:t>Kaggle:</a:t>
            </a:r>
            <a:r>
              <a:rPr lang="en">
                <a:solidFill>
                  <a:schemeClr val="dk1"/>
                </a:solidFill>
              </a:rPr>
              <a:t> Various food waste datasets from Kaggle, including: </a:t>
            </a:r>
            <a:endParaRPr>
              <a:solidFill>
                <a:schemeClr val="dk1"/>
              </a:solidFill>
            </a:endParaRPr>
          </a:p>
          <a:p>
            <a:pPr indent="0" lvl="0" marL="0" rtl="0" algn="l">
              <a:lnSpc>
                <a:spcPct val="115000"/>
              </a:lnSpc>
              <a:spcBef>
                <a:spcPts val="0"/>
              </a:spcBef>
              <a:spcAft>
                <a:spcPts val="0"/>
              </a:spcAft>
              <a:buSzPts val="2000"/>
              <a:buNone/>
            </a:pPr>
            <a:r>
              <a:rPr lang="en">
                <a:solidFill>
                  <a:schemeClr val="dk1"/>
                </a:solidFill>
              </a:rPr>
              <a:t>- “Food Waste Data” </a:t>
            </a:r>
            <a:endParaRPr>
              <a:solidFill>
                <a:schemeClr val="dk1"/>
              </a:solidFill>
            </a:endParaRPr>
          </a:p>
          <a:p>
            <a:pPr indent="0" lvl="0" marL="0" rtl="0" algn="l">
              <a:lnSpc>
                <a:spcPct val="115000"/>
              </a:lnSpc>
              <a:spcBef>
                <a:spcPts val="0"/>
              </a:spcBef>
              <a:spcAft>
                <a:spcPts val="0"/>
              </a:spcAft>
              <a:buSzPts val="2000"/>
              <a:buNone/>
            </a:pPr>
            <a:r>
              <a:rPr lang="en">
                <a:solidFill>
                  <a:schemeClr val="dk1"/>
                </a:solidFill>
              </a:rPr>
              <a:t>- “Food Demand Forecasting” </a:t>
            </a:r>
            <a:endParaRPr>
              <a:solidFill>
                <a:schemeClr val="dk1"/>
              </a:solidFill>
            </a:endParaRPr>
          </a:p>
          <a:p>
            <a:pPr indent="0" lvl="0" marL="0" rtl="0" algn="l">
              <a:lnSpc>
                <a:spcPct val="115000"/>
              </a:lnSpc>
              <a:spcBef>
                <a:spcPts val="0"/>
              </a:spcBef>
              <a:spcAft>
                <a:spcPts val="0"/>
              </a:spcAft>
              <a:buSzPts val="2000"/>
              <a:buNone/>
            </a:pPr>
            <a:r>
              <a:rPr lang="en">
                <a:solidFill>
                  <a:schemeClr val="dk1"/>
                </a:solidFill>
              </a:rPr>
              <a:t>- “Grocery Store Food Waste”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4"/>
          <p:cNvSpPr txBox="1"/>
          <p:nvPr>
            <p:ph type="title"/>
          </p:nvPr>
        </p:nvSpPr>
        <p:spPr>
          <a:xfrm>
            <a:off x="483675" y="415425"/>
            <a:ext cx="8203200" cy="481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2500"/>
              <a:buNone/>
            </a:pPr>
            <a:r>
              <a:rPr lang="en" sz="3700">
                <a:solidFill>
                  <a:schemeClr val="accent1"/>
                </a:solidFill>
              </a:rPr>
              <a:t>TOOLS AND SOFTWARE USED</a:t>
            </a:r>
            <a:endParaRPr sz="3700">
              <a:solidFill>
                <a:schemeClr val="accent1"/>
              </a:solidFill>
            </a:endParaRPr>
          </a:p>
        </p:txBody>
      </p:sp>
      <p:sp>
        <p:nvSpPr>
          <p:cNvPr id="270" name="Google Shape;270;p34"/>
          <p:cNvSpPr/>
          <p:nvPr/>
        </p:nvSpPr>
        <p:spPr>
          <a:xfrm>
            <a:off x="5333875" y="2640760"/>
            <a:ext cx="1884600" cy="273900"/>
          </a:xfrm>
          <a:prstGeom prst="roundRect">
            <a:avLst>
              <a:gd fmla="val 50000" name="adj"/>
            </a:avLst>
          </a:prstGeom>
          <a:solidFill>
            <a:schemeClr val="accent3"/>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FFFFFF"/>
                </a:solidFill>
                <a:latin typeface="Fira Sans Extra Condensed Medium"/>
                <a:ea typeface="Fira Sans Extra Condensed Medium"/>
                <a:cs typeface="Fira Sans Extra Condensed Medium"/>
                <a:sym typeface="Fira Sans Extra Condensed Medium"/>
              </a:rPr>
              <a:t>TABLEAU</a:t>
            </a:r>
            <a:endParaRPr b="0" i="0" sz="1700" u="none" cap="none" strike="noStrike">
              <a:solidFill>
                <a:srgbClr val="FFFFFF"/>
              </a:solidFill>
              <a:latin typeface="Fira Sans Extra Condensed Medium"/>
              <a:ea typeface="Fira Sans Extra Condensed Medium"/>
              <a:cs typeface="Fira Sans Extra Condensed Medium"/>
              <a:sym typeface="Fira Sans Extra Condensed Medium"/>
            </a:endParaRPr>
          </a:p>
        </p:txBody>
      </p:sp>
      <p:sp>
        <p:nvSpPr>
          <p:cNvPr id="271" name="Google Shape;271;p34"/>
          <p:cNvSpPr/>
          <p:nvPr/>
        </p:nvSpPr>
        <p:spPr>
          <a:xfrm>
            <a:off x="1867600" y="2640746"/>
            <a:ext cx="1884600" cy="2739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FFFFFF"/>
                </a:solidFill>
                <a:latin typeface="Fira Sans Extra Condensed Medium"/>
                <a:ea typeface="Fira Sans Extra Condensed Medium"/>
                <a:cs typeface="Fira Sans Extra Condensed Medium"/>
                <a:sym typeface="Fira Sans Extra Condensed Medium"/>
              </a:rPr>
              <a:t>PYTHON</a:t>
            </a:r>
            <a:endParaRPr b="0" i="0" sz="1700" u="none" cap="none" strike="noStrike">
              <a:solidFill>
                <a:srgbClr val="FFFFFF"/>
              </a:solidFill>
              <a:latin typeface="Fira Sans Extra Condensed Medium"/>
              <a:ea typeface="Fira Sans Extra Condensed Medium"/>
              <a:cs typeface="Fira Sans Extra Condensed Medium"/>
              <a:sym typeface="Fira Sans Extra Condensed Medium"/>
            </a:endParaRPr>
          </a:p>
        </p:txBody>
      </p:sp>
      <p:sp>
        <p:nvSpPr>
          <p:cNvPr id="272" name="Google Shape;272;p34"/>
          <p:cNvSpPr/>
          <p:nvPr/>
        </p:nvSpPr>
        <p:spPr>
          <a:xfrm>
            <a:off x="265200" y="4591133"/>
            <a:ext cx="1884600" cy="273900"/>
          </a:xfrm>
          <a:prstGeom prst="roundRect">
            <a:avLst>
              <a:gd fmla="val 50000" name="adj"/>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rPr b="0" i="0" lang="en" sz="1700" u="none" cap="none" strike="noStrike">
                <a:solidFill>
                  <a:srgbClr val="FFFFFF"/>
                </a:solidFill>
                <a:latin typeface="Fira Sans Extra Condensed Medium"/>
                <a:ea typeface="Fira Sans Extra Condensed Medium"/>
                <a:cs typeface="Fira Sans Extra Condensed Medium"/>
                <a:sym typeface="Fira Sans Extra Condensed Medium"/>
              </a:rPr>
              <a:t>JUPYTER NOTEBOOK</a:t>
            </a:r>
            <a:endParaRPr b="0" i="0" sz="1700" u="none" cap="none" strike="noStrike">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273" name="Google Shape;273;p34"/>
          <p:cNvGrpSpPr/>
          <p:nvPr/>
        </p:nvGrpSpPr>
        <p:grpSpPr>
          <a:xfrm>
            <a:off x="2187887" y="1215427"/>
            <a:ext cx="1244100" cy="1244100"/>
            <a:chOff x="272112" y="1058077"/>
            <a:chExt cx="1244100" cy="1244100"/>
          </a:xfrm>
        </p:grpSpPr>
        <p:grpSp>
          <p:nvGrpSpPr>
            <p:cNvPr id="274" name="Google Shape;274;p34"/>
            <p:cNvGrpSpPr/>
            <p:nvPr/>
          </p:nvGrpSpPr>
          <p:grpSpPr>
            <a:xfrm>
              <a:off x="272112" y="1058077"/>
              <a:ext cx="1244100" cy="1244100"/>
              <a:chOff x="851762" y="1342427"/>
              <a:chExt cx="1244100" cy="1244100"/>
            </a:xfrm>
          </p:grpSpPr>
          <p:sp>
            <p:nvSpPr>
              <p:cNvPr id="275" name="Google Shape;275;p34"/>
              <p:cNvSpPr/>
              <p:nvPr/>
            </p:nvSpPr>
            <p:spPr>
              <a:xfrm>
                <a:off x="851762" y="1342427"/>
                <a:ext cx="1244100" cy="1244100"/>
              </a:xfrm>
              <a:prstGeom prst="donut">
                <a:avLst>
                  <a:gd fmla="val 15028" name="adj"/>
                </a:avLst>
              </a:prstGeom>
              <a:no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34"/>
              <p:cNvSpPr/>
              <p:nvPr/>
            </p:nvSpPr>
            <p:spPr>
              <a:xfrm>
                <a:off x="895152" y="1385620"/>
                <a:ext cx="1157100" cy="1157700"/>
              </a:xfrm>
              <a:prstGeom prst="blockArc">
                <a:avLst>
                  <a:gd fmla="val 10812714" name="adj1"/>
                  <a:gd fmla="val 21599774" name="adj2"/>
                  <a:gd fmla="val 8499" name="adj3"/>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77" name="Google Shape;277;p34"/>
            <p:cNvPicPr preferRelativeResize="0"/>
            <p:nvPr/>
          </p:nvPicPr>
          <p:blipFill rotWithShape="1">
            <a:blip r:embed="rId3">
              <a:alphaModFix/>
            </a:blip>
            <a:srcRect b="0" l="0" r="0" t="0"/>
            <a:stretch/>
          </p:blipFill>
          <p:spPr>
            <a:xfrm>
              <a:off x="663850" y="1451127"/>
              <a:ext cx="460550" cy="457948"/>
            </a:xfrm>
            <a:prstGeom prst="rect">
              <a:avLst/>
            </a:prstGeom>
            <a:noFill/>
            <a:ln>
              <a:noFill/>
            </a:ln>
          </p:spPr>
        </p:pic>
      </p:grpSp>
      <p:sp>
        <p:nvSpPr>
          <p:cNvPr id="278" name="Google Shape;278;p34"/>
          <p:cNvSpPr/>
          <p:nvPr/>
        </p:nvSpPr>
        <p:spPr>
          <a:xfrm>
            <a:off x="6481925" y="4591135"/>
            <a:ext cx="1884600" cy="273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FFFFFF"/>
                </a:solidFill>
                <a:latin typeface="Fira Sans Extra Condensed Medium"/>
                <a:ea typeface="Fira Sans Extra Condensed Medium"/>
                <a:cs typeface="Fira Sans Extra Condensed Medium"/>
                <a:sym typeface="Fira Sans Extra Condensed Medium"/>
              </a:rPr>
              <a:t>MS - EXCEL</a:t>
            </a:r>
            <a:endParaRPr b="0" i="0" sz="1700" u="none" cap="none" strike="noStrike">
              <a:solidFill>
                <a:srgbClr val="FFFFFF"/>
              </a:solidFill>
              <a:latin typeface="Fira Sans Extra Condensed Medium"/>
              <a:ea typeface="Fira Sans Extra Condensed Medium"/>
              <a:cs typeface="Fira Sans Extra Condensed Medium"/>
              <a:sym typeface="Fira Sans Extra Condensed Medium"/>
            </a:endParaRPr>
          </a:p>
        </p:txBody>
      </p:sp>
      <p:grpSp>
        <p:nvGrpSpPr>
          <p:cNvPr id="279" name="Google Shape;279;p34"/>
          <p:cNvGrpSpPr/>
          <p:nvPr/>
        </p:nvGrpSpPr>
        <p:grpSpPr>
          <a:xfrm>
            <a:off x="585487" y="3111654"/>
            <a:ext cx="1244100" cy="1244100"/>
            <a:chOff x="272112" y="2723429"/>
            <a:chExt cx="1244100" cy="1244100"/>
          </a:xfrm>
        </p:grpSpPr>
        <p:grpSp>
          <p:nvGrpSpPr>
            <p:cNvPr id="280" name="Google Shape;280;p34"/>
            <p:cNvGrpSpPr/>
            <p:nvPr/>
          </p:nvGrpSpPr>
          <p:grpSpPr>
            <a:xfrm>
              <a:off x="272112" y="2723429"/>
              <a:ext cx="1244100" cy="1244100"/>
              <a:chOff x="851762" y="3073379"/>
              <a:chExt cx="1244100" cy="1244100"/>
            </a:xfrm>
          </p:grpSpPr>
          <p:sp>
            <p:nvSpPr>
              <p:cNvPr id="281" name="Google Shape;281;p34"/>
              <p:cNvSpPr/>
              <p:nvPr/>
            </p:nvSpPr>
            <p:spPr>
              <a:xfrm>
                <a:off x="851762" y="3073379"/>
                <a:ext cx="1244100" cy="1244100"/>
              </a:xfrm>
              <a:prstGeom prst="donut">
                <a:avLst>
                  <a:gd fmla="val 15028" name="adj"/>
                </a:avLst>
              </a:prstGeom>
              <a:noFill/>
              <a:ln cap="flat" cmpd="sng" w="952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34"/>
              <p:cNvSpPr/>
              <p:nvPr/>
            </p:nvSpPr>
            <p:spPr>
              <a:xfrm>
                <a:off x="895152" y="3116572"/>
                <a:ext cx="1157100" cy="1157700"/>
              </a:xfrm>
              <a:prstGeom prst="blockArc">
                <a:avLst>
                  <a:gd fmla="val 5431384" name="adj1"/>
                  <a:gd fmla="val 21599774" name="adj2"/>
                  <a:gd fmla="val 8499" name="adj3"/>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3" name="Google Shape;283;p34"/>
            <p:cNvPicPr preferRelativeResize="0"/>
            <p:nvPr/>
          </p:nvPicPr>
          <p:blipFill rotWithShape="1">
            <a:blip r:embed="rId4">
              <a:alphaModFix/>
            </a:blip>
            <a:srcRect b="4662" l="25534" r="28005" t="0"/>
            <a:stretch/>
          </p:blipFill>
          <p:spPr>
            <a:xfrm>
              <a:off x="607375" y="3015925"/>
              <a:ext cx="573500" cy="659050"/>
            </a:xfrm>
            <a:prstGeom prst="rect">
              <a:avLst/>
            </a:prstGeom>
            <a:noFill/>
            <a:ln>
              <a:noFill/>
            </a:ln>
          </p:spPr>
        </p:pic>
      </p:grpSp>
      <p:grpSp>
        <p:nvGrpSpPr>
          <p:cNvPr id="284" name="Google Shape;284;p34"/>
          <p:cNvGrpSpPr/>
          <p:nvPr/>
        </p:nvGrpSpPr>
        <p:grpSpPr>
          <a:xfrm>
            <a:off x="5654155" y="1199714"/>
            <a:ext cx="1244100" cy="1244100"/>
            <a:chOff x="3963255" y="1058077"/>
            <a:chExt cx="1244100" cy="1244100"/>
          </a:xfrm>
        </p:grpSpPr>
        <p:grpSp>
          <p:nvGrpSpPr>
            <p:cNvPr id="285" name="Google Shape;285;p34"/>
            <p:cNvGrpSpPr/>
            <p:nvPr/>
          </p:nvGrpSpPr>
          <p:grpSpPr>
            <a:xfrm>
              <a:off x="3963255" y="1058077"/>
              <a:ext cx="1244100" cy="1244100"/>
              <a:chOff x="4935067" y="1342427"/>
              <a:chExt cx="1244100" cy="1244100"/>
            </a:xfrm>
          </p:grpSpPr>
          <p:sp>
            <p:nvSpPr>
              <p:cNvPr id="286" name="Google Shape;286;p34"/>
              <p:cNvSpPr/>
              <p:nvPr/>
            </p:nvSpPr>
            <p:spPr>
              <a:xfrm>
                <a:off x="4935067" y="1342427"/>
                <a:ext cx="1244100" cy="1244100"/>
              </a:xfrm>
              <a:prstGeom prst="donut">
                <a:avLst>
                  <a:gd fmla="val 15028" name="adj"/>
                </a:avLst>
              </a:pr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34"/>
              <p:cNvSpPr/>
              <p:nvPr/>
            </p:nvSpPr>
            <p:spPr>
              <a:xfrm>
                <a:off x="4978457" y="1385620"/>
                <a:ext cx="1157100" cy="1157700"/>
              </a:xfrm>
              <a:prstGeom prst="blockArc">
                <a:avLst>
                  <a:gd fmla="val 7014339" name="adj1"/>
                  <a:gd fmla="val 21599774" name="adj2"/>
                  <a:gd fmla="val 8499" name="adj3"/>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88" name="Google Shape;288;p34"/>
            <p:cNvPicPr preferRelativeResize="0"/>
            <p:nvPr/>
          </p:nvPicPr>
          <p:blipFill rotWithShape="1">
            <a:blip r:embed="rId5">
              <a:alphaModFix/>
            </a:blip>
            <a:srcRect b="0" l="26163" r="28308" t="0"/>
            <a:stretch/>
          </p:blipFill>
          <p:spPr>
            <a:xfrm>
              <a:off x="4355000" y="1427200"/>
              <a:ext cx="460550" cy="505795"/>
            </a:xfrm>
            <a:prstGeom prst="rect">
              <a:avLst/>
            </a:prstGeom>
            <a:noFill/>
            <a:ln>
              <a:noFill/>
            </a:ln>
          </p:spPr>
        </p:pic>
      </p:grpSp>
      <p:grpSp>
        <p:nvGrpSpPr>
          <p:cNvPr id="289" name="Google Shape;289;p34"/>
          <p:cNvGrpSpPr/>
          <p:nvPr/>
        </p:nvGrpSpPr>
        <p:grpSpPr>
          <a:xfrm>
            <a:off x="6765180" y="3111654"/>
            <a:ext cx="1244100" cy="1244100"/>
            <a:chOff x="4935067" y="3073379"/>
            <a:chExt cx="1244100" cy="1244100"/>
          </a:xfrm>
        </p:grpSpPr>
        <p:sp>
          <p:nvSpPr>
            <p:cNvPr id="290" name="Google Shape;290;p34"/>
            <p:cNvSpPr/>
            <p:nvPr/>
          </p:nvSpPr>
          <p:spPr>
            <a:xfrm>
              <a:off x="4935067" y="3073379"/>
              <a:ext cx="1244100" cy="1244100"/>
            </a:xfrm>
            <a:prstGeom prst="donut">
              <a:avLst>
                <a:gd fmla="val 15028"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1" name="Google Shape;291;p34"/>
            <p:cNvSpPr/>
            <p:nvPr/>
          </p:nvSpPr>
          <p:spPr>
            <a:xfrm>
              <a:off x="4978457" y="3116572"/>
              <a:ext cx="1157100" cy="1157700"/>
            </a:xfrm>
            <a:prstGeom prst="blockArc">
              <a:avLst>
                <a:gd fmla="val 2738786" name="adj1"/>
                <a:gd fmla="val 21599774" name="adj2"/>
                <a:gd fmla="val 8499" name="adj3"/>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92" name="Google Shape;292;p34"/>
          <p:cNvPicPr preferRelativeResize="0"/>
          <p:nvPr/>
        </p:nvPicPr>
        <p:blipFill rotWithShape="1">
          <a:blip r:embed="rId6">
            <a:alphaModFix/>
          </a:blip>
          <a:srcRect b="21607" l="15246" r="14621" t="18238"/>
          <a:stretch/>
        </p:blipFill>
        <p:spPr>
          <a:xfrm>
            <a:off x="7061237" y="3454062"/>
            <a:ext cx="651950" cy="559225"/>
          </a:xfrm>
          <a:prstGeom prst="rect">
            <a:avLst/>
          </a:prstGeom>
          <a:noFill/>
          <a:ln>
            <a:noFill/>
          </a:ln>
        </p:spPr>
      </p:pic>
      <p:grpSp>
        <p:nvGrpSpPr>
          <p:cNvPr id="293" name="Google Shape;293;p34"/>
          <p:cNvGrpSpPr/>
          <p:nvPr/>
        </p:nvGrpSpPr>
        <p:grpSpPr>
          <a:xfrm>
            <a:off x="3963230" y="3111629"/>
            <a:ext cx="1244100" cy="1244100"/>
            <a:chOff x="4935067" y="3073379"/>
            <a:chExt cx="1244100" cy="1244100"/>
          </a:xfrm>
        </p:grpSpPr>
        <p:sp>
          <p:nvSpPr>
            <p:cNvPr id="294" name="Google Shape;294;p34"/>
            <p:cNvSpPr/>
            <p:nvPr/>
          </p:nvSpPr>
          <p:spPr>
            <a:xfrm>
              <a:off x="4935067" y="3073379"/>
              <a:ext cx="1244100" cy="1244100"/>
            </a:xfrm>
            <a:prstGeom prst="donut">
              <a:avLst>
                <a:gd fmla="val 15028" name="adj"/>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34"/>
            <p:cNvSpPr/>
            <p:nvPr/>
          </p:nvSpPr>
          <p:spPr>
            <a:xfrm>
              <a:off x="4978457" y="3116572"/>
              <a:ext cx="1157100" cy="1157700"/>
            </a:xfrm>
            <a:prstGeom prst="blockArc">
              <a:avLst>
                <a:gd fmla="val 2738786" name="adj1"/>
                <a:gd fmla="val 21599774" name="adj2"/>
                <a:gd fmla="val 8499" name="adj3"/>
              </a:avLst>
            </a:prstGeom>
            <a:solidFill>
              <a:schemeClr val="accent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6" name="Google Shape;296;p34"/>
          <p:cNvSpPr/>
          <p:nvPr/>
        </p:nvSpPr>
        <p:spPr>
          <a:xfrm>
            <a:off x="3629700" y="4591135"/>
            <a:ext cx="1884600" cy="273900"/>
          </a:xfrm>
          <a:prstGeom prst="round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700"/>
              <a:buFont typeface="Arial"/>
              <a:buNone/>
            </a:pPr>
            <a:r>
              <a:rPr b="0" i="0" lang="en" sz="1700" u="none" cap="none" strike="noStrike">
                <a:solidFill>
                  <a:srgbClr val="FFFFFF"/>
                </a:solidFill>
                <a:latin typeface="Fira Sans Extra Condensed Medium"/>
                <a:ea typeface="Fira Sans Extra Condensed Medium"/>
                <a:cs typeface="Fira Sans Extra Condensed Medium"/>
                <a:sym typeface="Fira Sans Extra Condensed Medium"/>
              </a:rPr>
              <a:t>QGIS</a:t>
            </a:r>
            <a:endParaRPr b="0" i="0" sz="1700" u="none" cap="none" strike="noStrike">
              <a:solidFill>
                <a:srgbClr val="FFFFFF"/>
              </a:solidFill>
              <a:latin typeface="Fira Sans Extra Condensed Medium"/>
              <a:ea typeface="Fira Sans Extra Condensed Medium"/>
              <a:cs typeface="Fira Sans Extra Condensed Medium"/>
              <a:sym typeface="Fira Sans Extra Condensed Medium"/>
            </a:endParaRPr>
          </a:p>
        </p:txBody>
      </p:sp>
      <p:pic>
        <p:nvPicPr>
          <p:cNvPr id="297" name="Google Shape;297;p34"/>
          <p:cNvPicPr preferRelativeResize="0"/>
          <p:nvPr/>
        </p:nvPicPr>
        <p:blipFill rotWithShape="1">
          <a:blip r:embed="rId7">
            <a:alphaModFix/>
          </a:blip>
          <a:srcRect b="19757" l="22700" r="21482" t="21943"/>
          <a:stretch/>
        </p:blipFill>
        <p:spPr>
          <a:xfrm>
            <a:off x="4302748" y="3462550"/>
            <a:ext cx="565063" cy="54226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4"/>
          <p:cNvSpPr txBox="1"/>
          <p:nvPr>
            <p:ph type="ctrTitle"/>
          </p:nvPr>
        </p:nvSpPr>
        <p:spPr>
          <a:xfrm>
            <a:off x="2803350" y="221975"/>
            <a:ext cx="3537300" cy="8583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500"/>
              <a:buNone/>
            </a:pPr>
            <a:r>
              <a:rPr lang="en">
                <a:solidFill>
                  <a:schemeClr val="accent1"/>
                </a:solidFill>
              </a:rPr>
              <a:t>INTRODUCTION</a:t>
            </a:r>
            <a:endParaRPr>
              <a:solidFill>
                <a:schemeClr val="accent1"/>
              </a:solidFill>
            </a:endParaRPr>
          </a:p>
        </p:txBody>
      </p:sp>
      <p:sp>
        <p:nvSpPr>
          <p:cNvPr id="97" name="Google Shape;97;p4"/>
          <p:cNvSpPr txBox="1"/>
          <p:nvPr>
            <p:ph idx="1" type="subTitle"/>
          </p:nvPr>
        </p:nvSpPr>
        <p:spPr>
          <a:xfrm>
            <a:off x="221250" y="1774400"/>
            <a:ext cx="8701500" cy="3285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sz="1700"/>
              <a:t>Food waste is a significant problem in many urban areas, contributing to environmental degradation and economic loss. This project aims to investigate food waste patterns and propose solutions to minimize waste in cities. By employing data analysis techniques, the project seeks to align with the United Nations Sustainable Development Goals (SDG), specifically focusing on responsible consumption and production (SDG 12).</a:t>
            </a:r>
            <a:endParaRPr sz="1700"/>
          </a:p>
          <a:p>
            <a:pPr indent="0" lvl="0" marL="0" rtl="0" algn="l">
              <a:lnSpc>
                <a:spcPct val="115000"/>
              </a:lnSpc>
              <a:spcBef>
                <a:spcPts val="1200"/>
              </a:spcBef>
              <a:spcAft>
                <a:spcPts val="0"/>
              </a:spcAft>
              <a:buClr>
                <a:schemeClr val="dk1"/>
              </a:buClr>
              <a:buSzPts val="1100"/>
              <a:buFont typeface="Arial"/>
              <a:buNone/>
            </a:pPr>
            <a:r>
              <a:rPr lang="en" sz="1700"/>
              <a:t>Through comprehensive data analysis, we will identify the key factors contributing to food waste in urban settings. Predictive models will be developed to forecast future waste patterns and assess the effectiveness of proposed interventions. Actionable solutions, including policy recommendations and community engagement strategies, will be formulated to address the root causes of food waste.</a:t>
            </a:r>
            <a:endParaRPr sz="1700"/>
          </a:p>
          <a:p>
            <a:pPr indent="0" lvl="0" marL="0" rtl="0" algn="l">
              <a:lnSpc>
                <a:spcPct val="100000"/>
              </a:lnSpc>
              <a:spcBef>
                <a:spcPts val="1200"/>
              </a:spcBef>
              <a:spcAft>
                <a:spcPts val="0"/>
              </a:spcAft>
              <a:buSzPts val="2000"/>
              <a:buNone/>
            </a:pPr>
            <a:r>
              <a:t/>
            </a:r>
            <a:endParaRPr sz="1700"/>
          </a:p>
        </p:txBody>
      </p:sp>
      <p:sp>
        <p:nvSpPr>
          <p:cNvPr id="98" name="Google Shape;98;p4"/>
          <p:cNvSpPr txBox="1"/>
          <p:nvPr/>
        </p:nvSpPr>
        <p:spPr>
          <a:xfrm>
            <a:off x="304800" y="1154425"/>
            <a:ext cx="3739200" cy="499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rgbClr val="000000"/>
                </a:solidFill>
                <a:latin typeface="Roboto"/>
                <a:ea typeface="Roboto"/>
                <a:cs typeface="Roboto"/>
                <a:sym typeface="Roboto"/>
              </a:rPr>
              <a:t>OVERVIEW OF THE PROJECT</a:t>
            </a:r>
            <a:endParaRPr b="1" i="0" sz="1800" u="none" cap="none" strike="noStrike">
              <a:solidFill>
                <a:srgbClr val="000000"/>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5"/>
          <p:cNvSpPr txBox="1"/>
          <p:nvPr>
            <p:ph type="ctrTitle"/>
          </p:nvPr>
        </p:nvSpPr>
        <p:spPr>
          <a:xfrm>
            <a:off x="457200" y="238175"/>
            <a:ext cx="4918200" cy="7218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OBJECTIVES</a:t>
            </a:r>
            <a:endParaRPr>
              <a:solidFill>
                <a:schemeClr val="accent1"/>
              </a:solidFill>
            </a:endParaRPr>
          </a:p>
        </p:txBody>
      </p:sp>
      <p:sp>
        <p:nvSpPr>
          <p:cNvPr id="104" name="Google Shape;104;p5"/>
          <p:cNvSpPr txBox="1"/>
          <p:nvPr>
            <p:ph idx="1" type="subTitle"/>
          </p:nvPr>
        </p:nvSpPr>
        <p:spPr>
          <a:xfrm>
            <a:off x="457200" y="1043650"/>
            <a:ext cx="8399400" cy="3562800"/>
          </a:xfrm>
          <a:prstGeom prst="rect">
            <a:avLst/>
          </a:prstGeom>
          <a:noFill/>
          <a:ln>
            <a:noFill/>
          </a:ln>
        </p:spPr>
        <p:txBody>
          <a:bodyPr anchorCtr="0" anchor="ctr" bIns="91425" lIns="91425" spcFirstLastPara="1" rIns="91425" wrap="square" tIns="91425">
            <a:noAutofit/>
          </a:bodyPr>
          <a:lstStyle/>
          <a:p>
            <a:pPr indent="-349250" lvl="0" marL="457200" rtl="0" algn="l">
              <a:lnSpc>
                <a:spcPct val="150000"/>
              </a:lnSpc>
              <a:spcBef>
                <a:spcPts val="0"/>
              </a:spcBef>
              <a:spcAft>
                <a:spcPts val="0"/>
              </a:spcAft>
              <a:buSzPts val="1900"/>
              <a:buChar char="●"/>
            </a:pPr>
            <a:r>
              <a:rPr lang="en" sz="1900"/>
              <a:t>Collect and analyze food waste data from reliable sources.</a:t>
            </a:r>
            <a:endParaRPr sz="1900"/>
          </a:p>
          <a:p>
            <a:pPr indent="-349250" lvl="0" marL="457200" rtl="0" algn="l">
              <a:lnSpc>
                <a:spcPct val="150000"/>
              </a:lnSpc>
              <a:spcBef>
                <a:spcPts val="0"/>
              </a:spcBef>
              <a:spcAft>
                <a:spcPts val="0"/>
              </a:spcAft>
              <a:buSzPts val="1900"/>
              <a:buChar char="●"/>
            </a:pPr>
            <a:r>
              <a:rPr lang="en" sz="1900"/>
              <a:t>Identify primary contributors to food waste in urban areas.</a:t>
            </a:r>
            <a:endParaRPr sz="1900"/>
          </a:p>
          <a:p>
            <a:pPr indent="-349250" lvl="0" marL="457200" rtl="0" algn="l">
              <a:lnSpc>
                <a:spcPct val="150000"/>
              </a:lnSpc>
              <a:spcBef>
                <a:spcPts val="0"/>
              </a:spcBef>
              <a:spcAft>
                <a:spcPts val="0"/>
              </a:spcAft>
              <a:buSzPts val="1900"/>
              <a:buChar char="●"/>
            </a:pPr>
            <a:r>
              <a:rPr lang="en" sz="1900"/>
              <a:t>Understand temporal and spatial trends in food waste generation.</a:t>
            </a:r>
            <a:endParaRPr sz="1900"/>
          </a:p>
          <a:p>
            <a:pPr indent="-349250" lvl="0" marL="457200" rtl="0" algn="l">
              <a:lnSpc>
                <a:spcPct val="150000"/>
              </a:lnSpc>
              <a:spcBef>
                <a:spcPts val="0"/>
              </a:spcBef>
              <a:spcAft>
                <a:spcPts val="0"/>
              </a:spcAft>
              <a:buSzPts val="1900"/>
              <a:buChar char="●"/>
            </a:pPr>
            <a:r>
              <a:rPr lang="en" sz="1900"/>
              <a:t>Develop predictive models to forecast future food waste.</a:t>
            </a:r>
            <a:endParaRPr sz="1900"/>
          </a:p>
          <a:p>
            <a:pPr indent="-349250" lvl="0" marL="457200" rtl="0" algn="l">
              <a:lnSpc>
                <a:spcPct val="150000"/>
              </a:lnSpc>
              <a:spcBef>
                <a:spcPts val="0"/>
              </a:spcBef>
              <a:spcAft>
                <a:spcPts val="0"/>
              </a:spcAft>
              <a:buSzPts val="1900"/>
              <a:buChar char="●"/>
            </a:pPr>
            <a:r>
              <a:rPr lang="en" sz="1900"/>
              <a:t>Propose actionable solutions and policy recommendations.</a:t>
            </a:r>
            <a:endParaRPr sz="1900"/>
          </a:p>
          <a:p>
            <a:pPr indent="-349250" lvl="0" marL="457200" rtl="0" algn="l">
              <a:lnSpc>
                <a:spcPct val="150000"/>
              </a:lnSpc>
              <a:spcBef>
                <a:spcPts val="0"/>
              </a:spcBef>
              <a:spcAft>
                <a:spcPts val="0"/>
              </a:spcAft>
              <a:buSzPts val="1900"/>
              <a:buChar char="●"/>
            </a:pPr>
            <a:r>
              <a:rPr lang="en" sz="1900"/>
              <a:t>Evaluate the potential impact of these solutions on achieving SDG 12.</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6"/>
          <p:cNvSpPr txBox="1"/>
          <p:nvPr>
            <p:ph type="ctrTitle"/>
          </p:nvPr>
        </p:nvSpPr>
        <p:spPr>
          <a:xfrm>
            <a:off x="710275" y="536650"/>
            <a:ext cx="8211000" cy="765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PROBLEM STATEMENT </a:t>
            </a:r>
            <a:endParaRPr>
              <a:solidFill>
                <a:schemeClr val="accent1"/>
              </a:solidFill>
            </a:endParaRPr>
          </a:p>
        </p:txBody>
      </p:sp>
      <p:sp>
        <p:nvSpPr>
          <p:cNvPr id="110" name="Google Shape;110;p6"/>
          <p:cNvSpPr txBox="1"/>
          <p:nvPr>
            <p:ph idx="1" type="subTitle"/>
          </p:nvPr>
        </p:nvSpPr>
        <p:spPr>
          <a:xfrm>
            <a:off x="710275" y="1459825"/>
            <a:ext cx="8331300" cy="3146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2000"/>
              <a:buNone/>
            </a:pPr>
            <a:r>
              <a:rPr lang="en"/>
              <a:t>Urban regions face mounting challenges with food waste due to population growth, consumer habits, and inadequate waste management systems. This leads to unnecessary resource use, greenhouse gas emissions, and economic inefficiencies. Despite ongoing efforts, effectively reducing food waste remains difficult due to the lack of comprehensive data and actionable insights. This project intends to analyze food waste data to identify key factors and trends, aiming to develop targeted strategies to mitigate food waste in urban environments.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7"/>
          <p:cNvSpPr txBox="1"/>
          <p:nvPr>
            <p:ph type="ctrTitle"/>
          </p:nvPr>
        </p:nvSpPr>
        <p:spPr>
          <a:xfrm>
            <a:off x="457200" y="117875"/>
            <a:ext cx="6974100" cy="786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SIGNIFICANCE OF THE PROBLEM</a:t>
            </a:r>
            <a:endParaRPr>
              <a:solidFill>
                <a:schemeClr val="accent1"/>
              </a:solidFill>
            </a:endParaRPr>
          </a:p>
        </p:txBody>
      </p:sp>
      <p:sp>
        <p:nvSpPr>
          <p:cNvPr id="116" name="Google Shape;116;p7"/>
          <p:cNvSpPr txBox="1"/>
          <p:nvPr>
            <p:ph idx="1" type="subTitle"/>
          </p:nvPr>
        </p:nvSpPr>
        <p:spPr>
          <a:xfrm>
            <a:off x="457200" y="1172925"/>
            <a:ext cx="8510400" cy="3868500"/>
          </a:xfrm>
          <a:prstGeom prst="rect">
            <a:avLst/>
          </a:prstGeom>
          <a:noFill/>
          <a:ln>
            <a:noFill/>
          </a:ln>
        </p:spPr>
        <p:txBody>
          <a:bodyPr anchorCtr="0" anchor="ctr" bIns="91425" lIns="91425" spcFirstLastPara="1" rIns="91425" wrap="square" tIns="91425">
            <a:noAutofit/>
          </a:bodyPr>
          <a:lstStyle/>
          <a:p>
            <a:pPr indent="-336550" lvl="0" marL="457200" rtl="0" algn="l">
              <a:lnSpc>
                <a:spcPct val="115000"/>
              </a:lnSpc>
              <a:spcBef>
                <a:spcPts val="1200"/>
              </a:spcBef>
              <a:spcAft>
                <a:spcPts val="0"/>
              </a:spcAft>
              <a:buSzPts val="1700"/>
              <a:buChar char="●"/>
            </a:pPr>
            <a:r>
              <a:rPr lang="en" sz="1700"/>
              <a:t>Food waste is a pressing issue in urban areas, leading to substantial environmental and economic repercussions. It contributes to greenhouse gas emissions, resource depletion, and significant financial losses for both households and businesses. </a:t>
            </a:r>
            <a:endParaRPr sz="1700"/>
          </a:p>
          <a:p>
            <a:pPr indent="-336550" lvl="0" marL="457200" rtl="0" algn="l">
              <a:lnSpc>
                <a:spcPct val="115000"/>
              </a:lnSpc>
              <a:spcBef>
                <a:spcPts val="0"/>
              </a:spcBef>
              <a:spcAft>
                <a:spcPts val="0"/>
              </a:spcAft>
              <a:buSzPts val="1700"/>
              <a:buChar char="●"/>
            </a:pPr>
            <a:r>
              <a:rPr lang="en" sz="1700"/>
              <a:t>Reducing food waste is crucial for improving food security, conserving resources, and achieving sustainable development.</a:t>
            </a:r>
            <a:endParaRPr sz="1700"/>
          </a:p>
          <a:p>
            <a:pPr indent="0" lvl="0" marL="0" rtl="0" algn="l">
              <a:lnSpc>
                <a:spcPct val="115000"/>
              </a:lnSpc>
              <a:spcBef>
                <a:spcPts val="1200"/>
              </a:spcBef>
              <a:spcAft>
                <a:spcPts val="0"/>
              </a:spcAft>
              <a:buSzPts val="2000"/>
              <a:buNone/>
            </a:pPr>
            <a:r>
              <a:rPr lang="en" sz="4500">
                <a:solidFill>
                  <a:schemeClr val="accent1"/>
                </a:solidFill>
                <a:latin typeface="Fira Sans Extra Condensed Medium"/>
                <a:ea typeface="Fira Sans Extra Condensed Medium"/>
                <a:cs typeface="Fira Sans Extra Condensed Medium"/>
                <a:sym typeface="Fira Sans Extra Condensed Medium"/>
              </a:rPr>
              <a:t>RELEVANT SGDs</a:t>
            </a:r>
            <a:endParaRPr sz="4500">
              <a:solidFill>
                <a:schemeClr val="accent1"/>
              </a:solidFill>
              <a:latin typeface="Fira Sans Extra Condensed Medium"/>
              <a:ea typeface="Fira Sans Extra Condensed Medium"/>
              <a:cs typeface="Fira Sans Extra Condensed Medium"/>
              <a:sym typeface="Fira Sans Extra Condensed Medium"/>
            </a:endParaRPr>
          </a:p>
          <a:p>
            <a:pPr indent="-336550" lvl="0" marL="457200" rtl="0" algn="l">
              <a:lnSpc>
                <a:spcPct val="115000"/>
              </a:lnSpc>
              <a:spcBef>
                <a:spcPts val="1200"/>
              </a:spcBef>
              <a:spcAft>
                <a:spcPts val="0"/>
              </a:spcAft>
              <a:buSzPts val="1700"/>
              <a:buChar char="●"/>
            </a:pPr>
            <a:r>
              <a:rPr lang="en" sz="1700"/>
              <a:t> Addressing this problem aligns with the United Nations Sustainable Development Goal 12, which aims to ensure responsible consumption and production patterns. By tackling food waste, cities can mitigate their environmental footprint, enhance economic efficiency, and promote a more sustainable and equitable food system.</a:t>
            </a:r>
            <a:endParaRPr sz="1700"/>
          </a:p>
          <a:p>
            <a:pPr indent="0" lvl="0" marL="0" rtl="0" algn="l">
              <a:lnSpc>
                <a:spcPct val="100000"/>
              </a:lnSpc>
              <a:spcBef>
                <a:spcPts val="1200"/>
              </a:spcBef>
              <a:spcAft>
                <a:spcPts val="0"/>
              </a:spcAft>
              <a:buSzPts val="2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8"/>
          <p:cNvSpPr txBox="1"/>
          <p:nvPr>
            <p:ph type="ctrTitle"/>
          </p:nvPr>
        </p:nvSpPr>
        <p:spPr>
          <a:xfrm>
            <a:off x="321575" y="222000"/>
            <a:ext cx="8155500" cy="654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DATA COLLECTION</a:t>
            </a:r>
            <a:endParaRPr>
              <a:solidFill>
                <a:schemeClr val="accent1"/>
              </a:solidFill>
            </a:endParaRPr>
          </a:p>
        </p:txBody>
      </p:sp>
      <p:sp>
        <p:nvSpPr>
          <p:cNvPr id="122" name="Google Shape;122;p8"/>
          <p:cNvSpPr txBox="1"/>
          <p:nvPr>
            <p:ph idx="1" type="subTitle"/>
          </p:nvPr>
        </p:nvSpPr>
        <p:spPr>
          <a:xfrm>
            <a:off x="321575" y="1294500"/>
            <a:ext cx="8581200" cy="25545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SzPts val="2000"/>
              <a:buNone/>
            </a:pPr>
            <a:r>
              <a:rPr b="1" lang="en"/>
              <a:t>SOURCES OF DATA</a:t>
            </a:r>
            <a:r>
              <a:rPr lang="en"/>
              <a:t>: The project will utilize food waste datasets from the following sources: </a:t>
            </a:r>
            <a:endParaRPr/>
          </a:p>
          <a:p>
            <a:pPr indent="0" lvl="0" marL="0" rtl="0" algn="l">
              <a:lnSpc>
                <a:spcPct val="115000"/>
              </a:lnSpc>
              <a:spcBef>
                <a:spcPts val="0"/>
              </a:spcBef>
              <a:spcAft>
                <a:spcPts val="0"/>
              </a:spcAft>
              <a:buSzPts val="2000"/>
              <a:buNone/>
            </a:pPr>
            <a:r>
              <a:t/>
            </a:r>
            <a:endParaRPr/>
          </a:p>
          <a:p>
            <a:pPr indent="0" lvl="0" marL="0" rtl="0" algn="l">
              <a:lnSpc>
                <a:spcPct val="115000"/>
              </a:lnSpc>
              <a:spcBef>
                <a:spcPts val="0"/>
              </a:spcBef>
              <a:spcAft>
                <a:spcPts val="0"/>
              </a:spcAft>
              <a:buSzPts val="2000"/>
              <a:buNone/>
            </a:pPr>
            <a:r>
              <a:rPr b="1" lang="en"/>
              <a:t>Kaggle:</a:t>
            </a:r>
            <a:r>
              <a:rPr lang="en"/>
              <a:t> Various food waste datasets are available on Kaggle, including: </a:t>
            </a:r>
            <a:endParaRPr/>
          </a:p>
          <a:p>
            <a:pPr indent="0" lvl="0" marL="0" rtl="0" algn="l">
              <a:lnSpc>
                <a:spcPct val="115000"/>
              </a:lnSpc>
              <a:spcBef>
                <a:spcPts val="0"/>
              </a:spcBef>
              <a:spcAft>
                <a:spcPts val="0"/>
              </a:spcAft>
              <a:buSzPts val="2000"/>
              <a:buNone/>
            </a:pPr>
            <a:r>
              <a:rPr lang="en"/>
              <a:t>- “Food Waste Data” </a:t>
            </a:r>
            <a:endParaRPr/>
          </a:p>
          <a:p>
            <a:pPr indent="0" lvl="0" marL="0" rtl="0" algn="l">
              <a:lnSpc>
                <a:spcPct val="115000"/>
              </a:lnSpc>
              <a:spcBef>
                <a:spcPts val="0"/>
              </a:spcBef>
              <a:spcAft>
                <a:spcPts val="0"/>
              </a:spcAft>
              <a:buSzPts val="2000"/>
              <a:buNone/>
            </a:pPr>
            <a:r>
              <a:rPr lang="en"/>
              <a:t>- “Food Demand Forecasting” </a:t>
            </a:r>
            <a:endParaRPr/>
          </a:p>
          <a:p>
            <a:pPr indent="0" lvl="0" marL="0" rtl="0" algn="l">
              <a:lnSpc>
                <a:spcPct val="115000"/>
              </a:lnSpc>
              <a:spcBef>
                <a:spcPts val="0"/>
              </a:spcBef>
              <a:spcAft>
                <a:spcPts val="0"/>
              </a:spcAft>
              <a:buSzPts val="2000"/>
              <a:buNone/>
            </a:pPr>
            <a:r>
              <a:rPr lang="en"/>
              <a:t>- “Grocery Store Food Waste”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9"/>
          <p:cNvSpPr txBox="1"/>
          <p:nvPr>
            <p:ph type="ctrTitle"/>
          </p:nvPr>
        </p:nvSpPr>
        <p:spPr>
          <a:xfrm>
            <a:off x="201250" y="194475"/>
            <a:ext cx="8155500" cy="4419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500"/>
              <a:buNone/>
            </a:pPr>
            <a:r>
              <a:rPr lang="en">
                <a:solidFill>
                  <a:schemeClr val="accent1"/>
                </a:solidFill>
              </a:rPr>
              <a:t>DATA DESCRIPTION</a:t>
            </a:r>
            <a:endParaRPr>
              <a:solidFill>
                <a:schemeClr val="accent1"/>
              </a:solidFill>
            </a:endParaRPr>
          </a:p>
        </p:txBody>
      </p:sp>
      <p:sp>
        <p:nvSpPr>
          <p:cNvPr id="128" name="Google Shape;128;p9"/>
          <p:cNvSpPr txBox="1"/>
          <p:nvPr>
            <p:ph idx="1" type="subTitle"/>
          </p:nvPr>
        </p:nvSpPr>
        <p:spPr>
          <a:xfrm>
            <a:off x="110450" y="465225"/>
            <a:ext cx="9033600" cy="4465200"/>
          </a:xfrm>
          <a:prstGeom prst="rect">
            <a:avLst/>
          </a:prstGeom>
          <a:noFill/>
          <a:ln>
            <a:noFill/>
          </a:ln>
        </p:spPr>
        <p:txBody>
          <a:bodyPr anchorCtr="0" anchor="ctr" bIns="91425" lIns="91425" spcFirstLastPara="1" rIns="91425" wrap="square" tIns="91425">
            <a:noAutofit/>
          </a:bodyPr>
          <a:lstStyle/>
          <a:p>
            <a:pPr indent="0" lvl="0" marL="0" rtl="0" algn="l">
              <a:lnSpc>
                <a:spcPct val="150000"/>
              </a:lnSpc>
              <a:spcBef>
                <a:spcPts val="0"/>
              </a:spcBef>
              <a:spcAft>
                <a:spcPts val="0"/>
              </a:spcAft>
              <a:buSzPts val="2000"/>
              <a:buNone/>
            </a:pPr>
            <a:r>
              <a:t/>
            </a:r>
            <a:endParaRPr sz="1400"/>
          </a:p>
          <a:p>
            <a:pPr indent="0" lvl="0" marL="0" rtl="0" algn="l">
              <a:lnSpc>
                <a:spcPct val="150000"/>
              </a:lnSpc>
              <a:spcBef>
                <a:spcPts val="0"/>
              </a:spcBef>
              <a:spcAft>
                <a:spcPts val="0"/>
              </a:spcAft>
              <a:buSzPts val="2000"/>
              <a:buNone/>
            </a:pPr>
            <a:r>
              <a:t/>
            </a:r>
            <a:endParaRPr sz="1400"/>
          </a:p>
          <a:p>
            <a:pPr indent="0" lvl="0" marL="0" rtl="0" algn="l">
              <a:lnSpc>
                <a:spcPct val="150000"/>
              </a:lnSpc>
              <a:spcBef>
                <a:spcPts val="0"/>
              </a:spcBef>
              <a:spcAft>
                <a:spcPts val="0"/>
              </a:spcAft>
              <a:buSzPts val="2000"/>
              <a:buNone/>
            </a:pPr>
            <a:r>
              <a:rPr lang="en" sz="1400"/>
              <a:t>- </a:t>
            </a:r>
            <a:r>
              <a:rPr b="1" lang="en" sz="1400"/>
              <a:t>Country</a:t>
            </a:r>
            <a:r>
              <a:rPr lang="en" sz="1400"/>
              <a:t>: Name of the specific country.</a:t>
            </a:r>
            <a:endParaRPr sz="1400"/>
          </a:p>
          <a:p>
            <a:pPr indent="0" lvl="0" marL="0" rtl="0" algn="l">
              <a:lnSpc>
                <a:spcPct val="150000"/>
              </a:lnSpc>
              <a:spcBef>
                <a:spcPts val="0"/>
              </a:spcBef>
              <a:spcAft>
                <a:spcPts val="0"/>
              </a:spcAft>
              <a:buSzPts val="2000"/>
              <a:buNone/>
            </a:pPr>
            <a:r>
              <a:rPr lang="en" sz="1400"/>
              <a:t>- </a:t>
            </a:r>
            <a:r>
              <a:rPr b="1" lang="en" sz="1400"/>
              <a:t>Combined figures (kg/capita/year):</a:t>
            </a:r>
            <a:r>
              <a:rPr lang="en" sz="1400"/>
              <a:t> Total food wasted per capita annually (households, retail, food service).</a:t>
            </a:r>
            <a:endParaRPr sz="1400"/>
          </a:p>
          <a:p>
            <a:pPr indent="0" lvl="0" marL="0" rtl="0" algn="l">
              <a:lnSpc>
                <a:spcPct val="150000"/>
              </a:lnSpc>
              <a:spcBef>
                <a:spcPts val="0"/>
              </a:spcBef>
              <a:spcAft>
                <a:spcPts val="0"/>
              </a:spcAft>
              <a:buSzPts val="2000"/>
              <a:buNone/>
            </a:pPr>
            <a:r>
              <a:rPr lang="en" sz="1400"/>
              <a:t>- </a:t>
            </a:r>
            <a:r>
              <a:rPr b="1" lang="en" sz="1400"/>
              <a:t>Household estimate (kg/capita/year)</a:t>
            </a:r>
            <a:r>
              <a:rPr lang="en" sz="1400"/>
              <a:t>: Food wasted per capita at households annually.</a:t>
            </a:r>
            <a:endParaRPr sz="1400"/>
          </a:p>
          <a:p>
            <a:pPr indent="0" lvl="0" marL="0" rtl="0" algn="l">
              <a:lnSpc>
                <a:spcPct val="150000"/>
              </a:lnSpc>
              <a:spcBef>
                <a:spcPts val="0"/>
              </a:spcBef>
              <a:spcAft>
                <a:spcPts val="0"/>
              </a:spcAft>
              <a:buSzPts val="2000"/>
              <a:buNone/>
            </a:pPr>
            <a:r>
              <a:rPr lang="en" sz="1400"/>
              <a:t>- </a:t>
            </a:r>
            <a:r>
              <a:rPr b="1" lang="en" sz="1400"/>
              <a:t>Household estimate (tonnes/year):</a:t>
            </a:r>
            <a:r>
              <a:rPr lang="en" sz="1400"/>
              <a:t> Total food wasted by households annually.</a:t>
            </a:r>
            <a:endParaRPr sz="1400"/>
          </a:p>
          <a:p>
            <a:pPr indent="0" lvl="0" marL="0" rtl="0" algn="l">
              <a:lnSpc>
                <a:spcPct val="150000"/>
              </a:lnSpc>
              <a:spcBef>
                <a:spcPts val="0"/>
              </a:spcBef>
              <a:spcAft>
                <a:spcPts val="0"/>
              </a:spcAft>
              <a:buSzPts val="2000"/>
              <a:buNone/>
            </a:pPr>
            <a:r>
              <a:rPr lang="en" sz="1400"/>
              <a:t>-</a:t>
            </a:r>
            <a:r>
              <a:rPr b="1" lang="en" sz="1400"/>
              <a:t> Retail estimate (kg/capita/year)</a:t>
            </a:r>
            <a:r>
              <a:rPr lang="en" sz="1400"/>
              <a:t>: Food wasted per capita from retail stores annually.</a:t>
            </a:r>
            <a:endParaRPr sz="1400"/>
          </a:p>
          <a:p>
            <a:pPr indent="0" lvl="0" marL="0" rtl="0" algn="l">
              <a:lnSpc>
                <a:spcPct val="150000"/>
              </a:lnSpc>
              <a:spcBef>
                <a:spcPts val="0"/>
              </a:spcBef>
              <a:spcAft>
                <a:spcPts val="0"/>
              </a:spcAft>
              <a:buSzPts val="2000"/>
              <a:buNone/>
            </a:pPr>
            <a:r>
              <a:rPr lang="en" sz="1400"/>
              <a:t>- </a:t>
            </a:r>
            <a:r>
              <a:rPr b="1" lang="en" sz="1400"/>
              <a:t>Retail estimate (tonnes/year): </a:t>
            </a:r>
            <a:r>
              <a:rPr lang="en" sz="1400"/>
              <a:t>Total food wasted from retail sources annually.</a:t>
            </a:r>
            <a:endParaRPr sz="1400"/>
          </a:p>
          <a:p>
            <a:pPr indent="0" lvl="0" marL="0" rtl="0" algn="l">
              <a:lnSpc>
                <a:spcPct val="150000"/>
              </a:lnSpc>
              <a:spcBef>
                <a:spcPts val="0"/>
              </a:spcBef>
              <a:spcAft>
                <a:spcPts val="0"/>
              </a:spcAft>
              <a:buSzPts val="2000"/>
              <a:buNone/>
            </a:pPr>
            <a:r>
              <a:rPr lang="en" sz="1400"/>
              <a:t>- </a:t>
            </a:r>
            <a:r>
              <a:rPr b="1" lang="en" sz="1400"/>
              <a:t>Food service estimate (kg/capita/year):</a:t>
            </a:r>
            <a:r>
              <a:rPr lang="en" sz="1400"/>
              <a:t> Food wasted per capita at food service establishments annually.</a:t>
            </a:r>
            <a:endParaRPr sz="1400"/>
          </a:p>
          <a:p>
            <a:pPr indent="0" lvl="0" marL="0" rtl="0" algn="l">
              <a:lnSpc>
                <a:spcPct val="150000"/>
              </a:lnSpc>
              <a:spcBef>
                <a:spcPts val="0"/>
              </a:spcBef>
              <a:spcAft>
                <a:spcPts val="0"/>
              </a:spcAft>
              <a:buSzPts val="2000"/>
              <a:buNone/>
            </a:pPr>
            <a:r>
              <a:rPr lang="en" sz="1400"/>
              <a:t>- </a:t>
            </a:r>
            <a:r>
              <a:rPr b="1" lang="en" sz="1400"/>
              <a:t>Food service estimate (tonnes/year): </a:t>
            </a:r>
            <a:r>
              <a:rPr lang="en" sz="1400"/>
              <a:t>Total food wasted at food service establishments annually.</a:t>
            </a:r>
            <a:endParaRPr sz="1400"/>
          </a:p>
          <a:p>
            <a:pPr indent="0" lvl="0" marL="0" rtl="0" algn="l">
              <a:lnSpc>
                <a:spcPct val="150000"/>
              </a:lnSpc>
              <a:spcBef>
                <a:spcPts val="0"/>
              </a:spcBef>
              <a:spcAft>
                <a:spcPts val="0"/>
              </a:spcAft>
              <a:buSzPts val="2000"/>
              <a:buNone/>
            </a:pPr>
            <a:r>
              <a:rPr lang="en" sz="1400"/>
              <a:t>- </a:t>
            </a:r>
            <a:r>
              <a:rPr b="1" lang="en" sz="1400"/>
              <a:t>Confidence in estimate: </a:t>
            </a:r>
            <a:r>
              <a:rPr lang="en" sz="1400"/>
              <a:t>Reliability of the estimates (e.g., low to high).</a:t>
            </a:r>
            <a:endParaRPr sz="1400"/>
          </a:p>
          <a:p>
            <a:pPr indent="0" lvl="0" marL="0" rtl="0" algn="l">
              <a:lnSpc>
                <a:spcPct val="150000"/>
              </a:lnSpc>
              <a:spcBef>
                <a:spcPts val="0"/>
              </a:spcBef>
              <a:spcAft>
                <a:spcPts val="0"/>
              </a:spcAft>
              <a:buSzPts val="2000"/>
              <a:buNone/>
            </a:pPr>
            <a:r>
              <a:rPr lang="en" sz="1400"/>
              <a:t>- </a:t>
            </a:r>
            <a:r>
              <a:rPr b="1" lang="en" sz="1400"/>
              <a:t>M49 code:</a:t>
            </a:r>
            <a:r>
              <a:rPr lang="en" sz="1400"/>
              <a:t> Numeric code for classifying countries/regions.</a:t>
            </a:r>
            <a:endParaRPr sz="1400"/>
          </a:p>
          <a:p>
            <a:pPr indent="0" lvl="0" marL="0" rtl="0" algn="l">
              <a:lnSpc>
                <a:spcPct val="150000"/>
              </a:lnSpc>
              <a:spcBef>
                <a:spcPts val="0"/>
              </a:spcBef>
              <a:spcAft>
                <a:spcPts val="0"/>
              </a:spcAft>
              <a:buSzPts val="2000"/>
              <a:buNone/>
            </a:pPr>
            <a:r>
              <a:rPr lang="en" sz="1400"/>
              <a:t>- </a:t>
            </a:r>
            <a:r>
              <a:rPr b="1" lang="en" sz="1400"/>
              <a:t>Region: </a:t>
            </a:r>
            <a:r>
              <a:rPr lang="en" sz="1400"/>
              <a:t>Geographical area or region of the country.</a:t>
            </a:r>
            <a:endParaRPr sz="1400"/>
          </a:p>
          <a:p>
            <a:pPr indent="0" lvl="0" marL="0" rtl="0" algn="l">
              <a:lnSpc>
                <a:spcPct val="150000"/>
              </a:lnSpc>
              <a:spcBef>
                <a:spcPts val="0"/>
              </a:spcBef>
              <a:spcAft>
                <a:spcPts val="0"/>
              </a:spcAft>
              <a:buClr>
                <a:schemeClr val="dk1"/>
              </a:buClr>
              <a:buSzPts val="1100"/>
              <a:buFont typeface="Arial"/>
              <a:buNone/>
            </a:pPr>
            <a:r>
              <a:t/>
            </a:r>
            <a:endParaRPr sz="1400"/>
          </a:p>
          <a:p>
            <a:pPr indent="0" lvl="0" marL="0" rtl="0" algn="l">
              <a:lnSpc>
                <a:spcPct val="150000"/>
              </a:lnSpc>
              <a:spcBef>
                <a:spcPts val="0"/>
              </a:spcBef>
              <a:spcAft>
                <a:spcPts val="0"/>
              </a:spcAft>
              <a:buSzPts val="2000"/>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Data Charts Infographics by Slidesgo">
  <a:themeElements>
    <a:clrScheme name="Simple Light">
      <a:dk1>
        <a:srgbClr val="000000"/>
      </a:dk1>
      <a:lt1>
        <a:srgbClr val="FFFFFF"/>
      </a:lt1>
      <a:dk2>
        <a:srgbClr val="595959"/>
      </a:dk2>
      <a:lt2>
        <a:srgbClr val="EEEEEE"/>
      </a:lt2>
      <a:accent1>
        <a:srgbClr val="1E35A1"/>
      </a:accent1>
      <a:accent2>
        <a:srgbClr val="0C79F3"/>
      </a:accent2>
      <a:accent3>
        <a:srgbClr val="00D4F0"/>
      </a:accent3>
      <a:accent4>
        <a:srgbClr val="2170B7"/>
      </a:accent4>
      <a:accent5>
        <a:srgbClr val="59A7FF"/>
      </a:accent5>
      <a:accent6>
        <a:srgbClr val="07155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