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5" r:id="rId6"/>
    <p:sldId id="278" r:id="rId7"/>
    <p:sldId id="279" r:id="rId8"/>
    <p:sldId id="266" r:id="rId9"/>
    <p:sldId id="275" r:id="rId10"/>
    <p:sldId id="276" r:id="rId11"/>
    <p:sldId id="277" r:id="rId12"/>
    <p:sldId id="280" r:id="rId13"/>
    <p:sldId id="281" r:id="rId14"/>
    <p:sldId id="286" r:id="rId15"/>
    <p:sldId id="287" r:id="rId16"/>
    <p:sldId id="282" r:id="rId17"/>
    <p:sldId id="283" r:id="rId18"/>
    <p:sldId id="284" r:id="rId19"/>
    <p:sldId id="288" r:id="rId20"/>
    <p:sldId id="289" r:id="rId21"/>
    <p:sldId id="268" r:id="rId22"/>
    <p:sldId id="269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6" autoAdjust="0"/>
  </p:normalViewPr>
  <p:slideViewPr>
    <p:cSldViewPr showGuides="1">
      <p:cViewPr varScale="1">
        <p:scale>
          <a:sx n="72" d="100"/>
          <a:sy n="72" d="100"/>
        </p:scale>
        <p:origin x="216" y="3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36275-7533-46DC-BCE8-26689CB9280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77FF4-227F-4C0C-9C6C-4B8F0BDBB370}">
      <dgm:prSet phldrT="[Text]"/>
      <dgm:spPr/>
      <dgm:t>
        <a:bodyPr/>
        <a:lstStyle/>
        <a:p>
          <a:r>
            <a:rPr lang="en-US" b="0" u="none" dirty="0"/>
            <a:t>Data </a:t>
          </a:r>
          <a:r>
            <a:rPr lang="en-US" b="0" u="none" dirty="0" err="1"/>
            <a:t>Acquistion</a:t>
          </a:r>
          <a:endParaRPr lang="en-US" b="0" u="none" dirty="0"/>
        </a:p>
      </dgm:t>
    </dgm:pt>
    <dgm:pt modelId="{AA619FAD-1FDD-4D50-9FD9-15B53FDB69B4}" type="parTrans" cxnId="{30A2A041-D983-4851-BA0A-B0A8453A59CD}">
      <dgm:prSet/>
      <dgm:spPr/>
      <dgm:t>
        <a:bodyPr/>
        <a:lstStyle/>
        <a:p>
          <a:endParaRPr lang="en-US"/>
        </a:p>
      </dgm:t>
    </dgm:pt>
    <dgm:pt modelId="{FDCB6BED-52FC-4AEA-AC92-A3AA1E1D015F}" type="sibTrans" cxnId="{30A2A041-D983-4851-BA0A-B0A8453A59CD}">
      <dgm:prSet/>
      <dgm:spPr/>
      <dgm:t>
        <a:bodyPr/>
        <a:lstStyle/>
        <a:p>
          <a:endParaRPr lang="en-US"/>
        </a:p>
      </dgm:t>
    </dgm:pt>
    <dgm:pt modelId="{2FE7DAAB-0083-416B-84CB-5DF831DE1959}">
      <dgm:prSet phldrT="[Text]"/>
      <dgm:spPr/>
      <dgm:t>
        <a:bodyPr/>
        <a:lstStyle/>
        <a:p>
          <a:r>
            <a:rPr lang="en-US" dirty="0"/>
            <a:t>Collate data from different sources</a:t>
          </a:r>
        </a:p>
      </dgm:t>
    </dgm:pt>
    <dgm:pt modelId="{2310DA83-9049-4DF8-BCE3-5C9D26B6F30C}" type="parTrans" cxnId="{7245A734-8F12-41E6-99E5-A163818AC2A6}">
      <dgm:prSet/>
      <dgm:spPr/>
      <dgm:t>
        <a:bodyPr/>
        <a:lstStyle/>
        <a:p>
          <a:endParaRPr lang="en-US"/>
        </a:p>
      </dgm:t>
    </dgm:pt>
    <dgm:pt modelId="{464206A7-3125-48F5-ABCA-A6441232F4CD}" type="sibTrans" cxnId="{7245A734-8F12-41E6-99E5-A163818AC2A6}">
      <dgm:prSet/>
      <dgm:spPr/>
      <dgm:t>
        <a:bodyPr/>
        <a:lstStyle/>
        <a:p>
          <a:endParaRPr lang="en-US"/>
        </a:p>
      </dgm:t>
    </dgm:pt>
    <dgm:pt modelId="{81FEBA47-15F9-4889-A972-D3510A78C416}">
      <dgm:prSet phldrT="[Text]"/>
      <dgm:spPr/>
      <dgm:t>
        <a:bodyPr/>
        <a:lstStyle/>
        <a:p>
          <a:r>
            <a:rPr lang="en-US" dirty="0"/>
            <a:t>Read files from AWS S3 </a:t>
          </a:r>
        </a:p>
      </dgm:t>
    </dgm:pt>
    <dgm:pt modelId="{E416AAA4-C5F6-4440-A481-F9C693B58FF6}" type="parTrans" cxnId="{ED93664E-DA81-4C4A-9297-BA23569FF1FA}">
      <dgm:prSet/>
      <dgm:spPr/>
      <dgm:t>
        <a:bodyPr/>
        <a:lstStyle/>
        <a:p>
          <a:endParaRPr lang="en-US"/>
        </a:p>
      </dgm:t>
    </dgm:pt>
    <dgm:pt modelId="{4C9B05CF-6CCE-43AD-8763-59D62EC76469}" type="sibTrans" cxnId="{ED93664E-DA81-4C4A-9297-BA23569FF1FA}">
      <dgm:prSet/>
      <dgm:spPr/>
      <dgm:t>
        <a:bodyPr/>
        <a:lstStyle/>
        <a:p>
          <a:endParaRPr lang="en-US"/>
        </a:p>
      </dgm:t>
    </dgm:pt>
    <dgm:pt modelId="{6EB21F0B-26AA-4FE5-A990-6A11B3FCEAE2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753DBFAB-8A17-4916-BD29-21D9921CBC0D}" type="parTrans" cxnId="{D13D23C3-0420-4CC7-99D3-4401844BD65C}">
      <dgm:prSet/>
      <dgm:spPr/>
      <dgm:t>
        <a:bodyPr/>
        <a:lstStyle/>
        <a:p>
          <a:endParaRPr lang="en-US"/>
        </a:p>
      </dgm:t>
    </dgm:pt>
    <dgm:pt modelId="{26725906-68F6-45A7-999B-59841C08E3B1}" type="sibTrans" cxnId="{D13D23C3-0420-4CC7-99D3-4401844BD65C}">
      <dgm:prSet/>
      <dgm:spPr/>
      <dgm:t>
        <a:bodyPr/>
        <a:lstStyle/>
        <a:p>
          <a:endParaRPr lang="en-US"/>
        </a:p>
      </dgm:t>
    </dgm:pt>
    <dgm:pt modelId="{20DDF945-996D-4FF6-9EFE-E0617E9C4796}">
      <dgm:prSet phldrT="[Text]"/>
      <dgm:spPr/>
      <dgm:t>
        <a:bodyPr/>
        <a:lstStyle/>
        <a:p>
          <a:r>
            <a:rPr lang="en-US" dirty="0"/>
            <a:t>Aggregate data on different factors like time, ICD10, location</a:t>
          </a:r>
        </a:p>
      </dgm:t>
    </dgm:pt>
    <dgm:pt modelId="{D5D8BAFD-84BC-4BC4-B7BE-D73768461DDB}" type="parTrans" cxnId="{DA986504-B67F-4162-A6FE-E9C47B115406}">
      <dgm:prSet/>
      <dgm:spPr/>
      <dgm:t>
        <a:bodyPr/>
        <a:lstStyle/>
        <a:p>
          <a:endParaRPr lang="en-US"/>
        </a:p>
      </dgm:t>
    </dgm:pt>
    <dgm:pt modelId="{01A8FA6C-1F1D-453F-B749-0A35AB0EADF5}" type="sibTrans" cxnId="{DA986504-B67F-4162-A6FE-E9C47B115406}">
      <dgm:prSet/>
      <dgm:spPr/>
      <dgm:t>
        <a:bodyPr/>
        <a:lstStyle/>
        <a:p>
          <a:endParaRPr lang="en-US"/>
        </a:p>
      </dgm:t>
    </dgm:pt>
    <dgm:pt modelId="{97C4E5DD-BF6D-4047-8184-DB36FEDC1FC5}">
      <dgm:prSet phldrT="[Text]"/>
      <dgm:spPr/>
      <dgm:t>
        <a:bodyPr/>
        <a:lstStyle/>
        <a:p>
          <a:r>
            <a:rPr lang="en-US" dirty="0"/>
            <a:t>Create visualizations for analysis</a:t>
          </a:r>
        </a:p>
      </dgm:t>
    </dgm:pt>
    <dgm:pt modelId="{AEB0A113-9E60-4BF4-906B-59C4BC82DDC5}" type="parTrans" cxnId="{27822E28-93C3-45B6-A752-56BA478B76F9}">
      <dgm:prSet/>
      <dgm:spPr/>
      <dgm:t>
        <a:bodyPr/>
        <a:lstStyle/>
        <a:p>
          <a:endParaRPr lang="en-US"/>
        </a:p>
      </dgm:t>
    </dgm:pt>
    <dgm:pt modelId="{CDC96BC4-5896-4531-8401-03AAC667C665}" type="sibTrans" cxnId="{27822E28-93C3-45B6-A752-56BA478B76F9}">
      <dgm:prSet/>
      <dgm:spPr/>
      <dgm:t>
        <a:bodyPr/>
        <a:lstStyle/>
        <a:p>
          <a:endParaRPr lang="en-US"/>
        </a:p>
      </dgm:t>
    </dgm:pt>
    <dgm:pt modelId="{29435B72-2BA5-4794-B16E-415BDB557AD9}">
      <dgm:prSet phldrT="[Text]"/>
      <dgm:spPr/>
      <dgm:t>
        <a:bodyPr/>
        <a:lstStyle/>
        <a:p>
          <a:r>
            <a:rPr lang="en-US" dirty="0"/>
            <a:t>Time Series Modeling</a:t>
          </a:r>
        </a:p>
      </dgm:t>
    </dgm:pt>
    <dgm:pt modelId="{362D1385-0A48-4EBA-BC19-9A892F753B82}" type="parTrans" cxnId="{C0683FB7-694E-40BC-9D25-6E83299A6087}">
      <dgm:prSet/>
      <dgm:spPr/>
      <dgm:t>
        <a:bodyPr/>
        <a:lstStyle/>
        <a:p>
          <a:endParaRPr lang="en-US"/>
        </a:p>
      </dgm:t>
    </dgm:pt>
    <dgm:pt modelId="{89828FA9-E757-4D47-AF98-1477E2AFF6C4}" type="sibTrans" cxnId="{C0683FB7-694E-40BC-9D25-6E83299A6087}">
      <dgm:prSet/>
      <dgm:spPr/>
      <dgm:t>
        <a:bodyPr/>
        <a:lstStyle/>
        <a:p>
          <a:endParaRPr lang="en-US"/>
        </a:p>
      </dgm:t>
    </dgm:pt>
    <dgm:pt modelId="{F65709F2-B272-491D-8AC5-8AFB1517FEC8}">
      <dgm:prSet phldrT="[Text]"/>
      <dgm:spPr/>
      <dgm:t>
        <a:bodyPr/>
        <a:lstStyle/>
        <a:p>
          <a:r>
            <a:rPr lang="en-US" dirty="0"/>
            <a:t>Experiment with different models to find the best fit</a:t>
          </a:r>
        </a:p>
      </dgm:t>
    </dgm:pt>
    <dgm:pt modelId="{7E0FFFB7-97C5-490D-B7CC-161197E21B93}" type="parTrans" cxnId="{1F9E0A67-0FE0-449D-83E3-1B3236353A43}">
      <dgm:prSet/>
      <dgm:spPr/>
      <dgm:t>
        <a:bodyPr/>
        <a:lstStyle/>
        <a:p>
          <a:endParaRPr lang="en-US"/>
        </a:p>
      </dgm:t>
    </dgm:pt>
    <dgm:pt modelId="{E84977DF-3C1E-4AD0-8BFA-5396C4A25854}" type="sibTrans" cxnId="{1F9E0A67-0FE0-449D-83E3-1B3236353A43}">
      <dgm:prSet/>
      <dgm:spPr/>
      <dgm:t>
        <a:bodyPr/>
        <a:lstStyle/>
        <a:p>
          <a:endParaRPr lang="en-US"/>
        </a:p>
      </dgm:t>
    </dgm:pt>
    <dgm:pt modelId="{EA467786-4346-47F6-8932-CD8259833D81}" type="pres">
      <dgm:prSet presAssocID="{1C536275-7533-46DC-BCE8-26689CB9280A}" presName="linearFlow" presStyleCnt="0">
        <dgm:presLayoutVars>
          <dgm:dir/>
          <dgm:animLvl val="lvl"/>
          <dgm:resizeHandles val="exact"/>
        </dgm:presLayoutVars>
      </dgm:prSet>
      <dgm:spPr/>
    </dgm:pt>
    <dgm:pt modelId="{AC2C672B-3E44-4E0E-9B9A-EBA609E98D70}" type="pres">
      <dgm:prSet presAssocID="{05177FF4-227F-4C0C-9C6C-4B8F0BDBB370}" presName="composite" presStyleCnt="0"/>
      <dgm:spPr/>
    </dgm:pt>
    <dgm:pt modelId="{520EEC06-3D49-4BA6-89FB-C58270BC6A5E}" type="pres">
      <dgm:prSet presAssocID="{05177FF4-227F-4C0C-9C6C-4B8F0BDBB370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A8F99E5D-C128-4BA6-ABE8-021F31461859}" type="pres">
      <dgm:prSet presAssocID="{05177FF4-227F-4C0C-9C6C-4B8F0BDBB370}" presName="descendantText" presStyleLbl="alignAcc1" presStyleIdx="0" presStyleCnt="3">
        <dgm:presLayoutVars>
          <dgm:bulletEnabled val="1"/>
        </dgm:presLayoutVars>
      </dgm:prSet>
      <dgm:spPr/>
    </dgm:pt>
    <dgm:pt modelId="{C987883B-1AE6-4116-AACD-7AD98C0D6AFC}" type="pres">
      <dgm:prSet presAssocID="{FDCB6BED-52FC-4AEA-AC92-A3AA1E1D015F}" presName="sp" presStyleCnt="0"/>
      <dgm:spPr/>
    </dgm:pt>
    <dgm:pt modelId="{CB24F0AC-B383-4469-B988-B9DD352A08D9}" type="pres">
      <dgm:prSet presAssocID="{6EB21F0B-26AA-4FE5-A990-6A11B3FCEAE2}" presName="composite" presStyleCnt="0"/>
      <dgm:spPr/>
    </dgm:pt>
    <dgm:pt modelId="{A85222FC-9C55-41E5-91BA-9B9B1E3FF108}" type="pres">
      <dgm:prSet presAssocID="{6EB21F0B-26AA-4FE5-A990-6A11B3FCEAE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AB1F697-A76A-4D9B-9D65-20439717B36D}" type="pres">
      <dgm:prSet presAssocID="{6EB21F0B-26AA-4FE5-A990-6A11B3FCEAE2}" presName="descendantText" presStyleLbl="alignAcc1" presStyleIdx="1" presStyleCnt="3">
        <dgm:presLayoutVars>
          <dgm:bulletEnabled val="1"/>
        </dgm:presLayoutVars>
      </dgm:prSet>
      <dgm:spPr/>
    </dgm:pt>
    <dgm:pt modelId="{45B3A0CE-82B2-425D-B92B-48BE858B6621}" type="pres">
      <dgm:prSet presAssocID="{26725906-68F6-45A7-999B-59841C08E3B1}" presName="sp" presStyleCnt="0"/>
      <dgm:spPr/>
    </dgm:pt>
    <dgm:pt modelId="{F0F8ADF5-FB31-4B9B-A813-05DEFC15F358}" type="pres">
      <dgm:prSet presAssocID="{29435B72-2BA5-4794-B16E-415BDB557AD9}" presName="composite" presStyleCnt="0"/>
      <dgm:spPr/>
    </dgm:pt>
    <dgm:pt modelId="{1F5BB4DC-E73A-4241-8456-9029D120A86A}" type="pres">
      <dgm:prSet presAssocID="{29435B72-2BA5-4794-B16E-415BDB557AD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615E26B-9A8A-451B-A234-15346606530F}" type="pres">
      <dgm:prSet presAssocID="{29435B72-2BA5-4794-B16E-415BDB557AD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86504-B67F-4162-A6FE-E9C47B115406}" srcId="{6EB21F0B-26AA-4FE5-A990-6A11B3FCEAE2}" destId="{20DDF945-996D-4FF6-9EFE-E0617E9C4796}" srcOrd="0" destOrd="0" parTransId="{D5D8BAFD-84BC-4BC4-B7BE-D73768461DDB}" sibTransId="{01A8FA6C-1F1D-453F-B749-0A35AB0EADF5}"/>
    <dgm:cxn modelId="{4F8F0609-A016-4B29-8058-C0823B7B27A4}" type="presOf" srcId="{05177FF4-227F-4C0C-9C6C-4B8F0BDBB370}" destId="{520EEC06-3D49-4BA6-89FB-C58270BC6A5E}" srcOrd="0" destOrd="0" presId="urn:microsoft.com/office/officeart/2005/8/layout/chevron2"/>
    <dgm:cxn modelId="{27822E28-93C3-45B6-A752-56BA478B76F9}" srcId="{6EB21F0B-26AA-4FE5-A990-6A11B3FCEAE2}" destId="{97C4E5DD-BF6D-4047-8184-DB36FEDC1FC5}" srcOrd="1" destOrd="0" parTransId="{AEB0A113-9E60-4BF4-906B-59C4BC82DDC5}" sibTransId="{CDC96BC4-5896-4531-8401-03AAC667C665}"/>
    <dgm:cxn modelId="{65652D2C-79D0-4648-BD33-FA4F7160186B}" type="presOf" srcId="{29435B72-2BA5-4794-B16E-415BDB557AD9}" destId="{1F5BB4DC-E73A-4241-8456-9029D120A86A}" srcOrd="0" destOrd="0" presId="urn:microsoft.com/office/officeart/2005/8/layout/chevron2"/>
    <dgm:cxn modelId="{7245A734-8F12-41E6-99E5-A163818AC2A6}" srcId="{05177FF4-227F-4C0C-9C6C-4B8F0BDBB370}" destId="{2FE7DAAB-0083-416B-84CB-5DF831DE1959}" srcOrd="0" destOrd="0" parTransId="{2310DA83-9049-4DF8-BCE3-5C9D26B6F30C}" sibTransId="{464206A7-3125-48F5-ABCA-A6441232F4CD}"/>
    <dgm:cxn modelId="{30A2A041-D983-4851-BA0A-B0A8453A59CD}" srcId="{1C536275-7533-46DC-BCE8-26689CB9280A}" destId="{05177FF4-227F-4C0C-9C6C-4B8F0BDBB370}" srcOrd="0" destOrd="0" parTransId="{AA619FAD-1FDD-4D50-9FD9-15B53FDB69B4}" sibTransId="{FDCB6BED-52FC-4AEA-AC92-A3AA1E1D015F}"/>
    <dgm:cxn modelId="{7F33AA46-4FFE-40D0-B602-2C716513737B}" type="presOf" srcId="{20DDF945-996D-4FF6-9EFE-E0617E9C4796}" destId="{BAB1F697-A76A-4D9B-9D65-20439717B36D}" srcOrd="0" destOrd="0" presId="urn:microsoft.com/office/officeart/2005/8/layout/chevron2"/>
    <dgm:cxn modelId="{1F9E0A67-0FE0-449D-83E3-1B3236353A43}" srcId="{29435B72-2BA5-4794-B16E-415BDB557AD9}" destId="{F65709F2-B272-491D-8AC5-8AFB1517FEC8}" srcOrd="0" destOrd="0" parTransId="{7E0FFFB7-97C5-490D-B7CC-161197E21B93}" sibTransId="{E84977DF-3C1E-4AD0-8BFA-5396C4A25854}"/>
    <dgm:cxn modelId="{ED93664E-DA81-4C4A-9297-BA23569FF1FA}" srcId="{05177FF4-227F-4C0C-9C6C-4B8F0BDBB370}" destId="{81FEBA47-15F9-4889-A972-D3510A78C416}" srcOrd="1" destOrd="0" parTransId="{E416AAA4-C5F6-4440-A481-F9C693B58FF6}" sibTransId="{4C9B05CF-6CCE-43AD-8763-59D62EC76469}"/>
    <dgm:cxn modelId="{31CB2E7D-8E81-4F7E-9242-C72FE8109644}" type="presOf" srcId="{97C4E5DD-BF6D-4047-8184-DB36FEDC1FC5}" destId="{BAB1F697-A76A-4D9B-9D65-20439717B36D}" srcOrd="0" destOrd="1" presId="urn:microsoft.com/office/officeart/2005/8/layout/chevron2"/>
    <dgm:cxn modelId="{BE2E139B-CF39-4ED1-BE9E-9B7ABE8DFA8F}" type="presOf" srcId="{1C536275-7533-46DC-BCE8-26689CB9280A}" destId="{EA467786-4346-47F6-8932-CD8259833D81}" srcOrd="0" destOrd="0" presId="urn:microsoft.com/office/officeart/2005/8/layout/chevron2"/>
    <dgm:cxn modelId="{C0683FB7-694E-40BC-9D25-6E83299A6087}" srcId="{1C536275-7533-46DC-BCE8-26689CB9280A}" destId="{29435B72-2BA5-4794-B16E-415BDB557AD9}" srcOrd="2" destOrd="0" parTransId="{362D1385-0A48-4EBA-BC19-9A892F753B82}" sibTransId="{89828FA9-E757-4D47-AF98-1477E2AFF6C4}"/>
    <dgm:cxn modelId="{AC2661BF-A675-481D-8C71-A3D77CFD1DD9}" type="presOf" srcId="{6EB21F0B-26AA-4FE5-A990-6A11B3FCEAE2}" destId="{A85222FC-9C55-41E5-91BA-9B9B1E3FF108}" srcOrd="0" destOrd="0" presId="urn:microsoft.com/office/officeart/2005/8/layout/chevron2"/>
    <dgm:cxn modelId="{D13D23C3-0420-4CC7-99D3-4401844BD65C}" srcId="{1C536275-7533-46DC-BCE8-26689CB9280A}" destId="{6EB21F0B-26AA-4FE5-A990-6A11B3FCEAE2}" srcOrd="1" destOrd="0" parTransId="{753DBFAB-8A17-4916-BD29-21D9921CBC0D}" sibTransId="{26725906-68F6-45A7-999B-59841C08E3B1}"/>
    <dgm:cxn modelId="{2B5570DD-848E-4BED-B522-FB81EC9CEE4B}" type="presOf" srcId="{F65709F2-B272-491D-8AC5-8AFB1517FEC8}" destId="{E615E26B-9A8A-451B-A234-15346606530F}" srcOrd="0" destOrd="0" presId="urn:microsoft.com/office/officeart/2005/8/layout/chevron2"/>
    <dgm:cxn modelId="{634805DF-AB6B-4A3B-99B7-FA23C38EEF0E}" type="presOf" srcId="{2FE7DAAB-0083-416B-84CB-5DF831DE1959}" destId="{A8F99E5D-C128-4BA6-ABE8-021F31461859}" srcOrd="0" destOrd="0" presId="urn:microsoft.com/office/officeart/2005/8/layout/chevron2"/>
    <dgm:cxn modelId="{A4CC07ED-6B78-4C2D-B08A-D1959698324D}" type="presOf" srcId="{81FEBA47-15F9-4889-A972-D3510A78C416}" destId="{A8F99E5D-C128-4BA6-ABE8-021F31461859}" srcOrd="0" destOrd="1" presId="urn:microsoft.com/office/officeart/2005/8/layout/chevron2"/>
    <dgm:cxn modelId="{07B12FA1-02BC-4975-AE80-FF3ECE23D22E}" type="presParOf" srcId="{EA467786-4346-47F6-8932-CD8259833D81}" destId="{AC2C672B-3E44-4E0E-9B9A-EBA609E98D70}" srcOrd="0" destOrd="0" presId="urn:microsoft.com/office/officeart/2005/8/layout/chevron2"/>
    <dgm:cxn modelId="{73F665FC-D91A-4D13-AA8D-986BB30F42E5}" type="presParOf" srcId="{AC2C672B-3E44-4E0E-9B9A-EBA609E98D70}" destId="{520EEC06-3D49-4BA6-89FB-C58270BC6A5E}" srcOrd="0" destOrd="0" presId="urn:microsoft.com/office/officeart/2005/8/layout/chevron2"/>
    <dgm:cxn modelId="{E069B110-DD5A-46B9-942A-695CF21D351D}" type="presParOf" srcId="{AC2C672B-3E44-4E0E-9B9A-EBA609E98D70}" destId="{A8F99E5D-C128-4BA6-ABE8-021F31461859}" srcOrd="1" destOrd="0" presId="urn:microsoft.com/office/officeart/2005/8/layout/chevron2"/>
    <dgm:cxn modelId="{C0365770-6809-412E-891D-3ACA59424557}" type="presParOf" srcId="{EA467786-4346-47F6-8932-CD8259833D81}" destId="{C987883B-1AE6-4116-AACD-7AD98C0D6AFC}" srcOrd="1" destOrd="0" presId="urn:microsoft.com/office/officeart/2005/8/layout/chevron2"/>
    <dgm:cxn modelId="{013924C9-7289-423B-8C07-15FD1DB409EC}" type="presParOf" srcId="{EA467786-4346-47F6-8932-CD8259833D81}" destId="{CB24F0AC-B383-4469-B988-B9DD352A08D9}" srcOrd="2" destOrd="0" presId="urn:microsoft.com/office/officeart/2005/8/layout/chevron2"/>
    <dgm:cxn modelId="{3316848A-5183-4FF1-835E-1BA81C58C21E}" type="presParOf" srcId="{CB24F0AC-B383-4469-B988-B9DD352A08D9}" destId="{A85222FC-9C55-41E5-91BA-9B9B1E3FF108}" srcOrd="0" destOrd="0" presId="urn:microsoft.com/office/officeart/2005/8/layout/chevron2"/>
    <dgm:cxn modelId="{043C72F3-348F-4362-B60C-5AE913F6051C}" type="presParOf" srcId="{CB24F0AC-B383-4469-B988-B9DD352A08D9}" destId="{BAB1F697-A76A-4D9B-9D65-20439717B36D}" srcOrd="1" destOrd="0" presId="urn:microsoft.com/office/officeart/2005/8/layout/chevron2"/>
    <dgm:cxn modelId="{0B8CF4F8-4218-43AB-9A1D-0C6973522795}" type="presParOf" srcId="{EA467786-4346-47F6-8932-CD8259833D81}" destId="{45B3A0CE-82B2-425D-B92B-48BE858B6621}" srcOrd="3" destOrd="0" presId="urn:microsoft.com/office/officeart/2005/8/layout/chevron2"/>
    <dgm:cxn modelId="{ECBCF600-CF3D-44A3-AC72-735815BB3B0C}" type="presParOf" srcId="{EA467786-4346-47F6-8932-CD8259833D81}" destId="{F0F8ADF5-FB31-4B9B-A813-05DEFC15F358}" srcOrd="4" destOrd="0" presId="urn:microsoft.com/office/officeart/2005/8/layout/chevron2"/>
    <dgm:cxn modelId="{C306E4C3-7C03-41A4-B037-65E77A7115DC}" type="presParOf" srcId="{F0F8ADF5-FB31-4B9B-A813-05DEFC15F358}" destId="{1F5BB4DC-E73A-4241-8456-9029D120A86A}" srcOrd="0" destOrd="0" presId="urn:microsoft.com/office/officeart/2005/8/layout/chevron2"/>
    <dgm:cxn modelId="{CEC1E21D-2287-453C-B388-A7FDE93AC113}" type="presParOf" srcId="{F0F8ADF5-FB31-4B9B-A813-05DEFC15F358}" destId="{E615E26B-9A8A-451B-A234-1534660653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EEC06-3D49-4BA6-89FB-C58270BC6A5E}">
      <dsp:nvSpPr>
        <dsp:cNvPr id="0" name=""/>
        <dsp:cNvSpPr/>
      </dsp:nvSpPr>
      <dsp:spPr>
        <a:xfrm rot="5400000">
          <a:off x="-297006" y="298916"/>
          <a:ext cx="1980046" cy="1386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u="none" kern="1200" dirty="0"/>
            <a:t>Data </a:t>
          </a:r>
          <a:r>
            <a:rPr lang="en-US" sz="2100" b="0" u="none" kern="1200" dirty="0" err="1"/>
            <a:t>Acquistion</a:t>
          </a:r>
          <a:endParaRPr lang="en-US" sz="2100" b="0" u="none" kern="1200" dirty="0"/>
        </a:p>
      </dsp:txBody>
      <dsp:txXfrm rot="-5400000">
        <a:off x="1" y="694925"/>
        <a:ext cx="1386032" cy="594014"/>
      </dsp:txXfrm>
    </dsp:sp>
    <dsp:sp modelId="{A8F99E5D-C128-4BA6-ABE8-021F31461859}">
      <dsp:nvSpPr>
        <dsp:cNvPr id="0" name=""/>
        <dsp:cNvSpPr/>
      </dsp:nvSpPr>
      <dsp:spPr>
        <a:xfrm rot="5400000">
          <a:off x="4392901" y="-3004959"/>
          <a:ext cx="1287030" cy="7300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Collate data from different sources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Read files from AWS S3 </a:t>
          </a:r>
        </a:p>
      </dsp:txBody>
      <dsp:txXfrm rot="-5400000">
        <a:off x="1386033" y="64737"/>
        <a:ext cx="7237939" cy="1161374"/>
      </dsp:txXfrm>
    </dsp:sp>
    <dsp:sp modelId="{A85222FC-9C55-41E5-91BA-9B9B1E3FF108}">
      <dsp:nvSpPr>
        <dsp:cNvPr id="0" name=""/>
        <dsp:cNvSpPr/>
      </dsp:nvSpPr>
      <dsp:spPr>
        <a:xfrm rot="5400000">
          <a:off x="-297006" y="2088283"/>
          <a:ext cx="1980046" cy="1386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EDA</a:t>
          </a:r>
        </a:p>
      </dsp:txBody>
      <dsp:txXfrm rot="-5400000">
        <a:off x="1" y="2484292"/>
        <a:ext cx="1386032" cy="594014"/>
      </dsp:txXfrm>
    </dsp:sp>
    <dsp:sp modelId="{BAB1F697-A76A-4D9B-9D65-20439717B36D}">
      <dsp:nvSpPr>
        <dsp:cNvPr id="0" name=""/>
        <dsp:cNvSpPr/>
      </dsp:nvSpPr>
      <dsp:spPr>
        <a:xfrm rot="5400000">
          <a:off x="4392901" y="-1215591"/>
          <a:ext cx="1287030" cy="7300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Aggregate data on different factors like time, ICD10, location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Create visualizations for analysis</a:t>
          </a:r>
        </a:p>
      </dsp:txBody>
      <dsp:txXfrm rot="-5400000">
        <a:off x="1386033" y="1854105"/>
        <a:ext cx="7237939" cy="1161374"/>
      </dsp:txXfrm>
    </dsp:sp>
    <dsp:sp modelId="{1F5BB4DC-E73A-4241-8456-9029D120A86A}">
      <dsp:nvSpPr>
        <dsp:cNvPr id="0" name=""/>
        <dsp:cNvSpPr/>
      </dsp:nvSpPr>
      <dsp:spPr>
        <a:xfrm rot="5400000">
          <a:off x="-297006" y="3877651"/>
          <a:ext cx="1980046" cy="1386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Time Series Modeling</a:t>
          </a:r>
        </a:p>
      </dsp:txBody>
      <dsp:txXfrm rot="-5400000">
        <a:off x="1" y="4273660"/>
        <a:ext cx="1386032" cy="594014"/>
      </dsp:txXfrm>
    </dsp:sp>
    <dsp:sp modelId="{E615E26B-9A8A-451B-A234-15346606530F}">
      <dsp:nvSpPr>
        <dsp:cNvPr id="0" name=""/>
        <dsp:cNvSpPr/>
      </dsp:nvSpPr>
      <dsp:spPr>
        <a:xfrm rot="5400000">
          <a:off x="4392901" y="573775"/>
          <a:ext cx="1287030" cy="73007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Experiment with different models to find the best fit</a:t>
          </a:r>
        </a:p>
      </dsp:txBody>
      <dsp:txXfrm rot="-5400000">
        <a:off x="1386033" y="3643471"/>
        <a:ext cx="7237939" cy="1161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3/12/2020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3/12/2020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7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0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3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7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44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6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92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1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3/12/2020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3/12/2020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3/12/2020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3/12/2020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3/12/2020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3/12/2020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3/12/2020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3/12/2020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3/12/2020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3/12/2020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8839198" cy="2514601"/>
          </a:xfrm>
        </p:spPr>
        <p:txBody>
          <a:bodyPr/>
          <a:lstStyle/>
          <a:p>
            <a:pPr algn="ctr"/>
            <a:r>
              <a:rPr lang="en-US" dirty="0"/>
              <a:t>Emergency Department Visit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5257800"/>
            <a:ext cx="8001000" cy="1447800"/>
          </a:xfrm>
        </p:spPr>
        <p:txBody>
          <a:bodyPr>
            <a:normAutofit/>
          </a:bodyPr>
          <a:lstStyle/>
          <a:p>
            <a:r>
              <a:rPr lang="en-US" dirty="0"/>
              <a:t>By Shray Mishra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F322-344D-42A9-8CE8-32A3B665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809"/>
            <a:ext cx="8686801" cy="533400"/>
          </a:xfrm>
        </p:spPr>
        <p:txBody>
          <a:bodyPr/>
          <a:lstStyle/>
          <a:p>
            <a:pPr algn="ctr"/>
            <a:r>
              <a:rPr lang="en-US" dirty="0"/>
              <a:t>    </a:t>
            </a:r>
            <a:r>
              <a:rPr lang="en-US" u="sng" dirty="0"/>
              <a:t>Yearly Count of Visits/Calls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2ACBB-1B45-4DC7-A486-3C098DCE2F70}"/>
              </a:ext>
            </a:extLst>
          </p:cNvPr>
          <p:cNvSpPr txBox="1"/>
          <p:nvPr/>
        </p:nvSpPr>
        <p:spPr>
          <a:xfrm>
            <a:off x="3960812" y="6974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Emergency Department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66083-B078-40B7-883A-293AFDD44C54}"/>
              </a:ext>
            </a:extLst>
          </p:cNvPr>
          <p:cNvSpPr txBox="1"/>
          <p:nvPr/>
        </p:nvSpPr>
        <p:spPr>
          <a:xfrm>
            <a:off x="2436812" y="393461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Convenient Care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82718-C3BD-4D35-8D7E-AFC5943F1D97}"/>
              </a:ext>
            </a:extLst>
          </p:cNvPr>
          <p:cNvSpPr txBox="1"/>
          <p:nvPr/>
        </p:nvSpPr>
        <p:spPr>
          <a:xfrm>
            <a:off x="6304502" y="391655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Patient Advisory Nurse</a:t>
            </a:r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7BD4E-A6C1-4D08-BC9A-72750843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1166259"/>
            <a:ext cx="7315200" cy="2768355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4DEB8D-4F9F-4DBB-A144-1492170D9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586" y="4234714"/>
            <a:ext cx="3953427" cy="2524477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5661EE-F017-479B-88ED-7677DD097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12" y="4267819"/>
            <a:ext cx="386769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F322-344D-42A9-8CE8-32A3B665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809"/>
            <a:ext cx="8686801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</a:t>
            </a:r>
            <a:r>
              <a:rPr lang="en-US" u="sng" dirty="0"/>
              <a:t>Average Monthly Frequency of Visits/Calls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2ACBB-1B45-4DC7-A486-3C098DCE2F70}"/>
              </a:ext>
            </a:extLst>
          </p:cNvPr>
          <p:cNvSpPr txBox="1"/>
          <p:nvPr/>
        </p:nvSpPr>
        <p:spPr>
          <a:xfrm>
            <a:off x="3960812" y="55561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Emergency Department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66083-B078-40B7-883A-293AFDD44C54}"/>
              </a:ext>
            </a:extLst>
          </p:cNvPr>
          <p:cNvSpPr txBox="1"/>
          <p:nvPr/>
        </p:nvSpPr>
        <p:spPr>
          <a:xfrm>
            <a:off x="1569709" y="372260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Convenient Care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82718-C3BD-4D35-8D7E-AFC5943F1D97}"/>
              </a:ext>
            </a:extLst>
          </p:cNvPr>
          <p:cNvSpPr txBox="1"/>
          <p:nvPr/>
        </p:nvSpPr>
        <p:spPr>
          <a:xfrm>
            <a:off x="6475412" y="372232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Patient Advisory Nurse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4DEF48F-8F6C-48E3-A25F-D378662AE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2" y="915636"/>
            <a:ext cx="5943600" cy="2896004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A9280E-A94E-49BD-93CF-F10D79A05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007" y="4045672"/>
            <a:ext cx="3801005" cy="2857899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0E368043-9764-4878-BDC0-B343E12C8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012" y="4011175"/>
            <a:ext cx="380100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1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F322-344D-42A9-8CE8-32A3B665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809"/>
            <a:ext cx="8686801" cy="533400"/>
          </a:xfrm>
        </p:spPr>
        <p:txBody>
          <a:bodyPr/>
          <a:lstStyle/>
          <a:p>
            <a:pPr algn="ctr"/>
            <a:r>
              <a:rPr lang="en-US" dirty="0"/>
              <a:t>    </a:t>
            </a:r>
            <a:r>
              <a:rPr lang="en-US" u="sng" dirty="0"/>
              <a:t>Weekly Average of Visits/Calls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2ACBB-1B45-4DC7-A486-3C098DCE2F70}"/>
              </a:ext>
            </a:extLst>
          </p:cNvPr>
          <p:cNvSpPr txBox="1"/>
          <p:nvPr/>
        </p:nvSpPr>
        <p:spPr>
          <a:xfrm>
            <a:off x="3960812" y="55561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Emergency Department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66083-B078-40B7-883A-293AFDD44C54}"/>
              </a:ext>
            </a:extLst>
          </p:cNvPr>
          <p:cNvSpPr txBox="1"/>
          <p:nvPr/>
        </p:nvSpPr>
        <p:spPr>
          <a:xfrm>
            <a:off x="1569709" y="372260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Convenient Care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82718-C3BD-4D35-8D7E-AFC5943F1D97}"/>
              </a:ext>
            </a:extLst>
          </p:cNvPr>
          <p:cNvSpPr txBox="1"/>
          <p:nvPr/>
        </p:nvSpPr>
        <p:spPr>
          <a:xfrm>
            <a:off x="6475412" y="372232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Patient Advisory Nurse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29E46D-780E-4295-B0DA-5366F7F3C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924946"/>
            <a:ext cx="6629400" cy="279737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9A5E50-BB00-4C47-87C6-4BB26180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74" y="4191000"/>
            <a:ext cx="4210638" cy="2467319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18E930-076F-4725-8097-4DFAD8D9C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812" y="4171946"/>
            <a:ext cx="418205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E413-536C-417E-9DE6-35BE93FC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152400"/>
            <a:ext cx="8686801" cy="609600"/>
          </a:xfrm>
        </p:spPr>
        <p:txBody>
          <a:bodyPr/>
          <a:lstStyle/>
          <a:p>
            <a:pPr algn="ctr"/>
            <a:r>
              <a:rPr lang="en-US" u="sng" dirty="0"/>
              <a:t>Frequency of visits/calls by location</a:t>
            </a:r>
          </a:p>
        </p:txBody>
      </p:sp>
      <p:pic>
        <p:nvPicPr>
          <p:cNvPr id="5" name="Picture 4" descr="A pencil and paper&#10;&#10;Description automatically generated">
            <a:extLst>
              <a:ext uri="{FF2B5EF4-FFF2-40B4-BE49-F238E27FC236}">
                <a16:creationId xmlns:a16="http://schemas.microsoft.com/office/drawing/2014/main" id="{53358E7C-1DF6-4A5F-82AD-D9AC2021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676400"/>
            <a:ext cx="4667250" cy="51054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3C0431-D9EF-4F01-995D-128A4EB54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12" y="1676400"/>
            <a:ext cx="5181600" cy="449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72657C-41AE-41F6-B52A-772239DC72AC}"/>
              </a:ext>
            </a:extLst>
          </p:cNvPr>
          <p:cNvSpPr txBox="1"/>
          <p:nvPr/>
        </p:nvSpPr>
        <p:spPr>
          <a:xfrm>
            <a:off x="6704012" y="1153180"/>
            <a:ext cx="3352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X-axis: PAN location</a:t>
            </a:r>
          </a:p>
          <a:p>
            <a:r>
              <a:rPr lang="en-US" sz="1400" dirty="0"/>
              <a:t>Y-axis: Count of calls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0CB68-C86A-4FEF-86CF-E8CF55A8D23F}"/>
              </a:ext>
            </a:extLst>
          </p:cNvPr>
          <p:cNvSpPr txBox="1"/>
          <p:nvPr/>
        </p:nvSpPr>
        <p:spPr>
          <a:xfrm>
            <a:off x="1417637" y="1219200"/>
            <a:ext cx="3200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X-axis: Convenient Care location</a:t>
            </a:r>
          </a:p>
          <a:p>
            <a:r>
              <a:rPr lang="en-US" sz="1400" dirty="0"/>
              <a:t>Y-axis: Count of visits </a:t>
            </a:r>
          </a:p>
        </p:txBody>
      </p:sp>
    </p:spTree>
    <p:extLst>
      <p:ext uri="{BB962C8B-B14F-4D97-AF65-F5344CB8AC3E}">
        <p14:creationId xmlns:p14="http://schemas.microsoft.com/office/powerpoint/2010/main" val="107944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BC4C-2CB1-48CE-9FD8-456EECAC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514337"/>
            <a:ext cx="8686801" cy="609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 u="sng" dirty="0"/>
              <a:t>Top 10 “Guideline Used” on PAN Calls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765080-ADFA-4F25-AF4C-4657A113F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2" y="1676400"/>
            <a:ext cx="8686801" cy="400697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D04A3-EB7C-483D-84E6-5C24E422203D}"/>
              </a:ext>
            </a:extLst>
          </p:cNvPr>
          <p:cNvSpPr txBox="1"/>
          <p:nvPr/>
        </p:nvSpPr>
        <p:spPr>
          <a:xfrm>
            <a:off x="3656012" y="6235840"/>
            <a:ext cx="419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 of Distinct Guidelines Used: 1143</a:t>
            </a:r>
          </a:p>
        </p:txBody>
      </p:sp>
    </p:spTree>
    <p:extLst>
      <p:ext uri="{BB962C8B-B14F-4D97-AF65-F5344CB8AC3E}">
        <p14:creationId xmlns:p14="http://schemas.microsoft.com/office/powerpoint/2010/main" val="32054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1902-46CE-499B-8B95-8B321461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10 most frequent ICD10 codes for Convenient Care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2CE416-3937-43C7-A3E7-B11D1898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1" y="1600200"/>
            <a:ext cx="6022641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31654-1A2B-4C50-846D-CE8CC9946769}"/>
              </a:ext>
            </a:extLst>
          </p:cNvPr>
          <p:cNvSpPr txBox="1"/>
          <p:nvPr/>
        </p:nvSpPr>
        <p:spPr>
          <a:xfrm>
            <a:off x="7161212" y="1828800"/>
            <a:ext cx="4572000" cy="4889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ICD10 Codes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J02.9: Acute Pharyngitis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J06.9: Acute Upper Respiratory Infection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R05:   Cough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J01.90: Acute Sinusitis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R50.9:  Fever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J20.9:  Acute Bronchitis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N39.0: Urinary Tract Infection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J02.0:  Streptococcal Pharyngitis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R39.19: Other Difficulties with Micturition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R39.198: Other Difficulties with Micturition</a:t>
            </a:r>
          </a:p>
        </p:txBody>
      </p:sp>
    </p:spTree>
    <p:extLst>
      <p:ext uri="{BB962C8B-B14F-4D97-AF65-F5344CB8AC3E}">
        <p14:creationId xmlns:p14="http://schemas.microsoft.com/office/powerpoint/2010/main" val="411666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1902-46CE-499B-8B95-8B321461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71" y="339864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u="sng" dirty="0"/>
              <a:t>10 most frequent ICD10 codes for Emergency Department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309852-F715-4ABE-8AB0-F8DDCEDD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1600200"/>
            <a:ext cx="5562600" cy="440327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31654-1A2B-4C50-846D-CE8CC9946769}"/>
              </a:ext>
            </a:extLst>
          </p:cNvPr>
          <p:cNvSpPr txBox="1"/>
          <p:nvPr/>
        </p:nvSpPr>
        <p:spPr>
          <a:xfrm>
            <a:off x="6704012" y="1797396"/>
            <a:ext cx="4251960" cy="49844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2600" b="1" u="sng" dirty="0"/>
              <a:t>ICD10 Codes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300" dirty="0"/>
              <a:t>R07.9: Chest Pain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300" dirty="0"/>
              <a:t>I10: Essential Hypertension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300" dirty="0"/>
              <a:t>R10.9: Unspecified Abdominal Pain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300" dirty="0"/>
              <a:t>R11.2: Nausea with Vomiting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300" dirty="0"/>
              <a:t>N39.0: Urinary Tract Infection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300" dirty="0"/>
              <a:t>J06.9: Acute Upper Respiratory Infection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300" dirty="0"/>
              <a:t>R51: Headache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300" dirty="0"/>
              <a:t>R07.89:  Other Chest Pain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300" dirty="0"/>
              <a:t>Z00.00: General Adult Medical Examination without Abnormal Finding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300" dirty="0"/>
              <a:t>E86.0: Dehydration</a:t>
            </a:r>
          </a:p>
        </p:txBody>
      </p:sp>
    </p:spTree>
    <p:extLst>
      <p:ext uri="{BB962C8B-B14F-4D97-AF65-F5344CB8AC3E}">
        <p14:creationId xmlns:p14="http://schemas.microsoft.com/office/powerpoint/2010/main" val="41074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4E19-FC91-49A7-BED9-69B772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304800"/>
            <a:ext cx="8686801" cy="68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 u="sng" dirty="0"/>
              <a:t>Result for Base Forecasting Model</a:t>
            </a:r>
            <a:r>
              <a:rPr lang="en-US" dirty="0"/>
              <a:t> 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14E7D2-934C-47E0-B849-AC3A8B584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0918" y="1066800"/>
            <a:ext cx="6422988" cy="4191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0C0F4-29E5-48E9-9C3E-440D43FFE2BB}"/>
              </a:ext>
            </a:extLst>
          </p:cNvPr>
          <p:cNvSpPr txBox="1"/>
          <p:nvPr/>
        </p:nvSpPr>
        <p:spPr>
          <a:xfrm>
            <a:off x="8380412" y="1280229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Used: ARIMA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16CBDD-DB8B-4B71-92D8-CB27697D3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12" y="5391150"/>
            <a:ext cx="7829550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7F2905-FA95-40E1-A448-1870CE267B57}"/>
              </a:ext>
            </a:extLst>
          </p:cNvPr>
          <p:cNvSpPr txBox="1"/>
          <p:nvPr/>
        </p:nvSpPr>
        <p:spPr>
          <a:xfrm>
            <a:off x="1598612" y="5029200"/>
            <a:ext cx="2209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ADF Test Results: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7E274-79F4-4467-8A42-5E62B6A6354A}"/>
              </a:ext>
            </a:extLst>
          </p:cNvPr>
          <p:cNvSpPr txBox="1"/>
          <p:nvPr/>
        </p:nvSpPr>
        <p:spPr>
          <a:xfrm>
            <a:off x="8380412" y="1828800"/>
            <a:ext cx="3352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is being predicted? </a:t>
            </a:r>
          </a:p>
          <a:p>
            <a:r>
              <a:rPr lang="en-US" dirty="0"/>
              <a:t>Daily visit count for emergency department</a:t>
            </a:r>
          </a:p>
        </p:txBody>
      </p:sp>
    </p:spTree>
    <p:extLst>
      <p:ext uri="{BB962C8B-B14F-4D97-AF65-F5344CB8AC3E}">
        <p14:creationId xmlns:p14="http://schemas.microsoft.com/office/powerpoint/2010/main" val="414791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609600"/>
          </a:xfrm>
        </p:spPr>
        <p:txBody>
          <a:bodyPr/>
          <a:lstStyle/>
          <a:p>
            <a:pPr algn="ctr"/>
            <a:r>
              <a:rPr lang="en-US" u="sng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62276"/>
            <a:ext cx="8686801" cy="1143000"/>
          </a:xfrm>
        </p:spPr>
        <p:txBody>
          <a:bodyPr/>
          <a:lstStyle/>
          <a:p>
            <a:r>
              <a:rPr lang="en-US" dirty="0"/>
              <a:t>Integrating different data points into the time series model</a:t>
            </a:r>
          </a:p>
          <a:p>
            <a:r>
              <a:rPr lang="en-US" dirty="0"/>
              <a:t>Using different models to predict counts and find the most efficient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B94F3-5021-4A29-94EF-CAA038D9890B}"/>
              </a:ext>
            </a:extLst>
          </p:cNvPr>
          <p:cNvSpPr txBox="1"/>
          <p:nvPr/>
        </p:nvSpPr>
        <p:spPr>
          <a:xfrm>
            <a:off x="4113212" y="262535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Tools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18E63C-6EF4-4817-8D2E-69F6C7AD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505200"/>
            <a:ext cx="2667000" cy="2667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70CE43B-BE3C-48DE-97F5-6F13E545F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662" y="3577938"/>
            <a:ext cx="3009900" cy="30099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34806C1-AF9B-40C7-87D9-B983A9334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12" y="4051504"/>
            <a:ext cx="2514600" cy="13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2743200"/>
            <a:ext cx="8686800" cy="9144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Brief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 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Data Set Description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Initial Results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Tools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daily emergency department visits based on factors like convenient care visit count, weather, patient advisory nurse data and calendar data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Change in research question:</a:t>
            </a:r>
          </a:p>
          <a:p>
            <a:pPr marL="365760" lvl="1" indent="0">
              <a:buNone/>
            </a:pPr>
            <a:r>
              <a:rPr lang="en-US" sz="2000" dirty="0"/>
              <a:t>Convenient care visits are now considered as a dependent variable for predicting visits to emergency department. At first, ED and CC visits were counted together for total hospital visits prediction in the county.</a:t>
            </a:r>
          </a:p>
        </p:txBody>
      </p:sp>
    </p:spTree>
    <p:extLst>
      <p:ext uri="{BB962C8B-B14F-4D97-AF65-F5344CB8AC3E}">
        <p14:creationId xmlns:p14="http://schemas.microsoft.com/office/powerpoint/2010/main" val="8638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48A6-FEBD-4128-B934-108506D4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304800"/>
            <a:ext cx="8686801" cy="533400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300058-B511-4713-9604-97BC79D1F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185218"/>
              </p:ext>
            </p:extLst>
          </p:nvPr>
        </p:nvGraphicFramePr>
        <p:xfrm>
          <a:off x="1065213" y="990600"/>
          <a:ext cx="86868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44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448799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            Weather Data : Data Description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937DA8-A300-4333-88A4-02B18AA9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24" y="1143000"/>
            <a:ext cx="8318688" cy="5029201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EF001-1A8C-4AA8-9B8B-E4493C2CB208}"/>
              </a:ext>
            </a:extLst>
          </p:cNvPr>
          <p:cNvSpPr txBox="1"/>
          <p:nvPr/>
        </p:nvSpPr>
        <p:spPr>
          <a:xfrm>
            <a:off x="196370" y="1409699"/>
            <a:ext cx="3046411" cy="514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Char char="-"/>
            </a:pPr>
            <a:r>
              <a:rPr lang="en-US" kern="1200" dirty="0">
                <a:latin typeface="+mn-lt"/>
                <a:ea typeface="+mn-ea"/>
                <a:cs typeface="+mn-cs"/>
              </a:rPr>
              <a:t>Daily Weather data for Champaign, IL</a:t>
            </a: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Char char="-"/>
            </a:pPr>
            <a:r>
              <a:rPr lang="en-US" dirty="0"/>
              <a:t>Data Sources: 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AutoNum type="arabicPeriod"/>
            </a:pPr>
            <a:r>
              <a:rPr lang="en-US" dirty="0"/>
              <a:t>State Climatologist Office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AutoNum type="arabicPeriod"/>
            </a:pPr>
            <a:r>
              <a:rPr lang="en-US" dirty="0"/>
              <a:t>National Oceanic and Atmospheric Administration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AutoNum type="arabicPeriod"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dirty="0"/>
              <a:t>Record Period: 2010 - 2019</a:t>
            </a:r>
            <a:endParaRPr lang="en-US" kern="1200" dirty="0"/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771" y="304800"/>
            <a:ext cx="8686801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            Emergency Department: Data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EF001-1A8C-4AA8-9B8B-E4493C2CB208}"/>
              </a:ext>
            </a:extLst>
          </p:cNvPr>
          <p:cNvSpPr txBox="1"/>
          <p:nvPr/>
        </p:nvSpPr>
        <p:spPr>
          <a:xfrm>
            <a:off x="150812" y="1828800"/>
            <a:ext cx="3429000" cy="2590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Columns: 8</a:t>
            </a:r>
          </a:p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Rows: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2.3 million</a:t>
            </a:r>
          </a:p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Records from January 2010 to November 2019</a:t>
            </a: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E6DCDBA-D7B6-4ADD-9756-0D1F44D09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1143000"/>
            <a:ext cx="7696200" cy="5029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485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905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Convenient Care : Data Description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6AF01-BA6C-48FB-A6D1-161CB241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1066800"/>
            <a:ext cx="7151773" cy="5257800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EF001-1A8C-4AA8-9B8B-E4493C2CB208}"/>
              </a:ext>
            </a:extLst>
          </p:cNvPr>
          <p:cNvSpPr txBox="1"/>
          <p:nvPr/>
        </p:nvSpPr>
        <p:spPr>
          <a:xfrm>
            <a:off x="227012" y="2438400"/>
            <a:ext cx="3962399" cy="320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Total Columns: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Total Rows: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2.5 million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First Recor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from April 2010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Consistent Records from August 2011 to November 2019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83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57200"/>
            <a:ext cx="8686801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Patient Advisory Nurse: Data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EF001-1A8C-4AA8-9B8B-E4493C2CB208}"/>
              </a:ext>
            </a:extLst>
          </p:cNvPr>
          <p:cNvSpPr txBox="1"/>
          <p:nvPr/>
        </p:nvSpPr>
        <p:spPr>
          <a:xfrm>
            <a:off x="227012" y="1828800"/>
            <a:ext cx="3351212" cy="3352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Columns: 28</a:t>
            </a:r>
          </a:p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Rows: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232578</a:t>
            </a:r>
          </a:p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Record from November 2013</a:t>
            </a:r>
          </a:p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Consistent Records from December 2013 to November 2019</a:t>
            </a: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sz="20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D9C56A1-0083-4918-BAA2-C5D592F8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3" y="1752600"/>
            <a:ext cx="7466486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33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CD39-E269-4DB3-96D6-082C83EE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384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661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32D51B-405E-4F81-B5A9-F253CD7FC481}">
  <ds:schemaRefs>
    <ds:schemaRef ds:uri="http://purl.org/dc/terms/"/>
    <ds:schemaRef ds:uri="http://schemas.microsoft.com/office/infopath/2007/PartnerControls"/>
    <ds:schemaRef ds:uri="http://www.w3.org/XML/1998/namespace"/>
    <ds:schemaRef ds:uri="16c05727-aa75-4e4a-9b5f-8a80a1165891"/>
    <ds:schemaRef ds:uri="http://purl.org/dc/dcmitype/"/>
    <ds:schemaRef ds:uri="http://purl.org/dc/elements/1.1/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Custom</PresentationFormat>
  <Paragraphs>116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Franklin Gothic Medium</vt:lpstr>
      <vt:lpstr>Wingdings</vt:lpstr>
      <vt:lpstr>Business Contrast 16x9</vt:lpstr>
      <vt:lpstr>Emergency Department Visit Prediction</vt:lpstr>
      <vt:lpstr>Brief Overview</vt:lpstr>
      <vt:lpstr>Research Question</vt:lpstr>
      <vt:lpstr>Methodology</vt:lpstr>
      <vt:lpstr>            Weather Data : Data Description</vt:lpstr>
      <vt:lpstr>            Emergency Department: Data Description</vt:lpstr>
      <vt:lpstr>Convenient Care : Data Description</vt:lpstr>
      <vt:lpstr>Patient Advisory Nurse: Data Description</vt:lpstr>
      <vt:lpstr>Exploratory Data Analysis</vt:lpstr>
      <vt:lpstr>    Yearly Count of Visits/Calls </vt:lpstr>
      <vt:lpstr>    Average Monthly Frequency of Visits/Calls </vt:lpstr>
      <vt:lpstr>    Weekly Average of Visits/Calls </vt:lpstr>
      <vt:lpstr>Frequency of visits/calls by location</vt:lpstr>
      <vt:lpstr>Top 10 “Guideline Used” on PAN Calls</vt:lpstr>
      <vt:lpstr>10 most frequent ICD10 codes for Convenient Care</vt:lpstr>
      <vt:lpstr>10 most frequent ICD10 codes for Emergency Department</vt:lpstr>
      <vt:lpstr>Result for Base Forecasting Model  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2020-03-10T01:56:19Z</dcterms:created>
  <dcterms:modified xsi:type="dcterms:W3CDTF">2020-03-12T16:32:25Z</dcterms:modified>
</cp:coreProperties>
</file>