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649075" y="333375"/>
            <a:ext cx="276225" cy="228600"/>
          </a:xfrm>
          <a:custGeom>
            <a:avLst/>
            <a:gdLst/>
            <a:ahLst/>
            <a:cxnLst/>
            <a:rect l="l" t="t" r="r" b="b"/>
            <a:pathLst>
              <a:path w="276225" h="228600">
                <a:moveTo>
                  <a:pt x="207136" y="0"/>
                </a:moveTo>
                <a:lnTo>
                  <a:pt x="174320" y="9722"/>
                </a:lnTo>
                <a:lnTo>
                  <a:pt x="147721" y="35043"/>
                </a:lnTo>
                <a:lnTo>
                  <a:pt x="124018" y="70198"/>
                </a:lnTo>
                <a:lnTo>
                  <a:pt x="99888" y="109419"/>
                </a:lnTo>
                <a:lnTo>
                  <a:pt x="72008" y="146938"/>
                </a:lnTo>
                <a:lnTo>
                  <a:pt x="64900" y="170306"/>
                </a:lnTo>
                <a:lnTo>
                  <a:pt x="49244" y="190341"/>
                </a:lnTo>
                <a:lnTo>
                  <a:pt x="26967" y="205374"/>
                </a:lnTo>
                <a:lnTo>
                  <a:pt x="0" y="213740"/>
                </a:lnTo>
                <a:lnTo>
                  <a:pt x="8671" y="219813"/>
                </a:lnTo>
                <a:lnTo>
                  <a:pt x="21082" y="224504"/>
                </a:lnTo>
                <a:lnTo>
                  <a:pt x="36540" y="227528"/>
                </a:lnTo>
                <a:lnTo>
                  <a:pt x="54355" y="228600"/>
                </a:lnTo>
                <a:lnTo>
                  <a:pt x="89862" y="226052"/>
                </a:lnTo>
                <a:lnTo>
                  <a:pt x="125618" y="218217"/>
                </a:lnTo>
                <a:lnTo>
                  <a:pt x="158065" y="204811"/>
                </a:lnTo>
                <a:lnTo>
                  <a:pt x="183642" y="185547"/>
                </a:lnTo>
                <a:lnTo>
                  <a:pt x="157628" y="181945"/>
                </a:lnTo>
                <a:lnTo>
                  <a:pt x="137556" y="169973"/>
                </a:lnTo>
                <a:lnTo>
                  <a:pt x="124366" y="151310"/>
                </a:lnTo>
                <a:lnTo>
                  <a:pt x="118999" y="127635"/>
                </a:lnTo>
                <a:lnTo>
                  <a:pt x="133028" y="141946"/>
                </a:lnTo>
                <a:lnTo>
                  <a:pt x="148558" y="151637"/>
                </a:lnTo>
                <a:lnTo>
                  <a:pt x="165469" y="157138"/>
                </a:lnTo>
                <a:lnTo>
                  <a:pt x="183642" y="158876"/>
                </a:lnTo>
                <a:lnTo>
                  <a:pt x="219807" y="151338"/>
                </a:lnTo>
                <a:lnTo>
                  <a:pt x="249221" y="130857"/>
                </a:lnTo>
                <a:lnTo>
                  <a:pt x="268991" y="100637"/>
                </a:lnTo>
                <a:lnTo>
                  <a:pt x="276225" y="63880"/>
                </a:lnTo>
                <a:lnTo>
                  <a:pt x="272466" y="44469"/>
                </a:lnTo>
                <a:lnTo>
                  <a:pt x="262635" y="23558"/>
                </a:lnTo>
                <a:lnTo>
                  <a:pt x="242327" y="6838"/>
                </a:lnTo>
                <a:lnTo>
                  <a:pt x="207136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496675" y="171450"/>
            <a:ext cx="428625" cy="350520"/>
          </a:xfrm>
          <a:custGeom>
            <a:avLst/>
            <a:gdLst/>
            <a:ahLst/>
            <a:cxnLst/>
            <a:rect l="l" t="t" r="r" b="b"/>
            <a:pathLst>
              <a:path w="428625" h="350520">
                <a:moveTo>
                  <a:pt x="229361" y="0"/>
                </a:moveTo>
                <a:lnTo>
                  <a:pt x="204848" y="21793"/>
                </a:lnTo>
                <a:lnTo>
                  <a:pt x="171985" y="43334"/>
                </a:lnTo>
                <a:lnTo>
                  <a:pt x="134354" y="65726"/>
                </a:lnTo>
                <a:lnTo>
                  <a:pt x="95535" y="90074"/>
                </a:lnTo>
                <a:lnTo>
                  <a:pt x="59110" y="117482"/>
                </a:lnTo>
                <a:lnTo>
                  <a:pt x="28658" y="149054"/>
                </a:lnTo>
                <a:lnTo>
                  <a:pt x="7761" y="185894"/>
                </a:lnTo>
                <a:lnTo>
                  <a:pt x="0" y="229108"/>
                </a:lnTo>
                <a:lnTo>
                  <a:pt x="5669" y="265183"/>
                </a:lnTo>
                <a:lnTo>
                  <a:pt x="46773" y="324191"/>
                </a:lnTo>
                <a:lnTo>
                  <a:pt x="99643" y="348001"/>
                </a:lnTo>
                <a:lnTo>
                  <a:pt x="119887" y="350059"/>
                </a:lnTo>
                <a:lnTo>
                  <a:pt x="140132" y="348569"/>
                </a:lnTo>
                <a:lnTo>
                  <a:pt x="177518" y="336942"/>
                </a:lnTo>
                <a:lnTo>
                  <a:pt x="220345" y="304546"/>
                </a:lnTo>
                <a:lnTo>
                  <a:pt x="248781" y="267919"/>
                </a:lnTo>
                <a:lnTo>
                  <a:pt x="273402" y="229615"/>
                </a:lnTo>
                <a:lnTo>
                  <a:pt x="297584" y="195275"/>
                </a:lnTo>
                <a:lnTo>
                  <a:pt x="324704" y="170535"/>
                </a:lnTo>
                <a:lnTo>
                  <a:pt x="358140" y="161035"/>
                </a:lnTo>
                <a:lnTo>
                  <a:pt x="416386" y="161035"/>
                </a:lnTo>
                <a:lnTo>
                  <a:pt x="408209" y="140144"/>
                </a:lnTo>
                <a:lnTo>
                  <a:pt x="385012" y="105207"/>
                </a:lnTo>
                <a:lnTo>
                  <a:pt x="355219" y="73914"/>
                </a:lnTo>
                <a:lnTo>
                  <a:pt x="300878" y="34258"/>
                </a:lnTo>
                <a:lnTo>
                  <a:pt x="239775" y="4318"/>
                </a:lnTo>
                <a:lnTo>
                  <a:pt x="236854" y="2921"/>
                </a:lnTo>
                <a:lnTo>
                  <a:pt x="233806" y="1397"/>
                </a:lnTo>
                <a:lnTo>
                  <a:pt x="229361" y="0"/>
                </a:lnTo>
                <a:close/>
              </a:path>
              <a:path w="428625" h="350520">
                <a:moveTo>
                  <a:pt x="416386" y="161035"/>
                </a:moveTo>
                <a:lnTo>
                  <a:pt x="358140" y="161035"/>
                </a:lnTo>
                <a:lnTo>
                  <a:pt x="394013" y="167707"/>
                </a:lnTo>
                <a:lnTo>
                  <a:pt x="414718" y="184023"/>
                </a:lnTo>
                <a:lnTo>
                  <a:pt x="424755" y="204434"/>
                </a:lnTo>
                <a:lnTo>
                  <a:pt x="428625" y="223392"/>
                </a:lnTo>
                <a:lnTo>
                  <a:pt x="428625" y="220472"/>
                </a:lnTo>
                <a:lnTo>
                  <a:pt x="423263" y="178605"/>
                </a:lnTo>
                <a:lnTo>
                  <a:pt x="416386" y="161035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830" y="239966"/>
            <a:ext cx="2538729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raubins.raj@capgemini.com" TargetMode="External"/><Relationship Id="rId6" Type="http://schemas.openxmlformats.org/officeDocument/2006/relationships/hyperlink" Target="https://github.com/Shrayanika" TargetMode="External"/><Relationship Id="rId7" Type="http://schemas.openxmlformats.org/officeDocument/2006/relationships/image" Target="../media/image4.jpg"/><Relationship Id="rId8" Type="http://schemas.openxmlformats.org/officeDocument/2006/relationships/hyperlink" Target="https://drive.google.com/drive/folders/1dhPJ5foWIiBCoq3PfLLfRV6SJtpRXMwA?usp=sharing" TargetMode="External"/><Relationship Id="rId9" Type="http://schemas.openxmlformats.org/officeDocument/2006/relationships/image" Target="../media/image5.png"/><Relationship Id="rId10" Type="http://schemas.openxmlformats.org/officeDocument/2006/relationships/hyperlink" Target="https://www.linkedin.com/in/shrayanika-saha-a508431a9" TargetMode="External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7647" y="6650108"/>
            <a:ext cx="11714480" cy="137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339580" algn="l"/>
                <a:tab pos="11647170" algn="l"/>
              </a:tabLst>
            </a:pP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Presentation</a:t>
            </a:r>
            <a:r>
              <a:rPr dirty="0" baseline="3472" sz="1200" spc="15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Title</a:t>
            </a:r>
            <a:r>
              <a:rPr dirty="0" baseline="3472" sz="1200" spc="67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|</a:t>
            </a:r>
            <a:r>
              <a:rPr dirty="0" baseline="3472" sz="1200" spc="7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Author</a:t>
            </a:r>
            <a:r>
              <a:rPr dirty="0" baseline="3472" sz="1200" spc="-89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|</a:t>
            </a:r>
            <a:r>
              <a:rPr dirty="0" baseline="3472" sz="1200" spc="15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 spc="-30">
                <a:solidFill>
                  <a:srgbClr val="A4A4A4"/>
                </a:solidFill>
                <a:latin typeface="Verdana"/>
                <a:cs typeface="Verdana"/>
              </a:rPr>
              <a:t>Date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	©</a:t>
            </a:r>
            <a:r>
              <a:rPr dirty="0" baseline="3472" sz="1200" spc="-15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Capgemini</a:t>
            </a:r>
            <a:r>
              <a:rPr dirty="0" baseline="3472" sz="1200" spc="-7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2017.</a:t>
            </a:r>
            <a:r>
              <a:rPr dirty="0" baseline="3472" sz="1200" spc="-7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All</a:t>
            </a:r>
            <a:r>
              <a:rPr dirty="0" baseline="3472" sz="1200" spc="-7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rights</a:t>
            </a:r>
            <a:r>
              <a:rPr dirty="0" baseline="3472" sz="1200" spc="22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>
                <a:solidFill>
                  <a:srgbClr val="A4A4A4"/>
                </a:solidFill>
                <a:latin typeface="Verdana"/>
                <a:cs typeface="Verdana"/>
              </a:rPr>
              <a:t>reserved</a:t>
            </a:r>
            <a:r>
              <a:rPr dirty="0" baseline="3472" sz="1200" spc="607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dirty="0" baseline="3472" sz="1200" spc="-75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dirty="0" baseline="3472" sz="120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dirty="0" sz="800" spc="-50">
                <a:solidFill>
                  <a:srgbClr val="A4A4A4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2474" cy="68579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05484" y="2505773"/>
            <a:ext cx="8496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31669" y="1562036"/>
            <a:ext cx="7493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dirty="0" sz="1100" spc="-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6200" y="2133600"/>
            <a:ext cx="5114925" cy="676275"/>
            <a:chOff x="76200" y="2133600"/>
            <a:chExt cx="5114925" cy="67627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2133600"/>
              <a:ext cx="609600" cy="609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3450" y="2362200"/>
              <a:ext cx="447675" cy="447675"/>
            </a:xfrm>
            <a:prstGeom prst="rect">
              <a:avLst/>
            </a:prstGeom>
          </p:spPr>
        </p:pic>
      </p:grp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9217841" y="1136650"/>
          <a:ext cx="2974340" cy="517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/>
                <a:gridCol w="2230755"/>
              </a:tblGrid>
              <a:tr h="493395">
                <a:tc>
                  <a:txBody>
                    <a:bodyPr/>
                    <a:lstStyle/>
                    <a:p>
                      <a:pPr marL="100965">
                        <a:lnSpc>
                          <a:spcPts val="930"/>
                        </a:lnSpc>
                        <a:spcBef>
                          <a:spcPts val="400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Java</a:t>
                      </a:r>
                      <a:r>
                        <a:rPr dirty="0" sz="80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50">
                          <a:latin typeface="Verdana"/>
                          <a:cs typeface="Verdana"/>
                        </a:rPr>
                        <a:t>8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100965">
                        <a:lnSpc>
                          <a:spcPts val="930"/>
                        </a:lnSpc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/J2EE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330" marR="247650">
                        <a:lnSpc>
                          <a:spcPct val="110700"/>
                        </a:lnSpc>
                        <a:spcBef>
                          <a:spcPts val="315"/>
                        </a:spcBef>
                      </a:pPr>
                      <a:r>
                        <a:rPr dirty="0" sz="650" spc="50">
                          <a:latin typeface="Verdana"/>
                          <a:cs typeface="Verdana"/>
                        </a:rPr>
                        <a:t>Java</a:t>
                      </a:r>
                      <a:r>
                        <a:rPr dirty="0" sz="650" spc="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Bas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ics,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6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OPS,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Generics,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ollections,</a:t>
                      </a:r>
                      <a:r>
                        <a:rPr dirty="0" sz="650" spc="5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65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rrays,</a:t>
                      </a:r>
                      <a:r>
                        <a:rPr dirty="0" sz="6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Loops,</a:t>
                      </a:r>
                      <a:r>
                        <a:rPr dirty="0" sz="6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Lambda</a:t>
                      </a:r>
                      <a:r>
                        <a:rPr dirty="0" sz="650" spc="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6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xp,</a:t>
                      </a:r>
                      <a:r>
                        <a:rPr dirty="0" sz="6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Stream</a:t>
                      </a:r>
                      <a:r>
                        <a:rPr dirty="0" sz="650" spc="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65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PI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Junit,</a:t>
                      </a:r>
                      <a:r>
                        <a:rPr dirty="0" sz="6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oc</a:t>
                      </a:r>
                      <a:r>
                        <a:rPr dirty="0" sz="6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kito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102870">
                        <a:lnSpc>
                          <a:spcPts val="930"/>
                        </a:lnSpc>
                        <a:spcBef>
                          <a:spcPts val="455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Spring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102870">
                        <a:lnSpc>
                          <a:spcPts val="930"/>
                        </a:lnSpc>
                      </a:pPr>
                      <a:r>
                        <a:rPr dirty="0" sz="800" spc="-20">
                          <a:latin typeface="Verdana"/>
                          <a:cs typeface="Verdana"/>
                        </a:rPr>
                        <a:t>core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solidFill>
                      <a:srgbClr val="12ABDB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6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65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Dependency</a:t>
                      </a:r>
                      <a:r>
                        <a:rPr dirty="0" sz="6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6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njection,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utowire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solidFill>
                      <a:srgbClr val="12ABDB">
                        <a:alpha val="19999"/>
                      </a:srgbClr>
                    </a:solidFill>
                  </a:tcPr>
                </a:tc>
              </a:tr>
              <a:tr h="633095">
                <a:tc>
                  <a:txBody>
                    <a:bodyPr/>
                    <a:lstStyle/>
                    <a:p>
                      <a:pPr marL="100965">
                        <a:lnSpc>
                          <a:spcPts val="930"/>
                        </a:lnSpc>
                        <a:spcBef>
                          <a:spcPts val="405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Spring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100965">
                        <a:lnSpc>
                          <a:spcPts val="930"/>
                        </a:lnSpc>
                      </a:pPr>
                      <a:r>
                        <a:rPr dirty="0" sz="800" spc="-20">
                          <a:latin typeface="Verdana"/>
                          <a:cs typeface="Verdana"/>
                        </a:rPr>
                        <a:t>REST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marL="100330" marR="229235">
                        <a:lnSpc>
                          <a:spcPct val="110700"/>
                        </a:lnSpc>
                        <a:spcBef>
                          <a:spcPts val="32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RE</a:t>
                      </a:r>
                      <a:r>
                        <a:rPr dirty="0" sz="6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ST</a:t>
                      </a:r>
                      <a:r>
                        <a:rPr dirty="0" sz="650" spc="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ontrollers,</a:t>
                      </a:r>
                      <a:r>
                        <a:rPr dirty="0" sz="6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6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mplementation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650" spc="50">
                          <a:latin typeface="Verdana"/>
                          <a:cs typeface="Verdana"/>
                        </a:rPr>
                        <a:t>GE</a:t>
                      </a:r>
                      <a:r>
                        <a:rPr dirty="0" sz="6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T,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6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ST,</a:t>
                      </a:r>
                      <a:r>
                        <a:rPr dirty="0" sz="6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6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UT</a:t>
                      </a:r>
                      <a:r>
                        <a:rPr dirty="0" sz="65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65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55">
                          <a:latin typeface="Verdana"/>
                          <a:cs typeface="Verdana"/>
                        </a:rPr>
                        <a:t>DE</a:t>
                      </a:r>
                      <a:r>
                        <a:rPr dirty="0" sz="6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LETE,</a:t>
                      </a:r>
                      <a:r>
                        <a:rPr dirty="0" sz="6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50">
                          <a:latin typeface="Verdana"/>
                          <a:cs typeface="Verdana"/>
                        </a:rPr>
                        <a:t>Bean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 V</a:t>
                      </a:r>
                      <a:r>
                        <a:rPr dirty="0" sz="6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alidation </a:t>
                      </a:r>
                      <a:r>
                        <a:rPr dirty="0" sz="650" spc="-50"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650" spc="5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6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xc</a:t>
                      </a:r>
                      <a:r>
                        <a:rPr dirty="0" sz="6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eption</a:t>
                      </a:r>
                      <a:r>
                        <a:rPr dirty="0" sz="65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6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andling,</a:t>
                      </a:r>
                      <a:r>
                        <a:rPr dirty="0" sz="6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6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esting</a:t>
                      </a:r>
                      <a:r>
                        <a:rPr dirty="0" sz="65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Services,</a:t>
                      </a:r>
                      <a:endParaRPr sz="650">
                        <a:latin typeface="Verdana"/>
                        <a:cs typeface="Verdana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ontroller</a:t>
                      </a:r>
                      <a:r>
                        <a:rPr dirty="0" sz="650" spc="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650" spc="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Repos</a:t>
                      </a:r>
                      <a:r>
                        <a:rPr dirty="0" sz="6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itory</a:t>
                      </a:r>
                      <a:r>
                        <a:rPr dirty="0" sz="6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layer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41275"/>
                </a:tc>
              </a:tr>
              <a:tr h="499745">
                <a:tc>
                  <a:txBody>
                    <a:bodyPr/>
                    <a:lstStyle/>
                    <a:p>
                      <a:pPr marL="98425">
                        <a:lnSpc>
                          <a:spcPts val="930"/>
                        </a:lnSpc>
                        <a:spcBef>
                          <a:spcPts val="415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Spring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98425">
                        <a:lnSpc>
                          <a:spcPts val="930"/>
                        </a:lnSpc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800" spc="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25">
                          <a:latin typeface="Verdana"/>
                          <a:cs typeface="Verdana"/>
                        </a:rPr>
                        <a:t>JPA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2705">
                    <a:solidFill>
                      <a:srgbClr val="12ABDB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304165">
                        <a:lnSpc>
                          <a:spcPct val="105800"/>
                        </a:lnSpc>
                        <a:spcBef>
                          <a:spcPts val="370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6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mplement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DAO</a:t>
                      </a:r>
                      <a:r>
                        <a:rPr dirty="0" sz="6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layer</a:t>
                      </a:r>
                      <a:r>
                        <a:rPr dirty="0" sz="65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us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ing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pring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30">
                          <a:latin typeface="Verdana"/>
                          <a:cs typeface="Verdana"/>
                        </a:rPr>
                        <a:t>Data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repos</a:t>
                      </a:r>
                      <a:r>
                        <a:rPr dirty="0" sz="65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itories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12ABDB">
                        <a:alpha val="19999"/>
                      </a:srgbClr>
                    </a:solidFill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marL="100965" marR="92710">
                        <a:lnSpc>
                          <a:spcPct val="99100"/>
                        </a:lnSpc>
                        <a:spcBef>
                          <a:spcPts val="430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Spring </a:t>
                      </a:r>
                      <a:r>
                        <a:rPr dirty="0" sz="800" spc="-20">
                          <a:latin typeface="Verdana"/>
                          <a:cs typeface="Verdana"/>
                        </a:rPr>
                        <a:t>Boot </a:t>
                      </a:r>
                      <a:r>
                        <a:rPr dirty="0" sz="800" spc="-10">
                          <a:latin typeface="Verdana"/>
                          <a:cs typeface="Verdana"/>
                        </a:rPr>
                        <a:t>Microservi </a:t>
                      </a:r>
                      <a:r>
                        <a:rPr dirty="0" sz="800" spc="-25">
                          <a:latin typeface="Verdana"/>
                          <a:cs typeface="Verdana"/>
                        </a:rPr>
                        <a:t>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Spring</a:t>
                      </a:r>
                      <a:r>
                        <a:rPr dirty="0" sz="650" spc="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Boot</a:t>
                      </a:r>
                      <a:r>
                        <a:rPr dirty="0" sz="650" spc="2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Starters,</a:t>
                      </a:r>
                      <a:r>
                        <a:rPr dirty="0" sz="65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annotations,</a:t>
                      </a:r>
                      <a:r>
                        <a:rPr dirty="0" sz="6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Swagger</a:t>
                      </a:r>
                      <a:endParaRPr sz="650">
                        <a:latin typeface="Verdana"/>
                        <a:cs typeface="Verdana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6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6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6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doc</a:t>
                      </a:r>
                      <a:r>
                        <a:rPr dirty="0" sz="6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uments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3340"/>
                </a:tc>
              </a:tr>
              <a:tr h="499745">
                <a:tc>
                  <a:txBody>
                    <a:bodyPr/>
                    <a:lstStyle/>
                    <a:p>
                      <a:pPr marL="98425">
                        <a:lnSpc>
                          <a:spcPts val="930"/>
                        </a:lnSpc>
                        <a:spcBef>
                          <a:spcPts val="425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Spring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98425">
                        <a:lnSpc>
                          <a:spcPts val="930"/>
                        </a:lnSpc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Cloud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solidFill>
                      <a:srgbClr val="12ABDB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ureka,</a:t>
                      </a:r>
                      <a:r>
                        <a:rPr dirty="0" sz="6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etflix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6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ystrix,</a:t>
                      </a:r>
                      <a:r>
                        <a:rPr dirty="0" sz="6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etflix</a:t>
                      </a:r>
                      <a:r>
                        <a:rPr dirty="0" sz="650" spc="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onfig</a:t>
                      </a:r>
                      <a:r>
                        <a:rPr dirty="0" sz="65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Server,</a:t>
                      </a:r>
                      <a:endParaRPr sz="650">
                        <a:latin typeface="Verdana"/>
                        <a:cs typeface="Verdana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etflix</a:t>
                      </a:r>
                      <a:r>
                        <a:rPr dirty="0" sz="650" spc="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Zuul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solidFill>
                      <a:srgbClr val="12ABDB">
                        <a:alpha val="19999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React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omponents,</a:t>
                      </a:r>
                      <a:r>
                        <a:rPr dirty="0" sz="6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6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ooks,</a:t>
                      </a:r>
                      <a:r>
                        <a:rPr dirty="0" sz="6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6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vent</a:t>
                      </a:r>
                      <a:r>
                        <a:rPr dirty="0" sz="650" spc="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handling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4610"/>
                </a:tc>
              </a:tr>
              <a:tr h="36639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Database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5244">
                    <a:solidFill>
                      <a:srgbClr val="12ABDB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6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ongoDB</a:t>
                      </a:r>
                      <a:r>
                        <a:rPr dirty="0" sz="650" spc="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6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6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Sql</a:t>
                      </a:r>
                      <a:r>
                        <a:rPr dirty="0" sz="6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Basics,</a:t>
                      </a:r>
                      <a:endParaRPr sz="650">
                        <a:latin typeface="Verdana"/>
                        <a:cs typeface="Verdana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os</a:t>
                      </a:r>
                      <a:r>
                        <a:rPr dirty="0" sz="6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tgreSQL</a:t>
                      </a:r>
                      <a:r>
                        <a:rPr dirty="0" sz="65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Basics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5244">
                    <a:solidFill>
                      <a:srgbClr val="12ABDB">
                        <a:alpha val="19999"/>
                      </a:srgb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UI</a:t>
                      </a:r>
                      <a:r>
                        <a:rPr dirty="0" sz="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20">
                          <a:latin typeface="Verdana"/>
                          <a:cs typeface="Verdana"/>
                        </a:rPr>
                        <a:t>Tech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6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6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650" spc="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65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SS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6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,JavaScript,</a:t>
                      </a:r>
                      <a:r>
                        <a:rPr dirty="0" sz="6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6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S6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5879"/>
                </a:tc>
              </a:tr>
              <a:tr h="3397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Tools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6515">
                    <a:solidFill>
                      <a:srgbClr val="12ABDB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254635">
                        <a:lnSpc>
                          <a:spcPct val="105800"/>
                        </a:lnSpc>
                        <a:spcBef>
                          <a:spcPts val="400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Git,</a:t>
                      </a:r>
                      <a:r>
                        <a:rPr dirty="0" sz="6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6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os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tman,</a:t>
                      </a:r>
                      <a:r>
                        <a:rPr dirty="0" sz="6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6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aven,</a:t>
                      </a:r>
                      <a:r>
                        <a:rPr dirty="0" sz="6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lipse</a:t>
                      </a:r>
                      <a:r>
                        <a:rPr dirty="0" sz="650" spc="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6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DE,</a:t>
                      </a:r>
                      <a:r>
                        <a:rPr dirty="0" sz="6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10">
                          <a:latin typeface="Verdana"/>
                          <a:cs typeface="Verdana"/>
                        </a:rPr>
                        <a:t>Spring </a:t>
                      </a:r>
                      <a:r>
                        <a:rPr dirty="0" sz="650" spc="-20">
                          <a:latin typeface="Verdana"/>
                          <a:cs typeface="Verdana"/>
                        </a:rPr>
                        <a:t>Boot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solidFill>
                      <a:srgbClr val="12ABDB">
                        <a:alpha val="19999"/>
                      </a:srgbClr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100965">
                        <a:lnSpc>
                          <a:spcPts val="930"/>
                        </a:lnSpc>
                        <a:spcBef>
                          <a:spcPts val="450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8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25">
                          <a:latin typeface="Verdana"/>
                          <a:cs typeface="Verdana"/>
                        </a:rPr>
                        <a:t>On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100965">
                        <a:lnSpc>
                          <a:spcPts val="930"/>
                        </a:lnSpc>
                      </a:pPr>
                      <a:r>
                        <a:rPr dirty="0" sz="800" spc="-10">
                          <a:latin typeface="Verdana"/>
                          <a:cs typeface="Verdana"/>
                        </a:rPr>
                        <a:t>skills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65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6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ommunications,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6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eam</a:t>
                      </a:r>
                      <a:r>
                        <a:rPr dirty="0" sz="650" spc="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management.</a:t>
                      </a:r>
                      <a:r>
                        <a:rPr dirty="0" sz="6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65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50" spc="-25">
                          <a:latin typeface="Verdana"/>
                          <a:cs typeface="Verdana"/>
                        </a:rPr>
                        <a:t>eer</a:t>
                      </a:r>
                      <a:endParaRPr sz="650">
                        <a:latin typeface="Verdana"/>
                        <a:cs typeface="Verdana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 spc="-10">
                          <a:latin typeface="Verdana"/>
                          <a:cs typeface="Verdana"/>
                        </a:rPr>
                        <a:t>learning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4769865" y="2575305"/>
            <a:ext cx="3724910" cy="2229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>
              <a:latin typeface="Verdana"/>
              <a:cs typeface="Verdana"/>
            </a:endParaRPr>
          </a:p>
          <a:p>
            <a:pPr marL="184150" marR="39370" indent="-172085">
              <a:lnSpc>
                <a:spcPct val="118700"/>
              </a:lnSpc>
              <a:spcBef>
                <a:spcPts val="880"/>
              </a:spcBef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Completed</a:t>
            </a:r>
            <a:r>
              <a:rPr dirty="0" sz="950" spc="7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Coursera</a:t>
            </a:r>
            <a:r>
              <a:rPr dirty="0" sz="950" spc="18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Agile</a:t>
            </a:r>
            <a:r>
              <a:rPr dirty="0" sz="950" spc="18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Software</a:t>
            </a:r>
            <a:r>
              <a:rPr dirty="0" sz="950" spc="260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Development Certification.</a:t>
            </a:r>
            <a:endParaRPr sz="950">
              <a:latin typeface="Verdana"/>
              <a:cs typeface="Verdana"/>
            </a:endParaRPr>
          </a:p>
          <a:p>
            <a:pPr marL="184150" indent="-172085">
              <a:lnSpc>
                <a:spcPct val="100000"/>
              </a:lnSpc>
              <a:spcBef>
                <a:spcPts val="210"/>
              </a:spcBef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Completed</a:t>
            </a:r>
            <a:r>
              <a:rPr dirty="0" sz="950" spc="10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Sustainability</a:t>
            </a:r>
            <a:r>
              <a:rPr dirty="0" sz="950" spc="42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Awareness</a:t>
            </a:r>
            <a:r>
              <a:rPr dirty="0" sz="950" spc="229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Certification.</a:t>
            </a:r>
            <a:endParaRPr sz="950">
              <a:latin typeface="Verdana"/>
              <a:cs typeface="Verdana"/>
            </a:endParaRPr>
          </a:p>
          <a:p>
            <a:pPr marL="184150" indent="-17208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Completed</a:t>
            </a:r>
            <a:r>
              <a:rPr dirty="0" sz="950" spc="16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CAF</a:t>
            </a:r>
            <a:r>
              <a:rPr dirty="0" sz="950" spc="135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Assessment.</a:t>
            </a:r>
            <a:endParaRPr sz="950">
              <a:latin typeface="Verdana"/>
              <a:cs typeface="Verdana"/>
            </a:endParaRPr>
          </a:p>
          <a:p>
            <a:pPr marL="184150" marR="443230" indent="-172085">
              <a:lnSpc>
                <a:spcPct val="118700"/>
              </a:lnSpc>
              <a:spcBef>
                <a:spcPts val="70"/>
              </a:spcBef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Completed</a:t>
            </a:r>
            <a:r>
              <a:rPr dirty="0" sz="950" spc="9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AWS</a:t>
            </a:r>
            <a:r>
              <a:rPr dirty="0" sz="950" spc="24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Certified</a:t>
            </a:r>
            <a:r>
              <a:rPr dirty="0" sz="950" spc="17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Cloud</a:t>
            </a:r>
            <a:r>
              <a:rPr dirty="0" sz="950" spc="175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Practitioner Certification.</a:t>
            </a:r>
            <a:endParaRPr sz="950">
              <a:latin typeface="Verdana"/>
              <a:cs typeface="Verdana"/>
            </a:endParaRPr>
          </a:p>
          <a:p>
            <a:pPr marL="184150" marR="328295" indent="-172085">
              <a:lnSpc>
                <a:spcPct val="118600"/>
              </a:lnSpc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Completed</a:t>
            </a:r>
            <a:r>
              <a:rPr dirty="0" sz="950" spc="9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AWS</a:t>
            </a:r>
            <a:r>
              <a:rPr dirty="0" sz="950" spc="24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Cloud</a:t>
            </a:r>
            <a:r>
              <a:rPr dirty="0" sz="950" spc="9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Practitioner</a:t>
            </a:r>
            <a:r>
              <a:rPr dirty="0" sz="950" spc="310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Essentials Certification.</a:t>
            </a:r>
            <a:endParaRPr sz="950">
              <a:latin typeface="Verdana"/>
              <a:cs typeface="Verdana"/>
            </a:endParaRPr>
          </a:p>
          <a:p>
            <a:pPr marL="184150" marR="231140" indent="-172085">
              <a:lnSpc>
                <a:spcPct val="118600"/>
              </a:lnSpc>
              <a:spcBef>
                <a:spcPts val="75"/>
              </a:spcBef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Completed</a:t>
            </a:r>
            <a:r>
              <a:rPr dirty="0" sz="950" spc="12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Migration</a:t>
            </a:r>
            <a:r>
              <a:rPr dirty="0" sz="950" spc="38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Ambassador</a:t>
            </a:r>
            <a:r>
              <a:rPr dirty="0" sz="950" spc="185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Foundations </a:t>
            </a:r>
            <a:r>
              <a:rPr dirty="0" sz="950" b="1">
                <a:latin typeface="Verdana"/>
                <a:cs typeface="Verdana"/>
              </a:rPr>
              <a:t>(Business)</a:t>
            </a:r>
            <a:r>
              <a:rPr dirty="0" sz="950" spc="204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Certification.</a:t>
            </a:r>
            <a:endParaRPr sz="950">
              <a:latin typeface="Verdana"/>
              <a:cs typeface="Verdana"/>
            </a:endParaRPr>
          </a:p>
          <a:p>
            <a:pPr marL="184150" indent="-17208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Flight</a:t>
            </a:r>
            <a:r>
              <a:rPr dirty="0" sz="950" spc="10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Booking</a:t>
            </a:r>
            <a:r>
              <a:rPr dirty="0" sz="950" spc="160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System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69865" y="4769884"/>
            <a:ext cx="4022090" cy="1426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97790">
              <a:lnSpc>
                <a:spcPct val="1218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Completed</a:t>
            </a:r>
            <a:r>
              <a:rPr dirty="0" sz="950" spc="29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end</a:t>
            </a:r>
            <a:r>
              <a:rPr dirty="0" sz="950" spc="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end</a:t>
            </a:r>
            <a:r>
              <a:rPr dirty="0" sz="950" spc="1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case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study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10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Flight</a:t>
            </a:r>
            <a:r>
              <a:rPr dirty="0" sz="950" spc="2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Booking</a:t>
            </a:r>
            <a:r>
              <a:rPr dirty="0" sz="950" spc="29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System </a:t>
            </a:r>
            <a:r>
              <a:rPr dirty="0" sz="950">
                <a:latin typeface="Verdana"/>
                <a:cs typeface="Verdana"/>
              </a:rPr>
              <a:t>along</a:t>
            </a:r>
            <a:r>
              <a:rPr dirty="0" sz="950" spc="20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10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JWT</a:t>
            </a:r>
            <a:r>
              <a:rPr dirty="0" sz="950" spc="1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authentication,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Swagger</a:t>
            </a:r>
            <a:r>
              <a:rPr dirty="0" sz="950" spc="1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204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Mockito, </a:t>
            </a:r>
            <a:r>
              <a:rPr dirty="0" sz="950">
                <a:latin typeface="Verdana"/>
                <a:cs typeface="Verdana"/>
              </a:rPr>
              <a:t>database</a:t>
            </a:r>
            <a:r>
              <a:rPr dirty="0" sz="950" spc="9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using</a:t>
            </a:r>
            <a:r>
              <a:rPr dirty="0" sz="950" spc="1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MongoDB.</a:t>
            </a:r>
            <a:r>
              <a:rPr dirty="0" sz="950" spc="4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ReactJS is</a:t>
            </a:r>
            <a:r>
              <a:rPr dirty="0" sz="950" spc="1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used</a:t>
            </a:r>
            <a:r>
              <a:rPr dirty="0" sz="950" spc="1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for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user</a:t>
            </a:r>
            <a:r>
              <a:rPr dirty="0" sz="950" spc="1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interface.</a:t>
            </a:r>
            <a:endParaRPr sz="950">
              <a:latin typeface="Verdana"/>
              <a:cs typeface="Verdana"/>
            </a:endParaRPr>
          </a:p>
          <a:p>
            <a:pPr marL="184150" indent="-1720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84150" algn="l"/>
                <a:tab pos="184785" algn="l"/>
              </a:tabLst>
            </a:pPr>
            <a:r>
              <a:rPr dirty="0" sz="950" b="1">
                <a:latin typeface="Verdana"/>
                <a:cs typeface="Verdana"/>
              </a:rPr>
              <a:t>Online</a:t>
            </a:r>
            <a:r>
              <a:rPr dirty="0" sz="950" spc="229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Food</a:t>
            </a:r>
            <a:r>
              <a:rPr dirty="0" sz="950" spc="-25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Application</a:t>
            </a:r>
            <a:endParaRPr sz="950">
              <a:latin typeface="Verdana"/>
              <a:cs typeface="Verdana"/>
            </a:endParaRPr>
          </a:p>
          <a:p>
            <a:pPr marL="12700" marR="150495">
              <a:lnSpc>
                <a:spcPts val="1430"/>
              </a:lnSpc>
              <a:spcBef>
                <a:spcPts val="15"/>
              </a:spcBef>
            </a:pPr>
            <a:r>
              <a:rPr dirty="0" sz="950">
                <a:latin typeface="Verdana"/>
                <a:cs typeface="Verdana"/>
              </a:rPr>
              <a:t>Completed</a:t>
            </a:r>
            <a:r>
              <a:rPr dirty="0" sz="950" spc="3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end</a:t>
            </a:r>
            <a:r>
              <a:rPr dirty="0" sz="950" spc="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end</a:t>
            </a:r>
            <a:r>
              <a:rPr dirty="0" sz="950" spc="1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case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study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16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Online</a:t>
            </a:r>
            <a:r>
              <a:rPr dirty="0" sz="950" spc="26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Food</a:t>
            </a:r>
            <a:r>
              <a:rPr dirty="0" sz="950" spc="7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Application </a:t>
            </a:r>
            <a:r>
              <a:rPr dirty="0" sz="950">
                <a:latin typeface="Verdana"/>
                <a:cs typeface="Verdana"/>
              </a:rPr>
              <a:t>along</a:t>
            </a:r>
            <a:r>
              <a:rPr dirty="0" sz="950" spc="1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Monolithic</a:t>
            </a:r>
            <a:r>
              <a:rPr dirty="0" sz="950" spc="3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architecture,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made</a:t>
            </a:r>
            <a:r>
              <a:rPr dirty="0" sz="950" spc="2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using</a:t>
            </a:r>
            <a:r>
              <a:rPr dirty="0" sz="950" spc="2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Spring</a:t>
            </a:r>
            <a:r>
              <a:rPr dirty="0" sz="950" spc="2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Boot,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>
                <a:latin typeface="Verdana"/>
                <a:cs typeface="Verdana"/>
              </a:rPr>
              <a:t>Junit,</a:t>
            </a:r>
            <a:r>
              <a:rPr dirty="0" sz="950" spc="114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PostgreSQL.</a:t>
            </a:r>
            <a:r>
              <a:rPr dirty="0" sz="950" spc="3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React</a:t>
            </a:r>
            <a:r>
              <a:rPr dirty="0" sz="950" spc="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JS</a:t>
            </a:r>
            <a:r>
              <a:rPr dirty="0" sz="950" spc="10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is</a:t>
            </a:r>
            <a:r>
              <a:rPr dirty="0" sz="950" spc="114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used</a:t>
            </a:r>
            <a:r>
              <a:rPr dirty="0" sz="950" spc="17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for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user</a:t>
            </a:r>
            <a:r>
              <a:rPr dirty="0" sz="950" spc="1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interface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8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one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many</a:t>
            </a:r>
            <a:r>
              <a:rPr dirty="0" sz="950" spc="20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relationship.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57830" y="720153"/>
            <a:ext cx="24257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31669" y="1323403"/>
            <a:ext cx="17970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525" sz="1650" b="1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dirty="0" baseline="2525" sz="1650" spc="-142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2525" sz="1650" b="1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dirty="0" baseline="2525" sz="1650" spc="209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63265" y="1394015"/>
            <a:ext cx="2373630" cy="54419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u="sng" sz="1100" spc="-1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shrayanika.saha@capgemini.com</a:t>
            </a:r>
            <a:endParaRPr sz="1100">
              <a:latin typeface="Verdana"/>
              <a:cs typeface="Verdana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dirty="0" sz="11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Verdana"/>
                <a:cs typeface="Verdana"/>
              </a:rPr>
              <a:t>7003057986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9582" y="2829305"/>
            <a:ext cx="162941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Verdana"/>
                <a:cs typeface="Verdana"/>
              </a:rPr>
              <a:t>Full</a:t>
            </a:r>
            <a:r>
              <a:rPr dirty="0" sz="1100" spc="2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Stack</a:t>
            </a:r>
            <a:r>
              <a:rPr dirty="0" sz="1100" spc="-95" b="1">
                <a:latin typeface="Verdana"/>
                <a:cs typeface="Verdana"/>
              </a:rPr>
              <a:t> </a:t>
            </a:r>
            <a:r>
              <a:rPr dirty="0" sz="1100" spc="-10" b="1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9582" y="3130168"/>
            <a:ext cx="3891279" cy="5505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83515" marR="5080" indent="-170815">
              <a:lnSpc>
                <a:spcPct val="121800"/>
              </a:lnSpc>
              <a:spcBef>
                <a:spcPts val="6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950">
                <a:latin typeface="Verdana"/>
                <a:cs typeface="Verdana"/>
              </a:rPr>
              <a:t>Hands</a:t>
            </a:r>
            <a:r>
              <a:rPr dirty="0" sz="950" spc="19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1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experience</a:t>
            </a:r>
            <a:r>
              <a:rPr dirty="0" sz="950" spc="19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creating</a:t>
            </a:r>
            <a:r>
              <a:rPr dirty="0" sz="950" spc="120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microservices</a:t>
            </a:r>
            <a:r>
              <a:rPr dirty="0" sz="950" spc="225" b="1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with </a:t>
            </a:r>
            <a:r>
              <a:rPr dirty="0" sz="950" b="1">
                <a:latin typeface="Verdana"/>
                <a:cs typeface="Verdana"/>
              </a:rPr>
              <a:t>Spring</a:t>
            </a:r>
            <a:r>
              <a:rPr dirty="0" sz="950" spc="15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boot,</a:t>
            </a:r>
            <a:r>
              <a:rPr dirty="0" sz="950" spc="4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Spring</a:t>
            </a:r>
            <a:r>
              <a:rPr dirty="0" sz="950" spc="22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Security</a:t>
            </a:r>
            <a:r>
              <a:rPr dirty="0" sz="950" spc="13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with</a:t>
            </a:r>
            <a:r>
              <a:rPr dirty="0" sz="950" spc="7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JWT,</a:t>
            </a:r>
            <a:r>
              <a:rPr dirty="0" sz="950" spc="18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Spring</a:t>
            </a:r>
            <a:r>
              <a:rPr dirty="0" sz="950" spc="155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Cloud </a:t>
            </a:r>
            <a:r>
              <a:rPr dirty="0" sz="950" b="1">
                <a:latin typeface="Verdana"/>
                <a:cs typeface="Verdana"/>
              </a:rPr>
              <a:t>API</a:t>
            </a:r>
            <a:r>
              <a:rPr dirty="0" sz="950" spc="15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Gateway,</a:t>
            </a:r>
            <a:r>
              <a:rPr dirty="0" sz="950" spc="114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Eureka</a:t>
            </a:r>
            <a:r>
              <a:rPr dirty="0" sz="950" spc="26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server,</a:t>
            </a:r>
            <a:r>
              <a:rPr dirty="0" sz="950" spc="114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Hystrix.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9582" y="3779514"/>
            <a:ext cx="3227070" cy="3683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950">
                <a:latin typeface="Verdana"/>
                <a:cs typeface="Verdana"/>
              </a:rPr>
              <a:t>Hands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1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experience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1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imple</a:t>
            </a:r>
            <a:r>
              <a:rPr dirty="0" sz="950" spc="-2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menting</a:t>
            </a:r>
            <a:r>
              <a:rPr dirty="0" sz="950" spc="465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polyglot</a:t>
            </a:r>
            <a:endParaRPr sz="950">
              <a:latin typeface="Verdana"/>
              <a:cs typeface="Verdana"/>
            </a:endParaRPr>
          </a:p>
          <a:p>
            <a:pPr marL="184150">
              <a:lnSpc>
                <a:spcPct val="100000"/>
              </a:lnSpc>
              <a:spcBef>
                <a:spcPts val="210"/>
              </a:spcBef>
            </a:pPr>
            <a:r>
              <a:rPr dirty="0" sz="950" b="1">
                <a:latin typeface="Verdana"/>
                <a:cs typeface="Verdana"/>
              </a:rPr>
              <a:t>architecture</a:t>
            </a:r>
            <a:r>
              <a:rPr dirty="0" sz="950" spc="195" b="1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spring</a:t>
            </a:r>
            <a:r>
              <a:rPr dirty="0" sz="950" spc="225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boot.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69582" y="4256399"/>
            <a:ext cx="3153410" cy="3683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950">
                <a:latin typeface="Verdana"/>
                <a:cs typeface="Verdana"/>
              </a:rPr>
              <a:t>Hands</a:t>
            </a:r>
            <a:r>
              <a:rPr dirty="0" sz="950" spc="1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114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experience</a:t>
            </a:r>
            <a:r>
              <a:rPr dirty="0" sz="950" spc="1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developing</a:t>
            </a:r>
            <a:r>
              <a:rPr dirty="0" sz="950" spc="2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pages</a:t>
            </a:r>
            <a:endParaRPr sz="950">
              <a:latin typeface="Verdana"/>
              <a:cs typeface="Verdana"/>
            </a:endParaRPr>
          </a:p>
          <a:p>
            <a:pPr marL="184150">
              <a:lnSpc>
                <a:spcPct val="100000"/>
              </a:lnSpc>
              <a:spcBef>
                <a:spcPts val="210"/>
              </a:spcBef>
            </a:pPr>
            <a:r>
              <a:rPr dirty="0" sz="950">
                <a:latin typeface="Verdana"/>
                <a:cs typeface="Verdana"/>
              </a:rPr>
              <a:t>using</a:t>
            </a:r>
            <a:r>
              <a:rPr dirty="0" sz="950" spc="160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HTML5,</a:t>
            </a:r>
            <a:r>
              <a:rPr dirty="0" sz="950" spc="20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CSS3,</a:t>
            </a:r>
            <a:r>
              <a:rPr dirty="0" sz="950" spc="70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ReactJS.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69582" y="4732528"/>
            <a:ext cx="3869690" cy="3695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950">
                <a:latin typeface="Verdana"/>
                <a:cs typeface="Verdana"/>
              </a:rPr>
              <a:t>Experience</a:t>
            </a:r>
            <a:r>
              <a:rPr dirty="0" sz="950" spc="3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9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creating</a:t>
            </a:r>
            <a:r>
              <a:rPr dirty="0" sz="950" spc="10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documentation</a:t>
            </a:r>
            <a:r>
              <a:rPr dirty="0" sz="950" spc="27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9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Java</a:t>
            </a:r>
            <a:r>
              <a:rPr dirty="0" sz="950" spc="1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docs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</a:t>
            </a:r>
            <a:endParaRPr sz="950">
              <a:latin typeface="Verdana"/>
              <a:cs typeface="Verdana"/>
            </a:endParaRPr>
          </a:p>
          <a:p>
            <a:pPr marL="184150">
              <a:lnSpc>
                <a:spcPct val="100000"/>
              </a:lnSpc>
              <a:spcBef>
                <a:spcPts val="215"/>
              </a:spcBef>
            </a:pPr>
            <a:r>
              <a:rPr dirty="0" sz="950" b="1">
                <a:latin typeface="Verdana"/>
                <a:cs typeface="Verdana"/>
              </a:rPr>
              <a:t>swagger</a:t>
            </a:r>
            <a:r>
              <a:rPr dirty="0" sz="950" spc="105" b="1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114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14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unit</a:t>
            </a:r>
            <a:r>
              <a:rPr dirty="0" sz="950" spc="14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testing</a:t>
            </a:r>
            <a:r>
              <a:rPr dirty="0" sz="950" spc="5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using</a:t>
            </a:r>
            <a:r>
              <a:rPr dirty="0" sz="950" spc="14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Junit,</a:t>
            </a:r>
            <a:r>
              <a:rPr dirty="0" sz="950" spc="229" b="1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Mockito.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69582" y="5209413"/>
            <a:ext cx="3953510" cy="369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3515" marR="5080" indent="-170815">
              <a:lnSpc>
                <a:spcPct val="118700"/>
              </a:lnSpc>
              <a:spcBef>
                <a:spcPts val="95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950" b="1">
                <a:latin typeface="Verdana"/>
                <a:cs typeface="Verdana"/>
              </a:rPr>
              <a:t>Java</a:t>
            </a:r>
            <a:r>
              <a:rPr dirty="0" sz="950" spc="10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Microservice</a:t>
            </a:r>
            <a:r>
              <a:rPr dirty="0" sz="950" spc="250" b="1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Development</a:t>
            </a:r>
            <a:r>
              <a:rPr dirty="0" sz="950" spc="4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knowledge</a:t>
            </a:r>
            <a:r>
              <a:rPr dirty="0" sz="950" spc="2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using</a:t>
            </a:r>
            <a:r>
              <a:rPr dirty="0" sz="950" spc="225">
                <a:latin typeface="Verdana"/>
                <a:cs typeface="Verdana"/>
              </a:rPr>
              <a:t> </a:t>
            </a:r>
            <a:r>
              <a:rPr dirty="0" sz="950" spc="-10" b="1">
                <a:latin typeface="Verdana"/>
                <a:cs typeface="Verdana"/>
              </a:rPr>
              <a:t>Spring </a:t>
            </a:r>
            <a:r>
              <a:rPr dirty="0" sz="950" b="1">
                <a:latin typeface="Verdana"/>
                <a:cs typeface="Verdana"/>
              </a:rPr>
              <a:t>boot</a:t>
            </a:r>
            <a:r>
              <a:rPr dirty="0" sz="950" spc="6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and</a:t>
            </a:r>
            <a:r>
              <a:rPr dirty="0" sz="950" spc="55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spring</a:t>
            </a:r>
            <a:r>
              <a:rPr dirty="0" sz="950" spc="204" b="1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cloud</a:t>
            </a:r>
            <a:r>
              <a:rPr dirty="0" sz="950" spc="155" b="1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framework</a:t>
            </a:r>
            <a:r>
              <a:rPr dirty="0" sz="950" spc="229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1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beginner</a:t>
            </a:r>
            <a:r>
              <a:rPr dirty="0" sz="950" spc="24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level.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69582" y="5667375"/>
            <a:ext cx="3488054" cy="387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3515" marR="5080" indent="-170815">
              <a:lnSpc>
                <a:spcPct val="125200"/>
              </a:lnSpc>
              <a:spcBef>
                <a:spcPts val="95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950">
                <a:latin typeface="Verdana"/>
                <a:cs typeface="Verdana"/>
              </a:rPr>
              <a:t>Hands</a:t>
            </a:r>
            <a:r>
              <a:rPr dirty="0" sz="950" spc="1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10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experience</a:t>
            </a:r>
            <a:r>
              <a:rPr dirty="0" sz="950" spc="1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1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imple</a:t>
            </a:r>
            <a:r>
              <a:rPr dirty="0" sz="950" spc="-2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menting</a:t>
            </a:r>
            <a:r>
              <a:rPr dirty="0" sz="950" spc="459">
                <a:latin typeface="Verdana"/>
                <a:cs typeface="Verdana"/>
              </a:rPr>
              <a:t> </a:t>
            </a:r>
            <a:r>
              <a:rPr dirty="0" sz="950" b="1">
                <a:latin typeface="Verdana"/>
                <a:cs typeface="Verdana"/>
              </a:rPr>
              <a:t>MongoDB</a:t>
            </a:r>
            <a:r>
              <a:rPr dirty="0" sz="950" spc="225" b="1">
                <a:latin typeface="Verdana"/>
                <a:cs typeface="Verdana"/>
              </a:rPr>
              <a:t> </a:t>
            </a:r>
            <a:r>
              <a:rPr dirty="0" sz="950" spc="-50" b="1">
                <a:latin typeface="Verdana"/>
                <a:cs typeface="Verdana"/>
              </a:rPr>
              <a:t>&amp; </a:t>
            </a:r>
            <a:r>
              <a:rPr dirty="0" sz="950" spc="-10" b="1">
                <a:latin typeface="Verdana"/>
                <a:cs typeface="Verdana"/>
              </a:rPr>
              <a:t>PostgreSQL.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Shrayanika</a:t>
            </a:r>
            <a:r>
              <a:rPr dirty="0" spc="-30"/>
              <a:t> </a:t>
            </a:r>
            <a:r>
              <a:rPr dirty="0" spc="-20"/>
              <a:t>Saha</a:t>
            </a:r>
          </a:p>
        </p:txBody>
      </p:sp>
      <p:grpSp>
        <p:nvGrpSpPr>
          <p:cNvPr id="23" name="object 23" descr=""/>
          <p:cNvGrpSpPr/>
          <p:nvPr/>
        </p:nvGrpSpPr>
        <p:grpSpPr>
          <a:xfrm>
            <a:off x="381000" y="285750"/>
            <a:ext cx="8543925" cy="6515100"/>
            <a:chOff x="381000" y="285750"/>
            <a:chExt cx="8543925" cy="6515100"/>
          </a:xfrm>
        </p:grpSpPr>
        <p:pic>
          <p:nvPicPr>
            <p:cNvPr id="24" name="object 24" descr="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7700" y="6219825"/>
              <a:ext cx="476250" cy="476250"/>
            </a:xfrm>
            <a:prstGeom prst="rect">
              <a:avLst/>
            </a:prstGeom>
          </p:spPr>
        </p:pic>
        <p:pic>
          <p:nvPicPr>
            <p:cNvPr id="25" name="object 25" descr="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8200" y="6334125"/>
              <a:ext cx="466725" cy="466725"/>
            </a:xfrm>
            <a:prstGeom prst="rect">
              <a:avLst/>
            </a:prstGeom>
          </p:spPr>
        </p:pic>
        <p:pic>
          <p:nvPicPr>
            <p:cNvPr id="26" name="object 26" descr="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3825" y="1990725"/>
              <a:ext cx="323850" cy="32385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285750"/>
              <a:ext cx="1733550" cy="173355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5059426" y="6430327"/>
            <a:ext cx="320738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Check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out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my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work</a:t>
            </a:r>
            <a:r>
              <a:rPr dirty="0" sz="1100" spc="-114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114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GitHub</a:t>
            </a:r>
            <a:r>
              <a:rPr dirty="0" sz="1100" spc="8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&amp;</a:t>
            </a:r>
            <a:r>
              <a:rPr dirty="0" sz="1100" spc="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Video</a:t>
            </a:r>
            <a:r>
              <a:rPr dirty="0" sz="1100" spc="11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06269" y="1752791"/>
            <a:ext cx="905510" cy="46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" marR="30480" indent="-6985">
              <a:lnSpc>
                <a:spcPct val="13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1100" spc="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Verdana"/>
                <a:cs typeface="Verdana"/>
              </a:rPr>
              <a:t>No: 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dirty="0" sz="1100" spc="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-17676" sz="1650" spc="-37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baseline="-17676" sz="165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452356" y="288863"/>
            <a:ext cx="2222500" cy="6477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45415" marR="5080" indent="-133350">
              <a:lnSpc>
                <a:spcPct val="124700"/>
              </a:lnSpc>
              <a:spcBef>
                <a:spcPts val="259"/>
              </a:spcBef>
            </a:pPr>
            <a:r>
              <a:rPr dirty="0" sz="1200" spc="-10" b="1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dirty="0" sz="1200" spc="75" b="1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dirty="0" sz="1200" spc="-35" b="1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 b="1">
                <a:solidFill>
                  <a:srgbClr val="006FAC"/>
                </a:solidFill>
                <a:latin typeface="Verdana"/>
                <a:cs typeface="Verdana"/>
              </a:rPr>
              <a:t>certificates </a:t>
            </a:r>
            <a:r>
              <a:rPr dirty="0" sz="950">
                <a:latin typeface="Verdana"/>
                <a:cs typeface="Verdana"/>
              </a:rPr>
              <a:t>Bachelor</a:t>
            </a:r>
            <a:r>
              <a:rPr dirty="0" sz="950" spc="254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1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in </a:t>
            </a:r>
            <a:r>
              <a:rPr dirty="0" sz="950">
                <a:latin typeface="Verdana"/>
                <a:cs typeface="Verdana"/>
              </a:rPr>
              <a:t>Computer</a:t>
            </a:r>
            <a:r>
              <a:rPr dirty="0" sz="950" spc="2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Science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Engineering</a:t>
            </a:r>
            <a:r>
              <a:rPr dirty="0" sz="950" spc="38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: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834369" y="934084"/>
            <a:ext cx="749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2018-</a:t>
            </a:r>
            <a:r>
              <a:rPr dirty="0" sz="950" spc="10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2022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327768" y="974471"/>
            <a:ext cx="3759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b="1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2023-01-03T09:41:20Z</dcterms:created>
  <dcterms:modified xsi:type="dcterms:W3CDTF">2023-01-03T09:41:20Z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2022-12-09T00:00:00Z</vt:filetime>
  </property>
  <property fmtid="{D5CDD505-2E9C-101B-9397-08002B2CF9AE}" pid="3" name="LastSaved">
    <vt:filetime>2023-01-03T00:00:00Z</vt:filetime>
  </property>
</Properties>
</file>