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0"/>
  </p:notesMasterIdLst>
  <p:sldIdLst>
    <p:sldId id="297" r:id="rId2"/>
    <p:sldId id="257" r:id="rId3"/>
    <p:sldId id="258" r:id="rId4"/>
    <p:sldId id="298" r:id="rId5"/>
    <p:sldId id="260" r:id="rId6"/>
    <p:sldId id="261" r:id="rId7"/>
    <p:sldId id="262" r:id="rId8"/>
    <p:sldId id="263" r:id="rId9"/>
    <p:sldId id="264" r:id="rId10"/>
    <p:sldId id="299" r:id="rId11"/>
    <p:sldId id="269" r:id="rId12"/>
    <p:sldId id="267" r:id="rId13"/>
    <p:sldId id="295" r:id="rId14"/>
    <p:sldId id="268" r:id="rId15"/>
    <p:sldId id="300" r:id="rId16"/>
    <p:sldId id="285" r:id="rId17"/>
    <p:sldId id="286" r:id="rId18"/>
    <p:sldId id="287" r:id="rId19"/>
    <p:sldId id="289" r:id="rId20"/>
    <p:sldId id="290" r:id="rId21"/>
    <p:sldId id="291" r:id="rId22"/>
    <p:sldId id="284" r:id="rId23"/>
    <p:sldId id="292" r:id="rId24"/>
    <p:sldId id="296"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77419" autoAdjust="0"/>
  </p:normalViewPr>
  <p:slideViewPr>
    <p:cSldViewPr snapToGrid="0">
      <p:cViewPr>
        <p:scale>
          <a:sx n="73" d="100"/>
          <a:sy n="73" d="100"/>
        </p:scale>
        <p:origin x="380" y="36"/>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18F7B-AA47-49C5-8BA0-59A4E75A7552}" type="datetimeFigureOut">
              <a:rPr lang="en-IN" smtClean="0"/>
              <a:t>06-05-2020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89CCC-DE5E-469F-8ADF-27F59ED6EFE6}" type="slidenum">
              <a:rPr lang="en-IN" smtClean="0"/>
              <a:t>‹#›</a:t>
            </a:fld>
            <a:endParaRPr lang="en-IN"/>
          </a:p>
        </p:txBody>
      </p:sp>
    </p:spTree>
    <p:extLst>
      <p:ext uri="{BB962C8B-B14F-4D97-AF65-F5344CB8AC3E}">
        <p14:creationId xmlns:p14="http://schemas.microsoft.com/office/powerpoint/2010/main" val="3911932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B8CA88-5F1F-4C4C-8757-3F8578EA020F}" type="slidenum">
              <a:rPr lang="en-IN" smtClean="0"/>
              <a:t>1</a:t>
            </a:fld>
            <a:endParaRPr lang="en-IN"/>
          </a:p>
        </p:txBody>
      </p:sp>
    </p:spTree>
    <p:extLst>
      <p:ext uri="{BB962C8B-B14F-4D97-AF65-F5344CB8AC3E}">
        <p14:creationId xmlns:p14="http://schemas.microsoft.com/office/powerpoint/2010/main" val="2361096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289CCC-DE5E-469F-8ADF-27F59ED6EFE6}" type="slidenum">
              <a:rPr lang="en-IN" smtClean="0"/>
              <a:t>4</a:t>
            </a:fld>
            <a:endParaRPr lang="en-IN"/>
          </a:p>
        </p:txBody>
      </p:sp>
    </p:spTree>
    <p:extLst>
      <p:ext uri="{BB962C8B-B14F-4D97-AF65-F5344CB8AC3E}">
        <p14:creationId xmlns:p14="http://schemas.microsoft.com/office/powerpoint/2010/main" val="179581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B8CA88-5F1F-4C4C-8757-3F8578EA020F}" type="slidenum">
              <a:rPr lang="en-IN" smtClean="0"/>
              <a:t>30</a:t>
            </a:fld>
            <a:endParaRPr lang="en-IN"/>
          </a:p>
        </p:txBody>
      </p:sp>
    </p:spTree>
    <p:extLst>
      <p:ext uri="{BB962C8B-B14F-4D97-AF65-F5344CB8AC3E}">
        <p14:creationId xmlns:p14="http://schemas.microsoft.com/office/powerpoint/2010/main" val="1193020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B8CA88-5F1F-4C4C-8757-3F8578EA020F}" type="slidenum">
              <a:rPr lang="en-IN" smtClean="0"/>
              <a:t>31</a:t>
            </a:fld>
            <a:endParaRPr lang="en-IN"/>
          </a:p>
        </p:txBody>
      </p:sp>
    </p:spTree>
    <p:extLst>
      <p:ext uri="{BB962C8B-B14F-4D97-AF65-F5344CB8AC3E}">
        <p14:creationId xmlns:p14="http://schemas.microsoft.com/office/powerpoint/2010/main" val="963958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339989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186765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154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964084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2328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342680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894531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226099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332199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B2644-0409-4973-8168-A20BFFEE3D8C}" type="datetimeFigureOut">
              <a:rPr lang="en-IN" smtClean="0"/>
              <a:t>06-05-2020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152866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0B2644-0409-4973-8168-A20BFFEE3D8C}"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50293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0B2644-0409-4973-8168-A20BFFEE3D8C}" type="datetimeFigureOut">
              <a:rPr lang="en-IN" smtClean="0"/>
              <a:t>06-05-2020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399124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0B2644-0409-4973-8168-A20BFFEE3D8C}" type="datetimeFigureOut">
              <a:rPr lang="en-IN" smtClean="0"/>
              <a:t>06-05-2020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109108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B2644-0409-4973-8168-A20BFFEE3D8C}" type="datetimeFigureOut">
              <a:rPr lang="en-IN" smtClean="0"/>
              <a:t>06-05-2020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95360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0B2644-0409-4973-8168-A20BFFEE3D8C}" type="datetimeFigureOut">
              <a:rPr lang="en-IN" smtClean="0"/>
              <a:t>06-05-2020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C0E7F7-EF0E-45AF-B710-1EBDCED46366}" type="slidenum">
              <a:rPr lang="en-IN" smtClean="0"/>
              <a:t>‹#›</a:t>
            </a:fld>
            <a:endParaRPr lang="en-IN"/>
          </a:p>
        </p:txBody>
      </p:sp>
    </p:spTree>
    <p:extLst>
      <p:ext uri="{BB962C8B-B14F-4D97-AF65-F5344CB8AC3E}">
        <p14:creationId xmlns:p14="http://schemas.microsoft.com/office/powerpoint/2010/main" val="93586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C0E7F7-EF0E-45AF-B710-1EBDCED46366}" type="slidenum">
              <a:rPr lang="en-IN" smtClean="0"/>
              <a:t>‹#›</a:t>
            </a:fld>
            <a:endParaRPr lang="en-IN"/>
          </a:p>
        </p:txBody>
      </p:sp>
      <p:sp>
        <p:nvSpPr>
          <p:cNvPr id="5" name="Date Placeholder 4"/>
          <p:cNvSpPr>
            <a:spLocks noGrp="1"/>
          </p:cNvSpPr>
          <p:nvPr>
            <p:ph type="dt" sz="half" idx="10"/>
          </p:nvPr>
        </p:nvSpPr>
        <p:spPr/>
        <p:txBody>
          <a:bodyPr/>
          <a:lstStyle/>
          <a:p>
            <a:fld id="{D80B2644-0409-4973-8168-A20BFFEE3D8C}" type="datetimeFigureOut">
              <a:rPr lang="en-IN" smtClean="0"/>
              <a:t>06-05-2020</a:t>
            </a:fld>
            <a:endParaRPr lang="en-IN"/>
          </a:p>
        </p:txBody>
      </p:sp>
    </p:spTree>
    <p:extLst>
      <p:ext uri="{BB962C8B-B14F-4D97-AF65-F5344CB8AC3E}">
        <p14:creationId xmlns:p14="http://schemas.microsoft.com/office/powerpoint/2010/main" val="278654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0B2644-0409-4973-8168-A20BFFEE3D8C}" type="datetimeFigureOut">
              <a:rPr lang="en-IN" smtClean="0"/>
              <a:t>06-05-2020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C0E7F7-EF0E-45AF-B710-1EBDCED46366}" type="slidenum">
              <a:rPr lang="en-IN" smtClean="0"/>
              <a:t>‹#›</a:t>
            </a:fld>
            <a:endParaRPr lang="en-IN"/>
          </a:p>
        </p:txBody>
      </p:sp>
    </p:spTree>
    <p:extLst>
      <p:ext uri="{BB962C8B-B14F-4D97-AF65-F5344CB8AC3E}">
        <p14:creationId xmlns:p14="http://schemas.microsoft.com/office/powerpoint/2010/main" val="29697150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B7BCB-B54C-4800-91D0-8B96E931F3F6}"/>
              </a:ext>
            </a:extLst>
          </p:cNvPr>
          <p:cNvSpPr>
            <a:spLocks noGrp="1"/>
          </p:cNvSpPr>
          <p:nvPr>
            <p:ph type="ctrTitle"/>
          </p:nvPr>
        </p:nvSpPr>
        <p:spPr>
          <a:xfrm>
            <a:off x="1507067" y="377409"/>
            <a:ext cx="7766936" cy="4420836"/>
          </a:xfrm>
        </p:spPr>
        <p:txBody>
          <a:bodyPr/>
          <a:lstStyle/>
          <a:p>
            <a:pPr algn="ctr"/>
            <a:r>
              <a:rPr lang="en-US" sz="2600" b="1" dirty="0">
                <a:solidFill>
                  <a:schemeClr val="accent2">
                    <a:lumMod val="75000"/>
                  </a:schemeClr>
                </a:solidFill>
                <a:latin typeface="Times New Roman" panose="02020603050405020304" pitchFamily="18" charset="0"/>
                <a:cs typeface="Times New Roman" panose="02020603050405020304" pitchFamily="18" charset="0"/>
              </a:rPr>
              <a:t>All India Shri Shivaji Memorial Society’s College of Engineering University of Pune</a:t>
            </a:r>
            <a:br>
              <a:rPr lang="en-US" sz="2600" b="1" dirty="0">
                <a:solidFill>
                  <a:schemeClr val="accent2">
                    <a:lumMod val="75000"/>
                  </a:schemeClr>
                </a:solidFill>
                <a:latin typeface="Times New Roman" panose="02020603050405020304" pitchFamily="18" charset="0"/>
                <a:cs typeface="Times New Roman" panose="02020603050405020304" pitchFamily="18" charset="0"/>
              </a:rPr>
            </a:br>
            <a:br>
              <a:rPr lang="en-US" sz="2600" b="1" dirty="0">
                <a:solidFill>
                  <a:schemeClr val="accent2">
                    <a:lumMod val="75000"/>
                  </a:schemeClr>
                </a:solidFill>
                <a:latin typeface="Times New Roman" panose="02020603050405020304" pitchFamily="18" charset="0"/>
                <a:cs typeface="Times New Roman" panose="02020603050405020304" pitchFamily="18" charset="0"/>
              </a:rPr>
            </a:br>
            <a:br>
              <a:rPr lang="en-US" sz="2600" b="1" dirty="0">
                <a:solidFill>
                  <a:schemeClr val="accent2">
                    <a:lumMod val="75000"/>
                  </a:schemeClr>
                </a:solidFill>
                <a:latin typeface="Times New Roman" panose="02020603050405020304" pitchFamily="18" charset="0"/>
                <a:cs typeface="Times New Roman" panose="02020603050405020304" pitchFamily="18" charset="0"/>
              </a:rPr>
            </a:br>
            <a:br>
              <a:rPr lang="en-US" sz="2600" b="1" dirty="0">
                <a:solidFill>
                  <a:schemeClr val="accent2">
                    <a:lumMod val="75000"/>
                  </a:schemeClr>
                </a:solidFill>
                <a:latin typeface="Times New Roman" panose="02020603050405020304" pitchFamily="18" charset="0"/>
                <a:cs typeface="Times New Roman" panose="02020603050405020304" pitchFamily="18" charset="0"/>
              </a:rPr>
            </a:br>
            <a:br>
              <a:rPr lang="en-US" sz="2600" b="1" dirty="0">
                <a:solidFill>
                  <a:schemeClr val="accent2">
                    <a:lumMod val="75000"/>
                  </a:schemeClr>
                </a:solidFill>
                <a:latin typeface="Times New Roman" panose="02020603050405020304" pitchFamily="18" charset="0"/>
                <a:cs typeface="Times New Roman" panose="02020603050405020304" pitchFamily="18" charset="0"/>
              </a:rPr>
            </a:br>
            <a:br>
              <a:rPr lang="en-US" sz="2600" b="1" dirty="0">
                <a:solidFill>
                  <a:schemeClr val="accent2">
                    <a:lumMod val="75000"/>
                  </a:schemeClr>
                </a:solidFill>
                <a:latin typeface="Times New Roman" panose="02020603050405020304" pitchFamily="18" charset="0"/>
                <a:cs typeface="Times New Roman" panose="02020603050405020304" pitchFamily="18" charset="0"/>
              </a:rPr>
            </a:br>
            <a:br>
              <a:rPr lang="en-US" sz="2600" b="1" dirty="0">
                <a:solidFill>
                  <a:schemeClr val="accent2">
                    <a:lumMod val="75000"/>
                  </a:schemeClr>
                </a:solidFill>
                <a:latin typeface="Times New Roman" panose="02020603050405020304" pitchFamily="18" charset="0"/>
                <a:cs typeface="Times New Roman" panose="02020603050405020304" pitchFamily="18" charset="0"/>
              </a:rPr>
            </a:br>
            <a:r>
              <a:rPr lang="en-US" sz="2600" b="1" dirty="0">
                <a:solidFill>
                  <a:schemeClr val="accent2">
                    <a:lumMod val="75000"/>
                  </a:schemeClr>
                </a:solidFill>
                <a:latin typeface="Times New Roman" panose="02020603050405020304" pitchFamily="18" charset="0"/>
                <a:cs typeface="Times New Roman" panose="02020603050405020304" pitchFamily="18" charset="0"/>
              </a:rPr>
              <a:t>TRNMF algorithm</a:t>
            </a:r>
            <a:br>
              <a:rPr lang="en-US" sz="26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(Topic Modeling for Short Texts via Word Embedding and Document Correlation)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C093EE2-9924-4A41-B836-865A6D48D6A9}"/>
              </a:ext>
            </a:extLst>
          </p:cNvPr>
          <p:cNvSpPr>
            <a:spLocks noGrp="1"/>
          </p:cNvSpPr>
          <p:nvPr>
            <p:ph type="subTitle" idx="1"/>
          </p:nvPr>
        </p:nvSpPr>
        <p:spPr>
          <a:xfrm>
            <a:off x="1507067" y="5033913"/>
            <a:ext cx="7766936" cy="1446678"/>
          </a:xfrm>
          <a:ln>
            <a:solidFill>
              <a:schemeClr val="bg1"/>
            </a:solidFill>
          </a:ln>
        </p:spPr>
        <p:txBody>
          <a:bodyPr>
            <a:noAutofit/>
          </a:bodyPr>
          <a:lstStyle/>
          <a:p>
            <a:pPr algn="ctr"/>
            <a:r>
              <a:rPr lang="en-US" sz="2500" b="1" dirty="0" err="1">
                <a:solidFill>
                  <a:schemeClr val="accent2">
                    <a:lumMod val="75000"/>
                  </a:schemeClr>
                </a:solidFill>
                <a:latin typeface="Times New Roman" panose="02020603050405020304" pitchFamily="18" charset="0"/>
                <a:cs typeface="Times New Roman" panose="02020603050405020304" pitchFamily="18" charset="0"/>
              </a:rPr>
              <a:t>Shrayesha</a:t>
            </a:r>
            <a:r>
              <a:rPr lang="en-US" sz="2500" b="1" dirty="0">
                <a:solidFill>
                  <a:schemeClr val="accent2">
                    <a:lumMod val="75000"/>
                  </a:schemeClr>
                </a:solidFill>
                <a:latin typeface="Times New Roman" panose="02020603050405020304" pitchFamily="18" charset="0"/>
                <a:cs typeface="Times New Roman" panose="02020603050405020304" pitchFamily="18" charset="0"/>
              </a:rPr>
              <a:t> N. </a:t>
            </a:r>
            <a:r>
              <a:rPr lang="en-US" sz="2500" b="1" dirty="0" err="1">
                <a:solidFill>
                  <a:schemeClr val="accent2">
                    <a:lumMod val="75000"/>
                  </a:schemeClr>
                </a:solidFill>
                <a:latin typeface="Times New Roman" panose="02020603050405020304" pitchFamily="18" charset="0"/>
                <a:cs typeface="Times New Roman" panose="02020603050405020304" pitchFamily="18" charset="0"/>
              </a:rPr>
              <a:t>Kukade</a:t>
            </a:r>
            <a:endParaRPr lang="en-US" sz="25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2000" b="1" dirty="0">
                <a:solidFill>
                  <a:schemeClr val="accent2">
                    <a:lumMod val="75000"/>
                  </a:schemeClr>
                </a:solidFill>
                <a:latin typeface="Times New Roman" panose="02020603050405020304" pitchFamily="18" charset="0"/>
                <a:cs typeface="Times New Roman" panose="02020603050405020304" pitchFamily="18" charset="0"/>
              </a:rPr>
              <a:t>Guided by:</a:t>
            </a:r>
          </a:p>
          <a:p>
            <a:pPr algn="ctr"/>
            <a:r>
              <a:rPr lang="en-IN" sz="2500" b="1" dirty="0">
                <a:solidFill>
                  <a:schemeClr val="accent2">
                    <a:lumMod val="75000"/>
                  </a:schemeClr>
                </a:solidFill>
                <a:latin typeface="Times New Roman" panose="02020603050405020304" pitchFamily="18" charset="0"/>
                <a:cs typeface="Times New Roman" panose="02020603050405020304" pitchFamily="18" charset="0"/>
              </a:rPr>
              <a:t>Assistant Prof. M. M. Swami</a:t>
            </a:r>
          </a:p>
        </p:txBody>
      </p:sp>
      <p:pic>
        <p:nvPicPr>
          <p:cNvPr id="4" name="image1.jpeg">
            <a:extLst>
              <a:ext uri="{FF2B5EF4-FFF2-40B4-BE49-F238E27FC236}">
                <a16:creationId xmlns:a16="http://schemas.microsoft.com/office/drawing/2014/main" id="{DC6E93C4-EBC7-4D96-8110-4AED15B74FC9}"/>
              </a:ext>
            </a:extLst>
          </p:cNvPr>
          <p:cNvPicPr/>
          <p:nvPr/>
        </p:nvPicPr>
        <p:blipFill>
          <a:blip r:embed="rId3" cstate="print"/>
          <a:stretch>
            <a:fillRect/>
          </a:stretch>
        </p:blipFill>
        <p:spPr>
          <a:xfrm>
            <a:off x="4365245" y="1534377"/>
            <a:ext cx="2050580" cy="1894623"/>
          </a:xfrm>
          <a:prstGeom prst="rect">
            <a:avLst/>
          </a:prstGeom>
        </p:spPr>
      </p:pic>
    </p:spTree>
    <p:extLst>
      <p:ext uri="{BB962C8B-B14F-4D97-AF65-F5344CB8AC3E}">
        <p14:creationId xmlns:p14="http://schemas.microsoft.com/office/powerpoint/2010/main" val="3708331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94F10-130C-459F-A969-C3330BDFE95E}"/>
              </a:ext>
            </a:extLst>
          </p:cNvPr>
          <p:cNvSpPr>
            <a:spLocks noGrp="1"/>
          </p:cNvSpPr>
          <p:nvPr>
            <p:ph idx="1"/>
          </p:nvPr>
        </p:nvSpPr>
        <p:spPr>
          <a:xfrm>
            <a:off x="677334" y="914399"/>
            <a:ext cx="8596668" cy="5599611"/>
          </a:xfrm>
        </p:spPr>
        <p:txBody>
          <a:bodyPr/>
          <a:lstStyle/>
          <a:p>
            <a:r>
              <a:rPr lang="en-IN" b="1" dirty="0">
                <a:latin typeface="Times New Roman" panose="02020603050405020304" pitchFamily="18" charset="0"/>
                <a:cs typeface="Times New Roman" panose="02020603050405020304" pitchFamily="18" charset="0"/>
              </a:rPr>
              <a:t>Like this, </a:t>
            </a:r>
            <a:r>
              <a:rPr lang="en-US" b="1" dirty="0">
                <a:latin typeface="Times New Roman" panose="02020603050405020304" pitchFamily="18" charset="0"/>
                <a:cs typeface="Times New Roman" panose="02020603050405020304" pitchFamily="18" charset="0"/>
              </a:rPr>
              <a:t>TRNMF links the semantically relevant words together to alleviate the data sparsity problem, even if they share very limited or no co-occurrences in the current collection of short texts being modeled. </a:t>
            </a:r>
          </a:p>
          <a:p>
            <a:r>
              <a:rPr lang="en-US" b="1" dirty="0">
                <a:latin typeface="Times New Roman" panose="02020603050405020304" pitchFamily="18" charset="0"/>
                <a:cs typeface="Times New Roman" panose="02020603050405020304" pitchFamily="18" charset="0"/>
              </a:rPr>
              <a:t>Besides, TRNMF model uses clustering algorithm to organize a large short texts into several semantic clusters and helping topic inference efﬁciently.</a:t>
            </a:r>
          </a:p>
          <a:p>
            <a:endParaRPr lang="en-IN" dirty="0"/>
          </a:p>
        </p:txBody>
      </p:sp>
      <p:pic>
        <p:nvPicPr>
          <p:cNvPr id="8196" name="Picture 4" descr="Automated Text Classification Using Machine Learning">
            <a:extLst>
              <a:ext uri="{FF2B5EF4-FFF2-40B4-BE49-F238E27FC236}">
                <a16:creationId xmlns:a16="http://schemas.microsoft.com/office/drawing/2014/main" id="{295E8D5C-08D4-4BB3-9D5D-CE4E36339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64" y="2815413"/>
            <a:ext cx="6643008"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48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14E7-6645-42C9-B5DE-9670FCC9E13E}"/>
              </a:ext>
            </a:extLst>
          </p:cNvPr>
          <p:cNvSpPr>
            <a:spLocks noGrp="1"/>
          </p:cNvSpPr>
          <p:nvPr>
            <p:ph type="title"/>
          </p:nvPr>
        </p:nvSpPr>
        <p:spPr>
          <a:xfrm>
            <a:off x="677334" y="317369"/>
            <a:ext cx="8596668" cy="719579"/>
          </a:xfrm>
        </p:spPr>
        <p:txBody>
          <a:bodyPr>
            <a:normAutofit/>
          </a:bodyPr>
          <a:lstStyle/>
          <a:p>
            <a:r>
              <a:rPr lang="en-US" sz="4000" b="1" dirty="0">
                <a:latin typeface="Times New Roman" panose="02020603050405020304" pitchFamily="18" charset="0"/>
                <a:cs typeface="Times New Roman" panose="02020603050405020304" pitchFamily="18" charset="0"/>
              </a:rPr>
              <a:t>Framework of TRNMF model</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40B0D4-E77F-4DD0-9111-5896C1BCF40D}"/>
              </a:ext>
            </a:extLst>
          </p:cNvPr>
          <p:cNvSpPr>
            <a:spLocks noGrp="1"/>
          </p:cNvSpPr>
          <p:nvPr>
            <p:ph idx="1"/>
          </p:nvPr>
        </p:nvSpPr>
        <p:spPr>
          <a:xfrm>
            <a:off x="677334" y="5335571"/>
            <a:ext cx="8596668" cy="1300899"/>
          </a:xfrm>
        </p:spPr>
        <p:txBody>
          <a:bodyPr>
            <a:normAutofit/>
          </a:bodyPr>
          <a:lstStyle/>
          <a:p>
            <a:r>
              <a:rPr lang="en-US" sz="2000" b="1" dirty="0">
                <a:latin typeface="Times New Roman" panose="02020603050405020304" pitchFamily="18" charset="0"/>
                <a:cs typeface="Times New Roman" panose="02020603050405020304" pitchFamily="18" charset="0"/>
              </a:rPr>
              <a:t>TF-IWF		:	ratio of Term frequency-inverse word frequency</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Pseudo texts	:	unreal/predicted text</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Semantic		:	meaning in the language/logic</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883B85-E9E5-48D7-AA83-74F0C1E130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334" y="1234910"/>
            <a:ext cx="8162827" cy="3902698"/>
          </a:xfrm>
          <a:prstGeom prst="rect">
            <a:avLst/>
          </a:prstGeom>
          <a:noFill/>
          <a:ln>
            <a:noFill/>
          </a:ln>
        </p:spPr>
      </p:pic>
    </p:spTree>
    <p:extLst>
      <p:ext uri="{BB962C8B-B14F-4D97-AF65-F5344CB8AC3E}">
        <p14:creationId xmlns:p14="http://schemas.microsoft.com/office/powerpoint/2010/main" val="397728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D0D5-06A6-4B5E-95E0-3D5496E100E0}"/>
              </a:ext>
            </a:extLst>
          </p:cNvPr>
          <p:cNvSpPr>
            <a:spLocks noGrp="1"/>
          </p:cNvSpPr>
          <p:nvPr>
            <p:ph type="title"/>
          </p:nvPr>
        </p:nvSpPr>
        <p:spPr>
          <a:xfrm>
            <a:off x="677334" y="643606"/>
            <a:ext cx="8596668" cy="710153"/>
          </a:xfrm>
        </p:spPr>
        <p:txBody>
          <a:bodyPr>
            <a:normAutofit/>
          </a:bodyPr>
          <a:lstStyle/>
          <a:p>
            <a:r>
              <a:rPr lang="en-US" sz="4000" b="1" dirty="0">
                <a:latin typeface="Times New Roman" panose="02020603050405020304" pitchFamily="18" charset="0"/>
                <a:cs typeface="Times New Roman" panose="02020603050405020304" pitchFamily="18" charset="0"/>
              </a:rPr>
              <a:t>The learning algorithm for TRNMF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464CB0-6311-4431-9036-EDB915AA443E}"/>
              </a:ext>
            </a:extLst>
          </p:cNvPr>
          <p:cNvSpPr>
            <a:spLocks noGrp="1"/>
          </p:cNvSpPr>
          <p:nvPr>
            <p:ph idx="1"/>
          </p:nvPr>
        </p:nvSpPr>
        <p:spPr>
          <a:xfrm>
            <a:off x="677334" y="1689463"/>
            <a:ext cx="8596668" cy="4524931"/>
          </a:xfrm>
        </p:spPr>
        <p:txBody>
          <a:bodyPr>
            <a:noAutofit/>
          </a:bodyPr>
          <a:lstStyle/>
          <a:p>
            <a:r>
              <a:rPr lang="en-US" sz="2000" b="1" dirty="0">
                <a:latin typeface="Times New Roman" panose="02020603050405020304" pitchFamily="18" charset="0"/>
                <a:cs typeface="Times New Roman" panose="02020603050405020304" pitchFamily="18" charset="0"/>
              </a:rPr>
              <a:t>Require	: 	X, U, V, K: number of topics.</a:t>
            </a:r>
          </a:p>
          <a:p>
            <a:pPr marL="457200" lvl="1" indent="0">
              <a:buNone/>
            </a:pPr>
            <a:r>
              <a:rPr lang="en-US" sz="2000" dirty="0">
                <a:latin typeface="Times New Roman" panose="02020603050405020304" pitchFamily="18" charset="0"/>
                <a:cs typeface="Times New Roman" panose="02020603050405020304" pitchFamily="18" charset="0"/>
              </a:rPr>
              <a:t>X: word-document matrix, X ∈ </a:t>
            </a:r>
            <a:r>
              <a:rPr lang="en-US" sz="2000" dirty="0" err="1">
                <a:latin typeface="Times New Roman" panose="02020603050405020304" pitchFamily="18" charset="0"/>
                <a:cs typeface="Times New Roman" panose="02020603050405020304" pitchFamily="18" charset="0"/>
              </a:rPr>
              <a:t>R</a:t>
            </a:r>
            <a:r>
              <a:rPr lang="en-US" sz="2000" baseline="-25000" dirty="0" err="1">
                <a:latin typeface="Times New Roman" panose="02020603050405020304" pitchFamily="18" charset="0"/>
                <a:cs typeface="Times New Roman" panose="02020603050405020304" pitchFamily="18" charset="0"/>
              </a:rPr>
              <a:t>+</a:t>
            </a:r>
            <a:r>
              <a:rPr lang="en-US" sz="2000" baseline="30000" dirty="0" err="1">
                <a:latin typeface="Times New Roman" panose="02020603050405020304" pitchFamily="18" charset="0"/>
                <a:cs typeface="Times New Roman" panose="02020603050405020304" pitchFamily="18" charset="0"/>
              </a:rPr>
              <a:t>MxN</a:t>
            </a:r>
            <a:r>
              <a:rPr lang="en-US" sz="2000" dirty="0">
                <a:latin typeface="Times New Roman" panose="02020603050405020304" pitchFamily="18" charset="0"/>
                <a:cs typeface="Times New Roman" panose="02020603050405020304" pitchFamily="18" charset="0"/>
              </a:rPr>
              <a:t> ;</a:t>
            </a:r>
          </a:p>
          <a:p>
            <a:pPr marL="457200" lvl="1" indent="0">
              <a:buNone/>
            </a:pPr>
            <a:r>
              <a:rPr lang="en-US" sz="2000" dirty="0">
                <a:latin typeface="Times New Roman" panose="02020603050405020304" pitchFamily="18" charset="0"/>
                <a:cs typeface="Times New Roman" panose="02020603050405020304" pitchFamily="18" charset="0"/>
              </a:rPr>
              <a:t>U: word-topic matrix, U ∈ </a:t>
            </a:r>
            <a:r>
              <a:rPr lang="en-US" sz="2000" dirty="0" err="1">
                <a:latin typeface="Times New Roman" panose="02020603050405020304" pitchFamily="18" charset="0"/>
                <a:cs typeface="Times New Roman" panose="02020603050405020304" pitchFamily="18" charset="0"/>
              </a:rPr>
              <a:t>R</a:t>
            </a:r>
            <a:r>
              <a:rPr lang="en-US" sz="2000" baseline="-25000" dirty="0" err="1">
                <a:latin typeface="Times New Roman" panose="02020603050405020304" pitchFamily="18" charset="0"/>
                <a:cs typeface="Times New Roman" panose="02020603050405020304" pitchFamily="18" charset="0"/>
              </a:rPr>
              <a:t>+</a:t>
            </a:r>
            <a:r>
              <a:rPr lang="en-US" sz="2000" baseline="30000" dirty="0" err="1">
                <a:latin typeface="Times New Roman" panose="02020603050405020304" pitchFamily="18" charset="0"/>
                <a:cs typeface="Times New Roman" panose="02020603050405020304" pitchFamily="18" charset="0"/>
              </a:rPr>
              <a:t>MxN</a:t>
            </a:r>
            <a:r>
              <a:rPr lang="en-US" sz="2000" dirty="0">
                <a:latin typeface="Times New Roman" panose="02020603050405020304" pitchFamily="18" charset="0"/>
                <a:cs typeface="Times New Roman" panose="02020603050405020304" pitchFamily="18" charset="0"/>
              </a:rPr>
              <a:t> ;</a:t>
            </a:r>
          </a:p>
          <a:p>
            <a:pPr marL="457200" lvl="1" indent="0">
              <a:buNone/>
            </a:pPr>
            <a:r>
              <a:rPr lang="en-US" sz="2000" dirty="0">
                <a:latin typeface="Times New Roman" panose="02020603050405020304" pitchFamily="18" charset="0"/>
                <a:cs typeface="Times New Roman" panose="02020603050405020304" pitchFamily="18" charset="0"/>
              </a:rPr>
              <a:t>V</a:t>
            </a:r>
            <a:r>
              <a:rPr lang="en-US" sz="2000" baseline="30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topic-document matrix, V ∈ </a:t>
            </a:r>
            <a:r>
              <a:rPr lang="en-US" sz="2000" dirty="0" err="1">
                <a:latin typeface="Times New Roman" panose="02020603050405020304" pitchFamily="18" charset="0"/>
                <a:cs typeface="Times New Roman" panose="02020603050405020304" pitchFamily="18" charset="0"/>
              </a:rPr>
              <a:t>R</a:t>
            </a:r>
            <a:r>
              <a:rPr lang="en-US" sz="2000" baseline="-25000" dirty="0" err="1">
                <a:latin typeface="Times New Roman" panose="02020603050405020304" pitchFamily="18" charset="0"/>
                <a:cs typeface="Times New Roman" panose="02020603050405020304" pitchFamily="18" charset="0"/>
              </a:rPr>
              <a:t>+</a:t>
            </a:r>
            <a:r>
              <a:rPr lang="en-US" sz="2000" baseline="30000" dirty="0" err="1">
                <a:latin typeface="Times New Roman" panose="02020603050405020304" pitchFamily="18" charset="0"/>
                <a:cs typeface="Times New Roman" panose="02020603050405020304" pitchFamily="18" charset="0"/>
              </a:rPr>
              <a:t>NxK</a:t>
            </a:r>
            <a:r>
              <a:rPr lang="en-US" sz="2000" baseline="30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marL="457200" lvl="1" indent="0">
              <a:buNone/>
            </a:pPr>
            <a:r>
              <a:rPr lang="en-US" sz="2000" dirty="0">
                <a:latin typeface="Times New Roman" panose="02020603050405020304" pitchFamily="18" charset="0"/>
                <a:cs typeface="Times New Roman" panose="02020603050405020304" pitchFamily="18" charset="0"/>
              </a:rPr>
              <a:t>X ≈ UV</a:t>
            </a:r>
            <a:r>
              <a:rPr lang="en-US" sz="2000" baseline="30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K &lt;&lt; min(M,N);</a:t>
            </a:r>
          </a:p>
          <a:p>
            <a:pPr marL="400050" lvl="1" indent="0">
              <a:buNone/>
            </a:pPr>
            <a:r>
              <a:rPr lang="en-US" sz="2000" b="1" dirty="0">
                <a:latin typeface="Times New Roman" panose="02020603050405020304" pitchFamily="18" charset="0"/>
                <a:cs typeface="Times New Roman" panose="02020603050405020304" pitchFamily="18" charset="0"/>
              </a:rPr>
              <a:t>Parameters controlling word: α, β, γ, λ;</a:t>
            </a:r>
          </a:p>
          <a:p>
            <a:pPr marL="0" indent="0">
              <a:buNone/>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α, β: co-occurrence regularization and clustering regularization on U and V 	respectively.</a:t>
            </a:r>
          </a:p>
          <a:p>
            <a:pPr marL="0" indent="0">
              <a:buNone/>
            </a:pPr>
            <a:r>
              <a:rPr lang="en-US" sz="2000" b="1" dirty="0">
                <a:latin typeface="Times New Roman" panose="02020603050405020304" pitchFamily="18" charset="0"/>
                <a:cs typeface="Times New Roman" panose="02020603050405020304" pitchFamily="18" charset="0"/>
              </a:rPr>
              <a:t>	S(</a:t>
            </a:r>
            <a:r>
              <a:rPr lang="en-US" sz="2000" b="1" dirty="0" err="1">
                <a:latin typeface="Times New Roman" panose="02020603050405020304" pitchFamily="18" charset="0"/>
                <a:cs typeface="Times New Roman" panose="02020603050405020304" pitchFamily="18" charset="0"/>
              </a:rPr>
              <a:t>w</a:t>
            </a:r>
            <a:r>
              <a:rPr lang="en-US" sz="2000" b="1" baseline="-25000" dirty="0" err="1">
                <a:latin typeface="Times New Roman" panose="02020603050405020304" pitchFamily="18" charset="0"/>
                <a:cs typeface="Times New Roman" panose="02020603050405020304" pitchFamily="18" charset="0"/>
              </a:rPr>
              <a:t>i</a:t>
            </a:r>
            <a:r>
              <a:rPr lang="en-US" sz="2000" b="1" dirty="0" err="1">
                <a:latin typeface="Times New Roman" panose="02020603050405020304" pitchFamily="18" charset="0"/>
                <a:cs typeface="Times New Roman" panose="02020603050405020304" pitchFamily="18" charset="0"/>
              </a:rPr>
              <a:t>,w</a:t>
            </a:r>
            <a:r>
              <a:rPr lang="en-US" sz="2000" b="1" baseline="-25000" dirty="0" err="1">
                <a:latin typeface="Times New Roman" panose="02020603050405020304" pitchFamily="18" charset="0"/>
                <a:cs typeface="Times New Roman" panose="02020603050405020304" pitchFamily="18" charset="0"/>
              </a:rPr>
              <a:t>j</a:t>
            </a:r>
            <a:r>
              <a:rPr lang="en-US" sz="2000" b="1" dirty="0">
                <a:latin typeface="Times New Roman" panose="02020603050405020304" pitchFamily="18" charset="0"/>
                <a:cs typeface="Times New Roman" panose="02020603050405020304" pitchFamily="18" charset="0"/>
              </a:rPr>
              <a:t>): semantic relatedness between two words </a:t>
            </a:r>
            <a:r>
              <a:rPr lang="en-US" sz="2000" b="1" dirty="0" err="1">
                <a:latin typeface="Times New Roman" panose="02020603050405020304" pitchFamily="18" charset="0"/>
                <a:cs typeface="Times New Roman" panose="02020603050405020304" pitchFamily="18" charset="0"/>
              </a:rPr>
              <a:t>wi</a:t>
            </a:r>
            <a:r>
              <a:rPr lang="en-US" sz="2000" b="1"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wj</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S: word semantic relation matrix.</a:t>
            </a: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4C2BDD-E505-4598-A3A9-3D30587C9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032" y="2516776"/>
            <a:ext cx="4494904" cy="1435151"/>
          </a:xfrm>
          <a:prstGeom prst="rect">
            <a:avLst/>
          </a:prstGeom>
        </p:spPr>
      </p:pic>
    </p:spTree>
    <p:extLst>
      <p:ext uri="{BB962C8B-B14F-4D97-AF65-F5344CB8AC3E}">
        <p14:creationId xmlns:p14="http://schemas.microsoft.com/office/powerpoint/2010/main" val="359622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77332-C1A1-4627-B777-3F69FB0C3DEF}"/>
              </a:ext>
            </a:extLst>
          </p:cNvPr>
          <p:cNvSpPr>
            <a:spLocks noGrp="1"/>
          </p:cNvSpPr>
          <p:nvPr>
            <p:ph idx="1"/>
          </p:nvPr>
        </p:nvSpPr>
        <p:spPr>
          <a:xfrm>
            <a:off x="694112" y="539931"/>
            <a:ext cx="8596668" cy="6113417"/>
          </a:xfrm>
        </p:spPr>
        <p:txBody>
          <a:bodyPr>
            <a:normAutofit/>
          </a:bodyPr>
          <a:lstStyle/>
          <a:p>
            <a:r>
              <a:rPr lang="en-US" sz="2000" b="1" dirty="0">
                <a:latin typeface="Times New Roman" panose="02020603050405020304" pitchFamily="18" charset="0"/>
                <a:cs typeface="Times New Roman" panose="02020603050405020304" pitchFamily="18" charset="0"/>
              </a:rPr>
              <a:t>Ensure	:	For matrix U and V </a:t>
            </a:r>
          </a:p>
          <a:p>
            <a:pPr marL="0" indent="0">
              <a:buNone/>
            </a:pPr>
            <a:r>
              <a:rPr lang="en-US" sz="2000" b="1" dirty="0">
                <a:latin typeface="Times New Roman" panose="02020603050405020304" pitchFamily="18" charset="0"/>
                <a:cs typeface="Times New Roman" panose="02020603050405020304" pitchFamily="18" charset="0"/>
              </a:rPr>
              <a:t>		1: Randomly initialize U and V; </a:t>
            </a:r>
            <a:endParaRPr lang="en-IN"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2: for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1 : M do </a:t>
            </a:r>
            <a:endParaRPr lang="en-IN"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3:	 for j = 1 : M do </a:t>
            </a:r>
            <a:endParaRPr lang="en-IN"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4:		calculate S(</a:t>
            </a:r>
            <a:r>
              <a:rPr lang="en-US" sz="2000" b="1" dirty="0" err="1">
                <a:latin typeface="Times New Roman" panose="02020603050405020304" pitchFamily="18" charset="0"/>
                <a:cs typeface="Times New Roman" panose="02020603050405020304" pitchFamily="18" charset="0"/>
              </a:rPr>
              <a:t>i,j</a:t>
            </a:r>
            <a:r>
              <a:rPr lang="en-US" sz="2000" b="1" dirty="0">
                <a:latin typeface="Times New Roman" panose="02020603050405020304" pitchFamily="18" charset="0"/>
                <a:cs typeface="Times New Roman" panose="02020603050405020304" pitchFamily="18" charset="0"/>
              </a:rPr>
              <a:t>) with (                                                            )</a:t>
            </a:r>
            <a:endParaRPr lang="en-IN"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5: 	 end for </a:t>
            </a:r>
            <a:endParaRPr lang="en-IN"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6: end for </a:t>
            </a:r>
          </a:p>
          <a:p>
            <a:pPr marL="0" indent="0">
              <a:buNone/>
            </a:pPr>
            <a:r>
              <a:rPr lang="en-US" sz="2000" dirty="0">
                <a:latin typeface="Times New Roman" panose="02020603050405020304" pitchFamily="18" charset="0"/>
                <a:cs typeface="Times New Roman" panose="02020603050405020304" pitchFamily="18" charset="0"/>
              </a:rPr>
              <a:t>{A word semantic relation matrix S can be constructed, consisting of all word pairs whose semantic relatedness score is higher than 0.}</a:t>
            </a:r>
            <a:endParaRPr lang="en-IN" sz="2000" dirty="0"/>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D28C01-49DD-4977-91B2-673199188A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80213" y="2169447"/>
            <a:ext cx="3789575" cy="605122"/>
          </a:xfrm>
          <a:prstGeom prst="rect">
            <a:avLst/>
          </a:prstGeom>
          <a:noFill/>
          <a:ln>
            <a:noFill/>
          </a:ln>
        </p:spPr>
      </p:pic>
      <p:pic>
        <p:nvPicPr>
          <p:cNvPr id="7" name="Picture 6">
            <a:extLst>
              <a:ext uri="{FF2B5EF4-FFF2-40B4-BE49-F238E27FC236}">
                <a16:creationId xmlns:a16="http://schemas.microsoft.com/office/drawing/2014/main" id="{EDFA833C-E48E-4E2E-850E-2D7403CFF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040" y="4301618"/>
            <a:ext cx="1559564" cy="2312952"/>
          </a:xfrm>
          <a:prstGeom prst="rect">
            <a:avLst/>
          </a:prstGeom>
        </p:spPr>
      </p:pic>
      <p:pic>
        <p:nvPicPr>
          <p:cNvPr id="9" name="Picture 8">
            <a:extLst>
              <a:ext uri="{FF2B5EF4-FFF2-40B4-BE49-F238E27FC236}">
                <a16:creationId xmlns:a16="http://schemas.microsoft.com/office/drawing/2014/main" id="{9AA33794-ADB0-4D54-95BD-44D22F090F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5476" y="4301618"/>
            <a:ext cx="1559564" cy="2312952"/>
          </a:xfrm>
          <a:prstGeom prst="rect">
            <a:avLst/>
          </a:prstGeom>
        </p:spPr>
      </p:pic>
    </p:spTree>
    <p:extLst>
      <p:ext uri="{BB962C8B-B14F-4D97-AF65-F5344CB8AC3E}">
        <p14:creationId xmlns:p14="http://schemas.microsoft.com/office/powerpoint/2010/main" val="117032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7E77D-5B5F-4FA8-9F7D-FC278A9EA714}"/>
              </a:ext>
            </a:extLst>
          </p:cNvPr>
          <p:cNvSpPr>
            <a:spLocks noGrp="1"/>
          </p:cNvSpPr>
          <p:nvPr>
            <p:ph idx="1"/>
          </p:nvPr>
        </p:nvSpPr>
        <p:spPr>
          <a:xfrm>
            <a:off x="946818" y="652244"/>
            <a:ext cx="8596668" cy="5553512"/>
          </a:xfrm>
        </p:spPr>
        <p:txBody>
          <a:bodyPr>
            <a:normAutofit/>
          </a:bodyPr>
          <a:lstStyle/>
          <a:p>
            <a:r>
              <a:rPr lang="en-US" sz="2000" b="1" dirty="0">
                <a:latin typeface="Times New Roman" panose="02020603050405020304" pitchFamily="18" charset="0"/>
                <a:cs typeface="Times New Roman" panose="02020603050405020304" pitchFamily="18" charset="0"/>
              </a:rPr>
              <a:t>7: for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1 : 2N do </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8: 	for j = 1 : 2N do </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9: 		calculate G(</a:t>
            </a:r>
            <a:r>
              <a:rPr lang="en-US" sz="2000" b="1" dirty="0" err="1">
                <a:latin typeface="Times New Roman" panose="02020603050405020304" pitchFamily="18" charset="0"/>
                <a:cs typeface="Times New Roman" panose="02020603050405020304" pitchFamily="18" charset="0"/>
              </a:rPr>
              <a:t>i,j</a:t>
            </a:r>
            <a:r>
              <a:rPr lang="en-US" sz="2000" b="1" dirty="0">
                <a:latin typeface="Times New Roman" panose="02020603050405020304" pitchFamily="18" charset="0"/>
                <a:cs typeface="Times New Roman" panose="02020603050405020304" pitchFamily="18" charset="0"/>
              </a:rPr>
              <a:t>) with GSDMM model; </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10: 	end for </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11: end for </a:t>
            </a:r>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GSDMM model(Generalized </a:t>
            </a:r>
            <a:r>
              <a:rPr lang="en-US" sz="2000" dirty="0" err="1">
                <a:latin typeface="Times New Roman" panose="02020603050405020304" pitchFamily="18" charset="0"/>
                <a:cs typeface="Times New Roman" panose="02020603050405020304" pitchFamily="18" charset="0"/>
              </a:rPr>
              <a:t>Polya</a:t>
            </a:r>
            <a:r>
              <a:rPr lang="en-US" sz="2000" dirty="0">
                <a:latin typeface="Times New Roman" panose="02020603050405020304" pitchFamily="18" charset="0"/>
                <a:cs typeface="Times New Roman" panose="02020603050405020304" pitchFamily="18" charset="0"/>
              </a:rPr>
              <a:t> Urn with Dirichlet Multinomial Mixture )</a:t>
            </a:r>
            <a:r>
              <a:rPr lang="en-IN" sz="2000" dirty="0">
                <a:latin typeface="Times New Roman" panose="02020603050405020304" pitchFamily="18" charset="0"/>
                <a:cs typeface="Times New Roman" panose="02020603050405020304" pitchFamily="18" charset="0"/>
              </a:rPr>
              <a:t> is basically used for clustering.}</a:t>
            </a:r>
          </a:p>
        </p:txBody>
      </p:sp>
      <p:pic>
        <p:nvPicPr>
          <p:cNvPr id="1026" name="Picture 2" descr="Text Clustering">
            <a:extLst>
              <a:ext uri="{FF2B5EF4-FFF2-40B4-BE49-F238E27FC236}">
                <a16:creationId xmlns:a16="http://schemas.microsoft.com/office/drawing/2014/main" id="{8D5A0F2E-840A-4449-A6AE-7878BA471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78" y="514767"/>
            <a:ext cx="3992488" cy="21152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plication of Self-Organizing Maps in Text Clustering: A Review ...">
            <a:extLst>
              <a:ext uri="{FF2B5EF4-FFF2-40B4-BE49-F238E27FC236}">
                <a16:creationId xmlns:a16="http://schemas.microsoft.com/office/drawing/2014/main" id="{2523B78D-10E4-4385-8649-217446C43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65" y="3633763"/>
            <a:ext cx="4997573" cy="283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13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85EF9-B083-46D5-9208-3E34CD03647A}"/>
              </a:ext>
            </a:extLst>
          </p:cNvPr>
          <p:cNvSpPr>
            <a:spLocks noGrp="1"/>
          </p:cNvSpPr>
          <p:nvPr>
            <p:ph idx="1"/>
          </p:nvPr>
        </p:nvSpPr>
        <p:spPr>
          <a:xfrm>
            <a:off x="677334" y="583475"/>
            <a:ext cx="8596668" cy="5457888"/>
          </a:xfrm>
        </p:spPr>
        <p:txBody>
          <a:bodyPr/>
          <a:lstStyle/>
          <a:p>
            <a:r>
              <a:rPr lang="en-US" b="1" dirty="0">
                <a:latin typeface="Times New Roman" panose="02020603050405020304" pitchFamily="18" charset="0"/>
                <a:cs typeface="Times New Roman" panose="02020603050405020304" pitchFamily="18" charset="0"/>
              </a:rPr>
              <a:t>12: for k = 1 : K do </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13: 	</a:t>
            </a:r>
            <a:r>
              <a:rPr lang="en-US" b="1" dirty="0" err="1">
                <a:latin typeface="Times New Roman" panose="02020603050405020304" pitchFamily="18" charset="0"/>
                <a:cs typeface="Times New Roman" panose="02020603050405020304" pitchFamily="18" charset="0"/>
              </a:rPr>
              <a:t>U</a:t>
            </a:r>
            <a:r>
              <a:rPr lang="en-US" b="1" baseline="-25000" dirty="0" err="1">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Update</a:t>
            </a:r>
            <a:r>
              <a:rPr lang="en-US" b="1" dirty="0">
                <a:latin typeface="Times New Roman" panose="02020603050405020304" pitchFamily="18" charset="0"/>
                <a:cs typeface="Times New Roman" panose="02020603050405020304" pitchFamily="18" charset="0"/>
              </a:rPr>
              <a:t> U(X,V</a:t>
            </a:r>
            <a:r>
              <a:rPr lang="en-US" b="1" baseline="-25000" dirty="0">
                <a:latin typeface="Times New Roman" panose="02020603050405020304" pitchFamily="18" charset="0"/>
                <a:cs typeface="Times New Roman" panose="02020603050405020304" pitchFamily="18" charset="0"/>
              </a:rPr>
              <a:t>k−1</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 number of topics</a:t>
            </a:r>
          </a:p>
          <a:p>
            <a:r>
              <a:rPr lang="en-US" b="1" dirty="0">
                <a:latin typeface="Times New Roman" panose="02020603050405020304" pitchFamily="18" charset="0"/>
                <a:cs typeface="Times New Roman" panose="02020603050405020304" pitchFamily="18" charset="0"/>
              </a:rPr>
              <a:t>14: 	</a:t>
            </a:r>
            <a:r>
              <a:rPr lang="en-US" b="1" dirty="0" err="1">
                <a:latin typeface="Times New Roman" panose="02020603050405020304" pitchFamily="18" charset="0"/>
                <a:cs typeface="Times New Roman" panose="02020603050405020304" pitchFamily="18" charset="0"/>
              </a:rPr>
              <a:t>V</a:t>
            </a:r>
            <a:r>
              <a:rPr lang="en-US" b="1" baseline="-25000" dirty="0" err="1">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Update</a:t>
            </a:r>
            <a:r>
              <a:rPr lang="en-US" b="1" dirty="0">
                <a:latin typeface="Times New Roman" panose="02020603050405020304" pitchFamily="18" charset="0"/>
                <a:cs typeface="Times New Roman" panose="02020603050405020304" pitchFamily="18" charset="0"/>
              </a:rPr>
              <a:t> V(X, </a:t>
            </a:r>
            <a:r>
              <a:rPr lang="en-US" b="1" dirty="0" err="1">
                <a:latin typeface="Times New Roman" panose="02020603050405020304" pitchFamily="18" charset="0"/>
                <a:cs typeface="Times New Roman" panose="02020603050405020304" pitchFamily="18" charset="0"/>
              </a:rPr>
              <a:t>U</a:t>
            </a:r>
            <a:r>
              <a:rPr lang="en-US" b="1" baseline="-25000" dirty="0" err="1">
                <a:latin typeface="Times New Roman" panose="02020603050405020304" pitchFamily="18" charset="0"/>
                <a:cs typeface="Times New Roman" panose="02020603050405020304" pitchFamily="18" charset="0"/>
              </a:rPr>
              <a:t>k</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15: end for </a:t>
            </a:r>
            <a:endParaRPr lang="en-IN"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16: return U, V;</a:t>
            </a:r>
          </a:p>
          <a:p>
            <a:endParaRPr lang="en-IN" dirty="0"/>
          </a:p>
        </p:txBody>
      </p:sp>
      <p:pic>
        <p:nvPicPr>
          <p:cNvPr id="5" name="Picture 4">
            <a:extLst>
              <a:ext uri="{FF2B5EF4-FFF2-40B4-BE49-F238E27FC236}">
                <a16:creationId xmlns:a16="http://schemas.microsoft.com/office/drawing/2014/main" id="{001D8821-4053-4A66-B146-00572579D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456" y="3042453"/>
            <a:ext cx="5982423" cy="2241264"/>
          </a:xfrm>
          <a:prstGeom prst="rect">
            <a:avLst/>
          </a:prstGeom>
        </p:spPr>
      </p:pic>
    </p:spTree>
    <p:extLst>
      <p:ext uri="{BB962C8B-B14F-4D97-AF65-F5344CB8AC3E}">
        <p14:creationId xmlns:p14="http://schemas.microsoft.com/office/powerpoint/2010/main" val="229902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FF94-F91E-4B02-BBF2-053FABD9300E}"/>
              </a:ext>
            </a:extLst>
          </p:cNvPr>
          <p:cNvSpPr>
            <a:spLocks noGrp="1"/>
          </p:cNvSpPr>
          <p:nvPr>
            <p:ph type="title"/>
          </p:nvPr>
        </p:nvSpPr>
        <p:spPr>
          <a:xfrm>
            <a:off x="677334" y="609600"/>
            <a:ext cx="8596668" cy="738433"/>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28A741-4286-4ABF-9175-B62F5BD0CF50}"/>
              </a:ext>
            </a:extLst>
          </p:cNvPr>
          <p:cNvSpPr>
            <a:spLocks noGrp="1"/>
          </p:cNvSpPr>
          <p:nvPr>
            <p:ph idx="1"/>
          </p:nvPr>
        </p:nvSpPr>
        <p:spPr>
          <a:xfrm>
            <a:off x="677334" y="1461156"/>
            <a:ext cx="8596668" cy="4883084"/>
          </a:xfrm>
        </p:spPr>
        <p:txBody>
          <a:bodyPr>
            <a:normAutofit lnSpcReduction="10000"/>
          </a:bodyPr>
          <a:lstStyle/>
          <a:p>
            <a:r>
              <a:rPr lang="en-US" dirty="0">
                <a:latin typeface="Times New Roman" panose="02020603050405020304" pitchFamily="18" charset="0"/>
                <a:cs typeface="Times New Roman" panose="02020603050405020304" pitchFamily="18" charset="0"/>
              </a:rPr>
              <a:t>3 data sets are taken</a:t>
            </a:r>
          </a:p>
          <a:p>
            <a:pPr>
              <a:buFont typeface="+mj-lt"/>
              <a:buAutoNum type="arabicPeriod"/>
            </a:pPr>
            <a:r>
              <a:rPr lang="en-US" b="1" dirty="0" err="1">
                <a:latin typeface="Times New Roman" panose="02020603050405020304" pitchFamily="18" charset="0"/>
                <a:cs typeface="Times New Roman" panose="02020603050405020304" pitchFamily="18" charset="0"/>
              </a:rPr>
              <a:t>TMNews</a:t>
            </a:r>
            <a:endParaRPr lang="en-US" b="1"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Snippet</a:t>
            </a:r>
          </a:p>
          <a:p>
            <a:pPr>
              <a:buFont typeface="+mj-lt"/>
              <a:buAutoNum type="arabicPeriod"/>
            </a:pPr>
            <a:r>
              <a:rPr lang="en-US" b="1" dirty="0">
                <a:latin typeface="Times New Roman" panose="02020603050405020304" pitchFamily="18" charset="0"/>
                <a:cs typeface="Times New Roman" panose="02020603050405020304" pitchFamily="18" charset="0"/>
              </a:rPr>
              <a:t>Twitter</a:t>
            </a:r>
          </a:p>
          <a:p>
            <a:pPr>
              <a:buFont typeface="+mj-lt"/>
              <a:buAutoNum type="arabicPeriod"/>
            </a:pPr>
            <a:endParaRPr lang="en-US" b="1"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BASELINE METHODS</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We compare TRNMF model against the following various state-of-the-art 	topic 	models speciﬁc to short texts. </a:t>
            </a:r>
          </a:p>
          <a:p>
            <a:pPr marL="0" indent="0">
              <a:buNone/>
            </a:pP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Bi-term Topic Model (BTM).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BTM explicitly learns the word co-occurrence patterns in the whole corpus for 	learning latent topics to solve the problem of sparse word co-occurrence patterns. 	However, a bi-term for this model is an unordered word pair co-occurred in a short 	context.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38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131EB-0D0D-4D3E-9D84-A3723CF78763}"/>
              </a:ext>
            </a:extLst>
          </p:cNvPr>
          <p:cNvSpPr>
            <a:spLocks noGrp="1"/>
          </p:cNvSpPr>
          <p:nvPr>
            <p:ph idx="1"/>
          </p:nvPr>
        </p:nvSpPr>
        <p:spPr>
          <a:xfrm>
            <a:off x="677334" y="565608"/>
            <a:ext cx="8596668" cy="5788057"/>
          </a:xfrm>
        </p:spPr>
        <p:txBody>
          <a:bodyPr>
            <a:normAutofit lnSpcReduction="10000"/>
          </a:bodyPr>
          <a:lstStyle/>
          <a:p>
            <a:r>
              <a:rPr lang="en-US" b="1" dirty="0">
                <a:latin typeface="Times New Roman" panose="02020603050405020304" pitchFamily="18" charset="0"/>
                <a:cs typeface="Times New Roman" panose="02020603050405020304" pitchFamily="18" charset="0"/>
              </a:rPr>
              <a:t>Word Network Topic Model (WNTM).</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WNTM constructs a word co-occurrence network to discover latent word group and 	learns distribution over topics for words rather than topics for documents. The model 	successfully enhances the semantic density of data space, and makes topic inference 	less sensitive to the document length or heterogeneity of the topic distribution.  </a:t>
            </a:r>
          </a:p>
          <a:p>
            <a:pPr marL="0" indent="0">
              <a:buNone/>
            </a:pP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Latent Feature model with DMM (LF-DMM).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LFDMM integrates latent feature word representations into Dirichlet Multinomial 	Mixture by replacing the topic-to-word Dirichlet multinomial component with a 	mixture of two components: a Dirichlet multinomial component and a word 	embedding component. </a:t>
            </a:r>
          </a:p>
          <a:p>
            <a:pPr marL="0" indent="0">
              <a:buNone/>
            </a:pP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Generalized </a:t>
            </a:r>
            <a:r>
              <a:rPr lang="en-US" b="1" dirty="0" err="1">
                <a:latin typeface="Times New Roman" panose="02020603050405020304" pitchFamily="18" charset="0"/>
                <a:cs typeface="Times New Roman" panose="02020603050405020304" pitchFamily="18" charset="0"/>
              </a:rPr>
              <a:t>Polya</a:t>
            </a:r>
            <a:r>
              <a:rPr lang="en-US" b="1" dirty="0">
                <a:latin typeface="Times New Roman" panose="02020603050405020304" pitchFamily="18" charset="0"/>
                <a:cs typeface="Times New Roman" panose="02020603050405020304" pitchFamily="18" charset="0"/>
              </a:rPr>
              <a:t> Urn with DMM(GPU-DMM).</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GPUDMM also extends the Dirichlet Multinomial Mixture model by incorporating the 	pre-trained word embeddings learned from large text corpus through the generalized 	</a:t>
            </a:r>
            <a:r>
              <a:rPr lang="en-US" dirty="0" err="1">
                <a:latin typeface="Times New Roman" panose="02020603050405020304" pitchFamily="18" charset="0"/>
                <a:cs typeface="Times New Roman" panose="02020603050405020304" pitchFamily="18" charset="0"/>
              </a:rPr>
              <a:t>Polya</a:t>
            </a:r>
            <a:r>
              <a:rPr lang="en-US" dirty="0">
                <a:latin typeface="Times New Roman" panose="02020603050405020304" pitchFamily="18" charset="0"/>
                <a:cs typeface="Times New Roman" panose="02020603050405020304" pitchFamily="18" charset="0"/>
              </a:rPr>
              <a:t> urn model in topic inferences. This model can promote the semantically relevant 	words together, even if they share very limited or no co-occurrences in the current 	corpus.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235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9849F-F9A4-4A83-983B-E762BC5F3DDC}"/>
              </a:ext>
            </a:extLst>
          </p:cNvPr>
          <p:cNvSpPr>
            <a:spLocks noGrp="1"/>
          </p:cNvSpPr>
          <p:nvPr>
            <p:ph idx="1"/>
          </p:nvPr>
        </p:nvSpPr>
        <p:spPr>
          <a:xfrm>
            <a:off x="677334" y="735290"/>
            <a:ext cx="8596668" cy="5571241"/>
          </a:xfrm>
        </p:spPr>
        <p:txBody>
          <a:bodyPr>
            <a:normAutofit/>
          </a:bodyPr>
          <a:lstStyle/>
          <a:p>
            <a:r>
              <a:rPr lang="en-US" b="1" dirty="0">
                <a:latin typeface="Times New Roman" panose="02020603050405020304" pitchFamily="18" charset="0"/>
                <a:cs typeface="Times New Roman" panose="02020603050405020304" pitchFamily="18" charset="0"/>
              </a:rPr>
              <a:t>Pseudo-document-based Topic Model (PTM).</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PTM assumes huge volume of short texts are generated from much less yet regular-	sized latent documents, and introduces the concept of pseudo document to implicitly 	aggregate	short texts against data sparsity without using auxiliary contextual 	information.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Regarding these topic models, BTM, WNTM, and GPUDMM share two main hyper-parameters: α = 50/K, β = 0.01. Speciﬁcally, we set to 10 with length of the sliding window for WNTM. </a:t>
            </a:r>
          </a:p>
          <a:p>
            <a:r>
              <a:rPr lang="en-US" dirty="0">
                <a:latin typeface="Times New Roman" panose="02020603050405020304" pitchFamily="18" charset="0"/>
                <a:cs typeface="Times New Roman" panose="02020603050405020304" pitchFamily="18" charset="0"/>
              </a:rPr>
              <a:t>For LF-DMM, we use the authors recommended settings with λ = 0.6, α = 0.1, β = 0.01.</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PTM, we set α = 0.1, λ = 0.1 and β = 0.01.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model TRNMF, we use cross-validation method to the optimize parameters. Through extensive evaluations, we set α = 0.1, β = 0.1, λ = 0.01 and γ = 0.01 in the following comparison experiments.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40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C5AE68-CFA1-499B-A55A-0CB0CF6C866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937" y="590221"/>
            <a:ext cx="9181707" cy="5677558"/>
          </a:xfrm>
          <a:prstGeom prst="rect">
            <a:avLst/>
          </a:prstGeom>
          <a:noFill/>
          <a:ln>
            <a:noFill/>
          </a:ln>
        </p:spPr>
      </p:pic>
    </p:spTree>
    <p:extLst>
      <p:ext uri="{BB962C8B-B14F-4D97-AF65-F5344CB8AC3E}">
        <p14:creationId xmlns:p14="http://schemas.microsoft.com/office/powerpoint/2010/main" val="347356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0058-90A0-4D52-8BFB-48DE9A9F4088}"/>
              </a:ext>
            </a:extLst>
          </p:cNvPr>
          <p:cNvSpPr>
            <a:spLocks noGrp="1"/>
          </p:cNvSpPr>
          <p:nvPr>
            <p:ph type="title"/>
          </p:nvPr>
        </p:nvSpPr>
        <p:spPr>
          <a:xfrm>
            <a:off x="677334" y="560893"/>
            <a:ext cx="8596668" cy="842128"/>
          </a:xfrm>
        </p:spPr>
        <p:txBody>
          <a:bodyPr>
            <a:normAutofit/>
          </a:bodyPr>
          <a:lstStyle/>
          <a:p>
            <a:r>
              <a:rPr lang="en-US" sz="4000" b="1" dirty="0">
                <a:latin typeface="Times New Roman" panose="02020603050405020304" pitchFamily="18" charset="0"/>
                <a:cs typeface="Times New Roman" panose="02020603050405020304" pitchFamily="18" charset="0"/>
              </a:rPr>
              <a:t>Overview</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65E268-5313-4BE1-8C07-EA7B319775D1}"/>
              </a:ext>
            </a:extLst>
          </p:cNvPr>
          <p:cNvSpPr>
            <a:spLocks noGrp="1"/>
          </p:cNvSpPr>
          <p:nvPr>
            <p:ph idx="1"/>
          </p:nvPr>
        </p:nvSpPr>
        <p:spPr>
          <a:xfrm>
            <a:off x="677334" y="1617537"/>
            <a:ext cx="8596668" cy="4517010"/>
          </a:xfrm>
        </p:spPr>
        <p:txBody>
          <a:bodyPr>
            <a:noAutofit/>
          </a:bodyPr>
          <a:lstStyle/>
          <a:p>
            <a:r>
              <a:rPr lang="en-IN" sz="2400" b="1" dirty="0">
                <a:latin typeface="Times New Roman" panose="02020603050405020304" pitchFamily="18" charset="0"/>
                <a:cs typeface="Times New Roman" panose="02020603050405020304" pitchFamily="18" charset="0"/>
              </a:rPr>
              <a:t> Introduction.</a:t>
            </a:r>
          </a:p>
          <a:p>
            <a:r>
              <a:rPr lang="en-IN" sz="2400" b="1" dirty="0">
                <a:latin typeface="Times New Roman" panose="02020603050405020304" pitchFamily="18" charset="0"/>
                <a:cs typeface="Times New Roman" panose="02020603050405020304" pitchFamily="18" charset="0"/>
              </a:rPr>
              <a:t> Problem Statement.</a:t>
            </a:r>
          </a:p>
          <a:p>
            <a:r>
              <a:rPr lang="en-IN" sz="2400" b="1" dirty="0">
                <a:latin typeface="Times New Roman" panose="02020603050405020304" pitchFamily="18" charset="0"/>
                <a:cs typeface="Times New Roman" panose="02020603050405020304" pitchFamily="18" charset="0"/>
              </a:rPr>
              <a:t> Motivation.</a:t>
            </a:r>
          </a:p>
          <a:p>
            <a:r>
              <a:rPr lang="en-IN" sz="2400" b="1" dirty="0">
                <a:latin typeface="Times New Roman" panose="02020603050405020304" pitchFamily="18" charset="0"/>
                <a:cs typeface="Times New Roman" panose="02020603050405020304" pitchFamily="18" charset="0"/>
              </a:rPr>
              <a:t> Description. </a:t>
            </a:r>
          </a:p>
          <a:p>
            <a:r>
              <a:rPr lang="en-IN" sz="2400" b="1" dirty="0">
                <a:latin typeface="Times New Roman" panose="02020603050405020304" pitchFamily="18" charset="0"/>
                <a:cs typeface="Times New Roman" panose="02020603050405020304" pitchFamily="18" charset="0"/>
              </a:rPr>
              <a:t> Mechanism.</a:t>
            </a:r>
          </a:p>
          <a:p>
            <a:r>
              <a:rPr lang="en-IN" sz="2400" b="1" dirty="0">
                <a:latin typeface="Times New Roman" panose="02020603050405020304" pitchFamily="18" charset="0"/>
                <a:cs typeface="Times New Roman" panose="02020603050405020304" pitchFamily="18" charset="0"/>
              </a:rPr>
              <a:t> Algorithm.</a:t>
            </a:r>
          </a:p>
          <a:p>
            <a:r>
              <a:rPr lang="en-IN" sz="2400" b="1" dirty="0">
                <a:latin typeface="Times New Roman" panose="02020603050405020304" pitchFamily="18" charset="0"/>
                <a:cs typeface="Times New Roman" panose="02020603050405020304" pitchFamily="18" charset="0"/>
              </a:rPr>
              <a:t> Advantages &amp; Disadvantages.</a:t>
            </a:r>
          </a:p>
          <a:p>
            <a:r>
              <a:rPr lang="en-IN" sz="24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85120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B7CE5B-1051-4C1E-B55A-85AFBD955AF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793" y="378506"/>
            <a:ext cx="8832914" cy="3050494"/>
          </a:xfrm>
          <a:prstGeom prst="rect">
            <a:avLst/>
          </a:prstGeom>
          <a:noFill/>
          <a:ln>
            <a:noFill/>
          </a:ln>
        </p:spPr>
      </p:pic>
      <p:pic>
        <p:nvPicPr>
          <p:cNvPr id="3" name="Picture 2">
            <a:extLst>
              <a:ext uri="{FF2B5EF4-FFF2-40B4-BE49-F238E27FC236}">
                <a16:creationId xmlns:a16="http://schemas.microsoft.com/office/drawing/2014/main" id="{46F68B6D-0265-4C42-9CA6-92E813B8741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793" y="3542211"/>
            <a:ext cx="8993172" cy="3050494"/>
          </a:xfrm>
          <a:prstGeom prst="rect">
            <a:avLst/>
          </a:prstGeom>
          <a:noFill/>
          <a:ln>
            <a:noFill/>
          </a:ln>
        </p:spPr>
      </p:pic>
    </p:spTree>
    <p:extLst>
      <p:ext uri="{BB962C8B-B14F-4D97-AF65-F5344CB8AC3E}">
        <p14:creationId xmlns:p14="http://schemas.microsoft.com/office/powerpoint/2010/main" val="41080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BDD4D-6516-4F15-85CC-58856AA61A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5191" y="697582"/>
            <a:ext cx="6096000" cy="4242061"/>
          </a:xfrm>
          <a:prstGeom prst="rect">
            <a:avLst/>
          </a:prstGeom>
          <a:noFill/>
          <a:ln>
            <a:noFill/>
          </a:ln>
        </p:spPr>
      </p:pic>
      <p:sp>
        <p:nvSpPr>
          <p:cNvPr id="3" name="Rectangle 2">
            <a:extLst>
              <a:ext uri="{FF2B5EF4-FFF2-40B4-BE49-F238E27FC236}">
                <a16:creationId xmlns:a16="http://schemas.microsoft.com/office/drawing/2014/main" id="{3EFD52D4-13DE-4831-8B48-DD2586FA7416}"/>
              </a:ext>
            </a:extLst>
          </p:cNvPr>
          <p:cNvSpPr/>
          <p:nvPr/>
        </p:nvSpPr>
        <p:spPr>
          <a:xfrm>
            <a:off x="1982770" y="5148292"/>
            <a:ext cx="6180842" cy="878895"/>
          </a:xfrm>
          <a:prstGeom prst="rect">
            <a:avLst/>
          </a:prstGeom>
        </p:spPr>
        <p:txBody>
          <a:bodyPr wrap="square">
            <a:spAutoFit/>
          </a:bodyPr>
          <a:lstStyle/>
          <a:p>
            <a:pPr marL="457200" algn="ctr">
              <a:lnSpc>
                <a:spcPct val="150000"/>
              </a:lnSpc>
              <a:spcAft>
                <a:spcPts val="1000"/>
              </a:spcAft>
            </a:pPr>
            <a:r>
              <a:rPr lang="en-US" dirty="0">
                <a:latin typeface="Times New Roman" panose="02020603050405020304" pitchFamily="18" charset="0"/>
                <a:ea typeface="WenQuanYi Zen Hei Sharp"/>
                <a:cs typeface="Times New Roman" panose="02020603050405020304" pitchFamily="18" charset="0"/>
              </a:rPr>
              <a:t>FIGURE 8:</a:t>
            </a:r>
            <a:r>
              <a:rPr lang="en-US" dirty="0">
                <a:latin typeface="Calibri" panose="020F0502020204030204" pitchFamily="34" charset="0"/>
                <a:ea typeface="WenQuanYi Zen Hei Sharp"/>
                <a:cs typeface="Times New Roman" panose="02020603050405020304" pitchFamily="18" charset="0"/>
              </a:rPr>
              <a:t> </a:t>
            </a:r>
            <a:r>
              <a:rPr lang="en-US" dirty="0">
                <a:latin typeface="Times New Roman" panose="02020603050405020304" pitchFamily="18" charset="0"/>
                <a:ea typeface="WenQuanYi Zen Hei Sharp"/>
                <a:cs typeface="Times New Roman" panose="02020603050405020304" pitchFamily="18" charset="0"/>
              </a:rPr>
              <a:t>Average accuracy achieved by TRNMF with different values of K on the three datasets.</a:t>
            </a:r>
            <a:endParaRPr lang="en-IN" sz="1600" dirty="0">
              <a:effectLst/>
              <a:latin typeface="Calibri" panose="020F0502020204030204" pitchFamily="34" charset="0"/>
              <a:ea typeface="WenQuanYi Zen Hei Sharp"/>
              <a:cs typeface="Times New Roman" panose="02020603050405020304" pitchFamily="18" charset="0"/>
            </a:endParaRPr>
          </a:p>
        </p:txBody>
      </p:sp>
    </p:spTree>
    <p:extLst>
      <p:ext uri="{BB962C8B-B14F-4D97-AF65-F5344CB8AC3E}">
        <p14:creationId xmlns:p14="http://schemas.microsoft.com/office/powerpoint/2010/main" val="541609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1EAB-4CBF-44A6-ACC0-0239AADB3F00}"/>
              </a:ext>
            </a:extLst>
          </p:cNvPr>
          <p:cNvSpPr>
            <a:spLocks noGrp="1"/>
          </p:cNvSpPr>
          <p:nvPr>
            <p:ph type="title"/>
          </p:nvPr>
        </p:nvSpPr>
        <p:spPr>
          <a:xfrm>
            <a:off x="677334" y="387398"/>
            <a:ext cx="8596668" cy="684341"/>
          </a:xfrm>
        </p:spPr>
        <p:txBody>
          <a:bodyPr>
            <a:normAutofit fontScale="90000"/>
          </a:bodyPr>
          <a:lstStyle/>
          <a:p>
            <a:r>
              <a:rPr lang="en-US" sz="4000" b="1" dirty="0">
                <a:latin typeface="Times New Roman" panose="02020603050405020304" pitchFamily="18" charset="0"/>
                <a:cs typeface="Times New Roman" panose="02020603050405020304" pitchFamily="18" charset="0"/>
              </a:rPr>
              <a:t>Advantages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E4F4E6-6F65-460A-B90A-34E553EC0416}"/>
              </a:ext>
            </a:extLst>
          </p:cNvPr>
          <p:cNvSpPr>
            <a:spLocks noGrp="1"/>
          </p:cNvSpPr>
          <p:nvPr>
            <p:ph idx="1"/>
          </p:nvPr>
        </p:nvSpPr>
        <p:spPr>
          <a:xfrm>
            <a:off x="677334" y="5480879"/>
            <a:ext cx="8596668" cy="854314"/>
          </a:xfrm>
        </p:spPr>
        <p:txBody>
          <a:bodyPr>
            <a:normAutofit/>
          </a:bodyPr>
          <a:lstStyle/>
          <a:p>
            <a:pPr lvl="0"/>
            <a:r>
              <a:rPr lang="en-US" sz="2000" b="1" dirty="0">
                <a:latin typeface="Times New Roman" panose="02020603050405020304" pitchFamily="18" charset="0"/>
                <a:cs typeface="Times New Roman" panose="02020603050405020304" pitchFamily="18" charset="0"/>
              </a:rPr>
              <a:t>In some cases, for small number of topics its accuracy is less whereas for increasing number of topics its accuracy is increases.</a:t>
            </a:r>
            <a:endParaRPr lang="en-IN" sz="20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3235780-B8A4-4205-A18F-CF0476DEF9E8}"/>
              </a:ext>
            </a:extLst>
          </p:cNvPr>
          <p:cNvSpPr txBox="1">
            <a:spLocks/>
          </p:cNvSpPr>
          <p:nvPr/>
        </p:nvSpPr>
        <p:spPr>
          <a:xfrm>
            <a:off x="677334" y="4796538"/>
            <a:ext cx="8596668" cy="684341"/>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latin typeface="Times New Roman" panose="02020603050405020304" pitchFamily="18" charset="0"/>
                <a:cs typeface="Times New Roman" panose="02020603050405020304" pitchFamily="18" charset="0"/>
              </a:rPr>
              <a:t>Disadvantages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0F7BF7A-4383-4085-9389-19FC4785A160}"/>
              </a:ext>
            </a:extLst>
          </p:cNvPr>
          <p:cNvSpPr txBox="1">
            <a:spLocks/>
          </p:cNvSpPr>
          <p:nvPr/>
        </p:nvSpPr>
        <p:spPr>
          <a:xfrm>
            <a:off x="677334" y="1217900"/>
            <a:ext cx="8596668" cy="34324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TRNMF method consistently outperform all other baseline methods on all datasets.</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It can discover more readable topics and solves data sparsity problem.</a:t>
            </a:r>
            <a:endParaRPr lang="en-IN"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This model can better discover the hidden semantic structure of short text collections.</a:t>
            </a:r>
          </a:p>
          <a:p>
            <a:r>
              <a:rPr lang="en-US" sz="2000" b="1" dirty="0">
                <a:latin typeface="Times New Roman" panose="02020603050405020304" pitchFamily="18" charset="0"/>
                <a:cs typeface="Times New Roman" panose="02020603050405020304" pitchFamily="18" charset="0"/>
              </a:rPr>
              <a:t>It shows more prominent topics and achieves better classiﬁcation accuracy than existing state-of-the-art alternatives.</a:t>
            </a:r>
          </a:p>
          <a:p>
            <a:r>
              <a:rPr lang="en-US" sz="2000" b="1" dirty="0">
                <a:latin typeface="Times New Roman" panose="02020603050405020304" pitchFamily="18" charset="0"/>
                <a:cs typeface="Times New Roman" panose="02020603050405020304" pitchFamily="18" charset="0"/>
              </a:rPr>
              <a:t>It has a good convergence property when increasing the number of clusters.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654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8DC7-0C10-4FC8-83B7-C95322FCB290}"/>
              </a:ext>
            </a:extLst>
          </p:cNvPr>
          <p:cNvSpPr>
            <a:spLocks noGrp="1"/>
          </p:cNvSpPr>
          <p:nvPr>
            <p:ph type="title"/>
          </p:nvPr>
        </p:nvSpPr>
        <p:spPr>
          <a:xfrm>
            <a:off x="677334" y="609600"/>
            <a:ext cx="8596668" cy="691299"/>
          </a:xfrm>
        </p:spPr>
        <p:txBody>
          <a:bodyPr>
            <a:normAutofit/>
          </a:bodyPr>
          <a:lstStyle/>
          <a:p>
            <a:r>
              <a:rPr lang="en-IN"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BF8FFAAE-D24A-4715-B698-75E553CA506F}"/>
              </a:ext>
            </a:extLst>
          </p:cNvPr>
          <p:cNvSpPr>
            <a:spLocks noGrp="1"/>
          </p:cNvSpPr>
          <p:nvPr>
            <p:ph idx="1"/>
          </p:nvPr>
        </p:nvSpPr>
        <p:spPr>
          <a:xfrm>
            <a:off x="677334" y="1555423"/>
            <a:ext cx="8596668" cy="4920791"/>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Proposed new method based on non-negative matrix factorization model for latent topic inference, aiming at short texts under data sparseness. By leveraging global word-word co-occurrence knowledge to help extract better topics over short texts, TRNMF gains advantages in learning topic distributions using auxiliary contextual information. On the other hand, the proposed model alleviate the sparsity problem and improve the performance of topic modeling by exploiting document clustering relationship. The experimental results show that TRNMF model outperforms existing conventional alternatives in terms of effectiveness and efﬁciency.</a:t>
            </a:r>
            <a:endParaRPr lang="en-IN" sz="20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pPr marL="0" indent="0">
              <a:buNone/>
            </a:pPr>
            <a:r>
              <a:rPr lang="en-US" sz="3200" b="1" dirty="0">
                <a:solidFill>
                  <a:schemeClr val="accent2">
                    <a:lumMod val="75000"/>
                  </a:schemeClr>
                </a:solidFill>
                <a:latin typeface="Times New Roman" panose="02020603050405020304" pitchFamily="18" charset="0"/>
                <a:cs typeface="Times New Roman" panose="02020603050405020304" pitchFamily="18" charset="0"/>
              </a:rPr>
              <a:t>	Future Scope </a:t>
            </a:r>
          </a:p>
          <a:p>
            <a:pPr marL="0" indent="0">
              <a:buNone/>
            </a:pPr>
            <a:endParaRPr lang="en-IN" sz="1100" b="1" dirty="0">
              <a:solidFill>
                <a:schemeClr val="accent2">
                  <a:lumMod val="75000"/>
                </a:schemeClr>
              </a:solidFill>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The TRNMF model can also be improved by using the graph-based word embedding technique in future.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67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F817-7631-4B88-AFD6-A969EC7B2EF3}"/>
              </a:ext>
            </a:extLst>
          </p:cNvPr>
          <p:cNvSpPr>
            <a:spLocks noGrp="1"/>
          </p:cNvSpPr>
          <p:nvPr>
            <p:ph type="title"/>
          </p:nvPr>
        </p:nvSpPr>
        <p:spPr>
          <a:xfrm>
            <a:off x="1039076" y="1494149"/>
            <a:ext cx="7807117" cy="2868845"/>
          </a:xfrm>
        </p:spPr>
        <p:txBody>
          <a:bodyPr>
            <a:noAutofit/>
          </a:bodyPr>
          <a:lstStyle/>
          <a:p>
            <a:pPr algn="ctr"/>
            <a:r>
              <a:rPr lang="en-US" sz="8000" dirty="0">
                <a:latin typeface="Times New Roman" panose="02020603050405020304" pitchFamily="18" charset="0"/>
                <a:cs typeface="Times New Roman" panose="02020603050405020304" pitchFamily="18" charset="0"/>
              </a:rPr>
              <a:t>THANK YOU!</a:t>
            </a:r>
            <a:br>
              <a:rPr lang="en-US" sz="8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sym typeface="Wingdings" panose="05000000000000000000" pitchFamily="2" charset="2"/>
              </a:rPr>
              <a:t>Any Question?</a:t>
            </a:r>
            <a:r>
              <a:rPr lang="en-US" sz="8000" dirty="0">
                <a:latin typeface="Times New Roman" panose="02020603050405020304" pitchFamily="18" charset="0"/>
                <a:cs typeface="Times New Roman" panose="02020603050405020304" pitchFamily="18" charset="0"/>
                <a:sym typeface="Wingdings" panose="05000000000000000000" pitchFamily="2" charset="2"/>
              </a:rPr>
              <a:t> </a:t>
            </a:r>
            <a:endParaRPr lang="en-IN" sz="8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5481A9A7-C68A-4819-9BB5-35F1ED714EBA}"/>
              </a:ext>
            </a:extLst>
          </p:cNvPr>
          <p:cNvSpPr txBox="1">
            <a:spLocks/>
          </p:cNvSpPr>
          <p:nvPr/>
        </p:nvSpPr>
        <p:spPr>
          <a:xfrm>
            <a:off x="2442960" y="4873656"/>
            <a:ext cx="4999348" cy="119720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accent2">
                    <a:lumMod val="75000"/>
                  </a:schemeClr>
                </a:solidFill>
                <a:latin typeface="Times New Roman" panose="02020603050405020304" pitchFamily="18" charset="0"/>
                <a:cs typeface="Times New Roman" panose="02020603050405020304" pitchFamily="18" charset="0"/>
              </a:rPr>
              <a:t>Presentation By </a:t>
            </a:r>
            <a:r>
              <a:rPr lang="en-US" sz="2000" b="1" dirty="0">
                <a:solidFill>
                  <a:schemeClr val="accent2">
                    <a:lumMod val="75000"/>
                  </a:schemeClr>
                </a:solidFill>
                <a:latin typeface="Times New Roman" panose="02020603050405020304" pitchFamily="18" charset="0"/>
                <a:cs typeface="Times New Roman" panose="02020603050405020304" pitchFamily="18" charset="0"/>
              </a:rPr>
              <a:t>: - </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Shrayesha</a:t>
            </a:r>
            <a:r>
              <a:rPr lang="en-US" sz="2000" b="1" dirty="0">
                <a:solidFill>
                  <a:schemeClr val="accent2">
                    <a:lumMod val="75000"/>
                  </a:schemeClr>
                </a:solidFill>
                <a:latin typeface="Times New Roman" panose="02020603050405020304" pitchFamily="18" charset="0"/>
                <a:cs typeface="Times New Roman" panose="02020603050405020304" pitchFamily="18" charset="0"/>
              </a:rPr>
              <a:t> N. </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Kukade</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IN" sz="2000" dirty="0">
                <a:solidFill>
                  <a:schemeClr val="accent2">
                    <a:lumMod val="75000"/>
                  </a:schemeClr>
                </a:solidFill>
                <a:latin typeface="Times New Roman" panose="02020603050405020304" pitchFamily="18" charset="0"/>
                <a:cs typeface="Times New Roman" panose="02020603050405020304" pitchFamily="18" charset="0"/>
              </a:rPr>
              <a:t>Roll No.</a:t>
            </a:r>
            <a:r>
              <a:rPr lang="en-IN" sz="2000" b="1" dirty="0">
                <a:solidFill>
                  <a:schemeClr val="accent2">
                    <a:lumMod val="75000"/>
                  </a:schemeClr>
                </a:solidFill>
                <a:latin typeface="Times New Roman" panose="02020603050405020304" pitchFamily="18" charset="0"/>
                <a:cs typeface="Times New Roman" panose="02020603050405020304" pitchFamily="18" charset="0"/>
              </a:rPr>
              <a:t> : - 17CO028</a:t>
            </a:r>
          </a:p>
          <a:p>
            <a:pPr algn="ctr"/>
            <a:r>
              <a:rPr lang="en-IN" sz="2000" b="1" dirty="0">
                <a:solidFill>
                  <a:schemeClr val="accent2">
                    <a:lumMod val="75000"/>
                  </a:schemeClr>
                </a:solidFill>
                <a:latin typeface="Times New Roman" panose="02020603050405020304" pitchFamily="18" charset="0"/>
                <a:cs typeface="Times New Roman" panose="02020603050405020304" pitchFamily="18" charset="0"/>
              </a:rPr>
              <a:t>Guided by: - Assistant Prof. M. M. Swami</a:t>
            </a:r>
          </a:p>
        </p:txBody>
      </p:sp>
    </p:spTree>
    <p:extLst>
      <p:ext uri="{BB962C8B-B14F-4D97-AF65-F5344CB8AC3E}">
        <p14:creationId xmlns:p14="http://schemas.microsoft.com/office/powerpoint/2010/main" val="30785520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86CE-9C7F-44EE-A36A-AD92F07BD682}"/>
              </a:ext>
            </a:extLst>
          </p:cNvPr>
          <p:cNvSpPr>
            <a:spLocks noGrp="1"/>
          </p:cNvSpPr>
          <p:nvPr>
            <p:ph type="title"/>
          </p:nvPr>
        </p:nvSpPr>
        <p:spPr>
          <a:xfrm>
            <a:off x="677334" y="609600"/>
            <a:ext cx="8596668" cy="663019"/>
          </a:xfrm>
        </p:spPr>
        <p:txBody>
          <a:bodyPr>
            <a:noAutofit/>
          </a:bodyPr>
          <a:lstStyle/>
          <a:p>
            <a:r>
              <a:rPr lang="en-US" sz="2400" b="1" dirty="0"/>
              <a:t>BASE NMF FOR TOPIC MODELING</a:t>
            </a:r>
            <a:br>
              <a:rPr lang="en-IN" sz="2400" dirty="0"/>
            </a:br>
            <a:endParaRPr lang="en-IN" sz="2400" dirty="0"/>
          </a:p>
        </p:txBody>
      </p:sp>
      <p:sp>
        <p:nvSpPr>
          <p:cNvPr id="3" name="Content Placeholder 2">
            <a:extLst>
              <a:ext uri="{FF2B5EF4-FFF2-40B4-BE49-F238E27FC236}">
                <a16:creationId xmlns:a16="http://schemas.microsoft.com/office/drawing/2014/main" id="{E8D5ACFB-B8F5-419B-A153-45B1E8C15579}"/>
              </a:ext>
            </a:extLst>
          </p:cNvPr>
          <p:cNvSpPr>
            <a:spLocks noGrp="1"/>
          </p:cNvSpPr>
          <p:nvPr>
            <p:ph idx="1"/>
          </p:nvPr>
        </p:nvSpPr>
        <p:spPr>
          <a:xfrm>
            <a:off x="677334" y="1272619"/>
            <a:ext cx="8596668" cy="5194169"/>
          </a:xfrm>
        </p:spPr>
        <p:txBody>
          <a:bodyPr>
            <a:noAutofit/>
          </a:bodyPr>
          <a:lstStyle/>
          <a:p>
            <a:r>
              <a:rPr lang="en-US" dirty="0">
                <a:latin typeface="Times New Roman" panose="02020603050405020304" pitchFamily="18" charset="0"/>
                <a:cs typeface="Times New Roman" panose="02020603050405020304" pitchFamily="18" charset="0"/>
              </a:rPr>
              <a:t>Given a non-negative matrix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a:t>
            </a:r>
            <a:r>
              <a:rPr lang="en-US" baseline="30000" dirty="0" err="1">
                <a:latin typeface="Times New Roman" panose="02020603050405020304" pitchFamily="18" charset="0"/>
                <a:cs typeface="Times New Roman" panose="02020603050405020304" pitchFamily="18" charset="0"/>
              </a:rPr>
              <a:t>MxN</a:t>
            </a:r>
            <a:r>
              <a:rPr lang="en-US" dirty="0">
                <a:latin typeface="Times New Roman" panose="02020603050405020304" pitchFamily="18" charset="0"/>
                <a:cs typeface="Times New Roman" panose="02020603050405020304" pitchFamily="18" charset="0"/>
              </a:rPr>
              <a:t> , and an integer K &lt;&lt; min(M,N), Non-negative Matrix Factorization (NMF) ﬁnds a lower-rank approximation given by</a:t>
            </a:r>
            <a:endParaRPr lang="en-IN" dirty="0">
              <a:latin typeface="Times New Roman" panose="02020603050405020304" pitchFamily="18" charset="0"/>
              <a:cs typeface="Times New Roman" panose="02020603050405020304" pitchFamily="18" charset="0"/>
            </a:endParaRPr>
          </a:p>
          <a:p>
            <a:pPr marL="0" indent="0" algn="ctr">
              <a:buNone/>
            </a:pP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 UV</a:t>
            </a:r>
            <a:r>
              <a:rPr lang="en-US" baseline="30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Where U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a:t>
            </a:r>
            <a:r>
              <a:rPr lang="en-US" baseline="30000" dirty="0" err="1">
                <a:latin typeface="Times New Roman" panose="02020603050405020304" pitchFamily="18" charset="0"/>
                <a:cs typeface="Times New Roman" panose="02020603050405020304" pitchFamily="18" charset="0"/>
              </a:rPr>
              <a:t>MxN</a:t>
            </a:r>
            <a:r>
              <a:rPr lang="en-US" dirty="0">
                <a:latin typeface="Times New Roman" panose="02020603050405020304" pitchFamily="18" charset="0"/>
                <a:cs typeface="Times New Roman" panose="02020603050405020304" pitchFamily="18" charset="0"/>
              </a:rPr>
              <a:t> and V ∈ </a:t>
            </a:r>
            <a:r>
              <a:rPr lang="en-US" dirty="0" err="1">
                <a:latin typeface="Times New Roman" panose="02020603050405020304" pitchFamily="18" charset="0"/>
                <a:cs typeface="Times New Roman" panose="02020603050405020304" pitchFamily="18" charset="0"/>
              </a:rPr>
              <a:t>R</a:t>
            </a:r>
            <a:r>
              <a:rPr lang="en-US" baseline="-25000" dirty="0" err="1">
                <a:latin typeface="Times New Roman" panose="02020603050405020304" pitchFamily="18" charset="0"/>
                <a:cs typeface="Times New Roman" panose="02020603050405020304" pitchFamily="18" charset="0"/>
              </a:rPr>
              <a:t>+</a:t>
            </a:r>
            <a:r>
              <a:rPr lang="en-US" baseline="30000" dirty="0" err="1">
                <a:latin typeface="Times New Roman" panose="02020603050405020304" pitchFamily="18" charset="0"/>
                <a:cs typeface="Times New Roman" panose="02020603050405020304" pitchFamily="18" charset="0"/>
              </a:rPr>
              <a:t>NxK</a:t>
            </a:r>
            <a:r>
              <a:rPr lang="en-US" dirty="0">
                <a:latin typeface="Times New Roman" panose="02020603050405020304" pitchFamily="18" charset="0"/>
                <a:cs typeface="Times New Roman" panose="02020603050405020304" pitchFamily="18" charset="0"/>
              </a:rPr>
              <a:t> are non-negative factors. NMF is typically formulated in terms of the </a:t>
            </a:r>
            <a:r>
              <a:rPr lang="en-US" dirty="0" err="1">
                <a:latin typeface="Times New Roman" panose="02020603050405020304" pitchFamily="18" charset="0"/>
                <a:cs typeface="Times New Roman" panose="02020603050405020304" pitchFamily="18" charset="0"/>
              </a:rPr>
              <a:t>Frobenius</a:t>
            </a:r>
            <a:r>
              <a:rPr lang="en-US" dirty="0">
                <a:latin typeface="Times New Roman" panose="02020603050405020304" pitchFamily="18" charset="0"/>
                <a:cs typeface="Times New Roman" panose="02020603050405020304" pitchFamily="18" charset="0"/>
              </a:rPr>
              <a:t> norm as</a:t>
            </a:r>
          </a:p>
          <a:p>
            <a:pPr lvl="8"/>
            <a:r>
              <a:rPr lang="en-US" sz="1800" dirty="0">
                <a:latin typeface="Times New Roman" panose="02020603050405020304" pitchFamily="18" charset="0"/>
                <a:cs typeface="Times New Roman" panose="02020603050405020304" pitchFamily="18" charset="0"/>
              </a:rPr>
              <a:t>                 …………………….(2)</a:t>
            </a:r>
          </a:p>
          <a:p>
            <a:pPr lvl="8"/>
            <a:endParaRPr lang="en-IN"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 ≥ applies to every element of the given matrix in the left-hand side.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topic modeling context, x</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R</a:t>
            </a:r>
            <a:r>
              <a:rPr lang="en-US" baseline="-25000" dirty="0">
                <a:latin typeface="Times New Roman" panose="02020603050405020304" pitchFamily="18" charset="0"/>
                <a:cs typeface="Times New Roman" panose="02020603050405020304" pitchFamily="18" charset="0"/>
              </a:rPr>
              <a:t>+</a:t>
            </a:r>
            <a:r>
              <a:rPr lang="en-US" baseline="30000" dirty="0">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 ,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column of X, corresponds to the bag-of-words representation of document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with respect to m words, possibly with some preprocessing.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general, each entry of X can be represented by </a:t>
            </a:r>
            <a:r>
              <a:rPr lang="en-US" dirty="0" err="1">
                <a:latin typeface="Times New Roman" panose="02020603050405020304" pitchFamily="18" charset="0"/>
                <a:cs typeface="Times New Roman" panose="02020603050405020304" pitchFamily="18" charset="0"/>
              </a:rPr>
              <a:t>tf-idf</a:t>
            </a:r>
            <a:r>
              <a:rPr lang="en-US" dirty="0">
                <a:latin typeface="Times New Roman" panose="02020603050405020304" pitchFamily="18" charset="0"/>
                <a:cs typeface="Times New Roman" panose="02020603050405020304" pitchFamily="18" charset="0"/>
              </a:rPr>
              <a:t> which is a weighting scheme that assigns each term in a document a weight based on its term frequency (</a:t>
            </a:r>
            <a:r>
              <a:rPr lang="en-US" dirty="0" err="1">
                <a:latin typeface="Times New Roman" panose="02020603050405020304" pitchFamily="18" charset="0"/>
                <a:cs typeface="Times New Roman" panose="02020603050405020304" pitchFamily="18" charset="0"/>
              </a:rPr>
              <a:t>tf</a:t>
            </a:r>
            <a:r>
              <a:rPr lang="en-US" dirty="0">
                <a:latin typeface="Times New Roman" panose="02020603050405020304" pitchFamily="18" charset="0"/>
                <a:cs typeface="Times New Roman" panose="02020603050405020304" pitchFamily="18" charset="0"/>
              </a:rPr>
              <a:t>) and inverse document frequency (</a:t>
            </a:r>
            <a:r>
              <a:rPr lang="en-US" dirty="0" err="1">
                <a:latin typeface="Times New Roman" panose="02020603050405020304" pitchFamily="18" charset="0"/>
                <a:cs typeface="Times New Roman" panose="02020603050405020304" pitchFamily="18" charset="0"/>
              </a:rPr>
              <a:t>idf</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F650A6-9B24-4114-9005-1E96157D75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33047" y="3014221"/>
            <a:ext cx="4185500" cy="671661"/>
          </a:xfrm>
          <a:prstGeom prst="rect">
            <a:avLst/>
          </a:prstGeom>
          <a:noFill/>
          <a:ln>
            <a:noFill/>
          </a:ln>
        </p:spPr>
      </p:pic>
    </p:spTree>
    <p:extLst>
      <p:ext uri="{BB962C8B-B14F-4D97-AF65-F5344CB8AC3E}">
        <p14:creationId xmlns:p14="http://schemas.microsoft.com/office/powerpoint/2010/main" val="31186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50F54-AE2D-45B7-B452-316C0C1C8C07}"/>
              </a:ext>
            </a:extLst>
          </p:cNvPr>
          <p:cNvSpPr>
            <a:spLocks noGrp="1"/>
          </p:cNvSpPr>
          <p:nvPr>
            <p:ph idx="1"/>
          </p:nvPr>
        </p:nvSpPr>
        <p:spPr>
          <a:xfrm>
            <a:off x="677334" y="801278"/>
            <a:ext cx="8596668" cy="5354425"/>
          </a:xfrm>
        </p:spPr>
        <p:txBody>
          <a:bodyPr>
            <a:noAutofit/>
          </a:bodyPr>
          <a:lstStyle/>
          <a:p>
            <a:r>
              <a:rPr lang="en-US" sz="2000" dirty="0">
                <a:latin typeface="Times New Roman" panose="02020603050405020304" pitchFamily="18" charset="0"/>
                <a:cs typeface="Times New Roman" panose="02020603050405020304" pitchFamily="18" charset="0"/>
              </a:rPr>
              <a:t>K corresponds to the number of topics. The k-</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column vector of term-topic matrix U, represents the k-</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topic as a weighted combination of m words. </a:t>
            </a:r>
            <a:r>
              <a:rPr lang="en-US" sz="2000" b="1" dirty="0">
                <a:latin typeface="Times New Roman" panose="02020603050405020304" pitchFamily="18" charset="0"/>
                <a:cs typeface="Times New Roman" panose="02020603050405020304" pitchFamily="18" charset="0"/>
              </a:rPr>
              <a:t>A large value indicates a close relationship of the topic to the corresponding word</a:t>
            </a:r>
            <a:r>
              <a:rPr lang="en-US" sz="2000" dirty="0">
                <a:latin typeface="Times New Roman" panose="02020603050405020304" pitchFamily="18" charset="0"/>
                <a:cs typeface="Times New Roman" panose="02020603050405020304" pitchFamily="18" charset="0"/>
              </a:rPr>
              <a:t>. The j-</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column vector of topic-document matrix V</a:t>
            </a:r>
            <a:r>
              <a:rPr lang="en-US" sz="2000" baseline="30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represents document j as a weighted combination of k topics.</a:t>
            </a:r>
          </a:p>
          <a:p>
            <a:r>
              <a:rPr lang="en-US" sz="2000" dirty="0">
                <a:latin typeface="Times New Roman" panose="02020603050405020304" pitchFamily="18" charset="0"/>
                <a:cs typeface="Times New Roman" panose="02020603050405020304" pitchFamily="18" charset="0"/>
              </a:rPr>
              <a:t>As we know, </a:t>
            </a:r>
            <a:r>
              <a:rPr lang="en-US" sz="2000" b="1" dirty="0">
                <a:latin typeface="Times New Roman" panose="02020603050405020304" pitchFamily="18" charset="0"/>
                <a:cs typeface="Times New Roman" panose="02020603050405020304" pitchFamily="18" charset="0"/>
              </a:rPr>
              <a:t>the purpose of </a:t>
            </a:r>
            <a:r>
              <a:rPr lang="en-US" sz="2000" b="1" dirty="0" err="1">
                <a:latin typeface="Times New Roman" panose="02020603050405020304" pitchFamily="18" charset="0"/>
                <a:cs typeface="Times New Roman" panose="02020603050405020304" pitchFamily="18" charset="0"/>
              </a:rPr>
              <a:t>tf-idf</a:t>
            </a:r>
            <a:r>
              <a:rPr lang="en-US" sz="2000" b="1" dirty="0">
                <a:latin typeface="Times New Roman" panose="02020603050405020304" pitchFamily="18" charset="0"/>
                <a:cs typeface="Times New Roman" panose="02020603050405020304" pitchFamily="18" charset="0"/>
              </a:rPr>
              <a:t> is to highlight important words and suppress minor words but the simple structure of </a:t>
            </a:r>
            <a:r>
              <a:rPr lang="en-US" sz="2000" b="1" dirty="0" err="1">
                <a:latin typeface="Times New Roman" panose="02020603050405020304" pitchFamily="18" charset="0"/>
                <a:cs typeface="Times New Roman" panose="02020603050405020304" pitchFamily="18" charset="0"/>
              </a:rPr>
              <a:t>idf</a:t>
            </a:r>
            <a:r>
              <a:rPr lang="en-US" sz="2000" b="1" dirty="0">
                <a:latin typeface="Times New Roman" panose="02020603050405020304" pitchFamily="18" charset="0"/>
                <a:cs typeface="Times New Roman" panose="02020603050405020304" pitchFamily="18" charset="0"/>
              </a:rPr>
              <a:t> cannot effectively reﬂect the importance of words and the distribution of feature words, so that they cannot achieve the right weight adjustment function, so the accuracy of </a:t>
            </a:r>
            <a:r>
              <a:rPr lang="en-US" sz="2000" b="1" dirty="0" err="1">
                <a:latin typeface="Times New Roman" panose="02020603050405020304" pitchFamily="18" charset="0"/>
                <a:cs typeface="Times New Roman" panose="02020603050405020304" pitchFamily="18" charset="0"/>
              </a:rPr>
              <a:t>tf-idf</a:t>
            </a:r>
            <a:r>
              <a:rPr lang="en-US" sz="2000" b="1" dirty="0">
                <a:latin typeface="Times New Roman" panose="02020603050405020304" pitchFamily="18" charset="0"/>
                <a:cs typeface="Times New Roman" panose="02020603050405020304" pitchFamily="18" charset="0"/>
              </a:rPr>
              <a:t> is not very high</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Therefore, in order to learn better quality of word semantic information, we choose more important words in collection of short texts to learn high quality of topic representation. </a:t>
            </a:r>
          </a:p>
          <a:p>
            <a:r>
              <a:rPr lang="en-US" sz="2000" b="1" dirty="0">
                <a:latin typeface="Times New Roman" panose="02020603050405020304" pitchFamily="18" charset="0"/>
                <a:cs typeface="Times New Roman" panose="02020603050405020304" pitchFamily="18" charset="0"/>
              </a:rPr>
              <a:t>A variation of the </a:t>
            </a:r>
            <a:r>
              <a:rPr lang="en-US" sz="2000" b="1" dirty="0" err="1">
                <a:latin typeface="Times New Roman" panose="02020603050405020304" pitchFamily="18" charset="0"/>
                <a:cs typeface="Times New Roman" panose="02020603050405020304" pitchFamily="18" charset="0"/>
              </a:rPr>
              <a:t>tf-idf</a:t>
            </a:r>
            <a:r>
              <a:rPr lang="en-US" sz="2000" b="1" dirty="0">
                <a:latin typeface="Times New Roman" panose="02020603050405020304" pitchFamily="18" charset="0"/>
                <a:cs typeface="Times New Roman" panose="02020603050405020304" pitchFamily="18" charset="0"/>
              </a:rPr>
              <a:t> weighting scheme term frequency-inverse word frequency namely TF-IWF to measure the importance of a term in the given document collection.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779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D4B63-A7CD-40F7-BB86-F076617A8E6A}"/>
              </a:ext>
            </a:extLst>
          </p:cNvPr>
          <p:cNvSpPr>
            <a:spLocks noGrp="1"/>
          </p:cNvSpPr>
          <p:nvPr>
            <p:ph idx="1"/>
          </p:nvPr>
        </p:nvSpPr>
        <p:spPr>
          <a:xfrm>
            <a:off x="677333" y="938052"/>
            <a:ext cx="8596668" cy="4699176"/>
          </a:xfrm>
        </p:spPr>
        <p:txBody>
          <a:bodyPr>
            <a:normAutofit/>
          </a:bodyPr>
          <a:lstStyle/>
          <a:p>
            <a:r>
              <a:rPr lang="en-US" dirty="0">
                <a:latin typeface="Times New Roman" panose="02020603050405020304" pitchFamily="18" charset="0"/>
                <a:cs typeface="Times New Roman" panose="02020603050405020304" pitchFamily="18" charset="0"/>
              </a:rPr>
              <a:t>The actual TF-IWF formula we used is</a:t>
            </a:r>
          </a:p>
          <a:p>
            <a:pPr lvl="8"/>
            <a:r>
              <a:rPr lang="en-US" sz="2000" dirty="0">
                <a:latin typeface="Times New Roman" panose="02020603050405020304" pitchFamily="18" charset="0"/>
                <a:cs typeface="Times New Roman" panose="02020603050405020304" pitchFamily="18" charset="0"/>
              </a:rPr>
              <a:t>…………………………………..(3)</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 represents a word,</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 represents a document,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a:t>
            </a:r>
            <a:r>
              <a:rPr lang="en-US" sz="2000" dirty="0" err="1">
                <a:latin typeface="Times New Roman" panose="02020603050405020304" pitchFamily="18" charset="0"/>
                <a:cs typeface="Times New Roman" panose="02020603050405020304" pitchFamily="18" charset="0"/>
              </a:rPr>
              <a:t>w,d</a:t>
            </a:r>
            <a:r>
              <a:rPr lang="en-US" sz="2000" dirty="0">
                <a:latin typeface="Times New Roman" panose="02020603050405020304" pitchFamily="18" charset="0"/>
                <a:cs typeface="Times New Roman" panose="02020603050405020304" pitchFamily="18" charset="0"/>
              </a:rPr>
              <a:t>) is the indicator function that whether word ‘w’ appears in document collection ‘d’ or not,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 is the sum of counting the number of times each word occurs in each document in the collection, and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WF(w) is the number of times word ‘w’ occurs in the collection.</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D62B4F-195F-40BD-950F-D674D9D1C2B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93792" y="1344538"/>
            <a:ext cx="4451387" cy="687796"/>
          </a:xfrm>
          <a:prstGeom prst="rect">
            <a:avLst/>
          </a:prstGeom>
          <a:noFill/>
          <a:ln>
            <a:noFill/>
          </a:ln>
        </p:spPr>
      </p:pic>
    </p:spTree>
    <p:extLst>
      <p:ext uri="{BB962C8B-B14F-4D97-AF65-F5344CB8AC3E}">
        <p14:creationId xmlns:p14="http://schemas.microsoft.com/office/powerpoint/2010/main" val="2773199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0702-31CB-4E33-B1DA-242B1313923B}"/>
              </a:ext>
            </a:extLst>
          </p:cNvPr>
          <p:cNvSpPr>
            <a:spLocks noGrp="1"/>
          </p:cNvSpPr>
          <p:nvPr>
            <p:ph type="title"/>
          </p:nvPr>
        </p:nvSpPr>
        <p:spPr>
          <a:xfrm>
            <a:off x="677334" y="609600"/>
            <a:ext cx="8596668" cy="655864"/>
          </a:xfrm>
        </p:spPr>
        <p:txBody>
          <a:bodyPr>
            <a:normAutofit fontScale="90000"/>
          </a:bodyPr>
          <a:lstStyle/>
          <a:p>
            <a:r>
              <a:rPr lang="en-US" b="1" dirty="0"/>
              <a:t>MODELING PSEUDO-DOCUMENT MATRIX</a:t>
            </a:r>
            <a:br>
              <a:rPr lang="en-IN" dirty="0"/>
            </a:br>
            <a:endParaRPr lang="en-IN" dirty="0"/>
          </a:p>
        </p:txBody>
      </p:sp>
      <p:sp>
        <p:nvSpPr>
          <p:cNvPr id="3" name="Content Placeholder 2">
            <a:extLst>
              <a:ext uri="{FF2B5EF4-FFF2-40B4-BE49-F238E27FC236}">
                <a16:creationId xmlns:a16="http://schemas.microsoft.com/office/drawing/2014/main" id="{8928AD8B-CEF5-4EDD-8B10-FC1CAD0E1700}"/>
              </a:ext>
            </a:extLst>
          </p:cNvPr>
          <p:cNvSpPr>
            <a:spLocks noGrp="1"/>
          </p:cNvSpPr>
          <p:nvPr>
            <p:ph idx="1"/>
          </p:nvPr>
        </p:nvSpPr>
        <p:spPr>
          <a:xfrm>
            <a:off x="677334" y="1461407"/>
            <a:ext cx="8596668" cy="4579955"/>
          </a:xfrm>
        </p:spPr>
        <p:txBody>
          <a:bodyPr>
            <a:normAutofit/>
          </a:bodyPr>
          <a:lstStyle/>
          <a:p>
            <a:r>
              <a:rPr lang="en-US" dirty="0">
                <a:latin typeface="Times New Roman" panose="02020603050405020304" pitchFamily="18" charset="0"/>
                <a:cs typeface="Times New Roman" panose="02020603050405020304" pitchFamily="18" charset="0"/>
              </a:rPr>
              <a:t>Topic modeling over short texts always suffers from the effect of data sparseness as only a few words appear in each text. </a:t>
            </a:r>
          </a:p>
          <a:p>
            <a:r>
              <a:rPr lang="en-US" dirty="0">
                <a:latin typeface="Times New Roman" panose="02020603050405020304" pitchFamily="18" charset="0"/>
                <a:cs typeface="Times New Roman" panose="02020603050405020304" pitchFamily="18" charset="0"/>
              </a:rPr>
              <a:t>For example, given a collection of 10,000 short texts in our case, only 0.04% entries of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have values. Statistical results demonstrate that the word-document matrix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is over sparse. Thus, decomposing directly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only based on its own non-zero entries is not accurate enough for topic modeling on short texts.</a:t>
            </a:r>
          </a:p>
          <a:p>
            <a:r>
              <a:rPr lang="en-US" dirty="0">
                <a:latin typeface="Times New Roman" panose="02020603050405020304" pitchFamily="18" charset="0"/>
                <a:cs typeface="Times New Roman" panose="02020603050405020304" pitchFamily="18" charset="0"/>
              </a:rPr>
              <a:t>Based on the above observations, aggregating short texts into long pseudo documents based on distributed vector representations for short texts maybe useful. </a:t>
            </a:r>
          </a:p>
          <a:p>
            <a:r>
              <a:rPr lang="en-US" dirty="0">
                <a:latin typeface="Times New Roman" panose="02020603050405020304" pitchFamily="18" charset="0"/>
                <a:cs typeface="Times New Roman" panose="02020603050405020304" pitchFamily="18" charset="0"/>
              </a:rPr>
              <a:t>It is important that the strategy of aggregating short texts into long pseudo documents can alleviate the problem of data sparseness, and learning distributed vector representations of short texts can capture the semantics information to overcome many weaknesses of bag-of-words models. </a:t>
            </a:r>
          </a:p>
          <a:p>
            <a:r>
              <a:rPr lang="en-US" dirty="0">
                <a:latin typeface="Times New Roman" panose="02020603050405020304" pitchFamily="18" charset="0"/>
                <a:cs typeface="Times New Roman" panose="02020603050405020304" pitchFamily="18" charset="0"/>
              </a:rPr>
              <a:t>So, we construct another word-document matrix X</a:t>
            </a:r>
            <a:r>
              <a:rPr lang="en-US" baseline="-25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based on these long pseudo documents.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162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B7292-A079-48BD-99AC-3B72362BA54B}"/>
              </a:ext>
            </a:extLst>
          </p:cNvPr>
          <p:cNvSpPr>
            <a:spLocks noGrp="1"/>
          </p:cNvSpPr>
          <p:nvPr>
            <p:ph idx="1"/>
          </p:nvPr>
        </p:nvSpPr>
        <p:spPr>
          <a:xfrm>
            <a:off x="847016" y="1467132"/>
            <a:ext cx="8596668" cy="3679903"/>
          </a:xfrm>
        </p:spPr>
        <p:txBody>
          <a:bodyPr>
            <a:normAutofit/>
          </a:bodyPr>
          <a:lstStyle/>
          <a:p>
            <a:r>
              <a:rPr lang="en-US" dirty="0">
                <a:latin typeface="Times New Roman" panose="02020603050405020304" pitchFamily="18" charset="0"/>
                <a:cs typeface="Times New Roman" panose="02020603050405020304" pitchFamily="18" charset="0"/>
              </a:rPr>
              <a:t>Building long pseudo document matrix X</a:t>
            </a:r>
            <a:r>
              <a:rPr lang="en-US" baseline="-25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has the following three steps. </a:t>
            </a:r>
          </a:p>
          <a:p>
            <a:r>
              <a:rPr lang="en-US" dirty="0">
                <a:latin typeface="Times New Roman" panose="02020603050405020304" pitchFamily="18" charset="0"/>
                <a:cs typeface="Times New Roman" panose="02020603050405020304" pitchFamily="18" charset="0"/>
              </a:rPr>
              <a:t>We ﬁrstly apply paragraph vector, an unsupervised algorithm that can model rich semantic information, to learn the ﬁxed length vector representations from variable-length pieces of short texts. After obtaining vector representation of each text, the similarity score in the distributed vector space is then calculated as the </a:t>
            </a:r>
            <a:r>
              <a:rPr lang="en-US" b="1" dirty="0">
                <a:latin typeface="Times New Roman" panose="02020603050405020304" pitchFamily="18" charset="0"/>
                <a:cs typeface="Times New Roman" panose="02020603050405020304" pitchFamily="18" charset="0"/>
              </a:rPr>
              <a:t>cosine similarity between short text vectors </a:t>
            </a:r>
            <a:r>
              <a:rPr lang="en-US" b="1" dirty="0" err="1">
                <a:latin typeface="Times New Roman" panose="02020603050405020304" pitchFamily="18" charset="0"/>
                <a:cs typeface="Times New Roman" panose="02020603050405020304" pitchFamily="18" charset="0"/>
              </a:rPr>
              <a:t>v</a:t>
            </a:r>
            <a:r>
              <a:rPr lang="en-US" b="1" baseline="-25000" dirty="0" err="1">
                <a:latin typeface="Times New Roman" panose="02020603050405020304" pitchFamily="18" charset="0"/>
                <a:cs typeface="Times New Roman" panose="02020603050405020304" pitchFamily="18" charset="0"/>
              </a:rPr>
              <a:t>p</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v</a:t>
            </a:r>
            <a:r>
              <a:rPr lang="en-US" b="1" baseline="-25000" dirty="0" err="1">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as follows:</a:t>
            </a:r>
          </a:p>
          <a:p>
            <a:pPr marL="0" indent="0">
              <a:buNone/>
            </a:pPr>
            <a:r>
              <a:rPr lang="en-US" sz="1800" dirty="0">
                <a:latin typeface="Times New Roman" panose="02020603050405020304" pitchFamily="18" charset="0"/>
                <a:cs typeface="Times New Roman" panose="02020603050405020304" pitchFamily="18" charset="0"/>
              </a:rPr>
              <a:t>                                                                               …………………….(4)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Once the similarity between short texts have been measured, we aggregate top-N (e.g., N: 2 - 5) short texts into a long pseudo document in term of similarity ranking for each text. </a:t>
            </a:r>
            <a:endParaRPr lang="en-US" sz="1800" dirty="0">
              <a:latin typeface="Times New Roman" panose="02020603050405020304" pitchFamily="18" charset="0"/>
              <a:cs typeface="Times New Roman" panose="02020603050405020304" pitchFamily="18" charset="0"/>
            </a:endParaRPr>
          </a:p>
          <a:p>
            <a:pPr marL="3657600" lvl="8"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F17503-323C-4392-B5D2-52C40928C4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58065" y="3429000"/>
            <a:ext cx="2375807" cy="636406"/>
          </a:xfrm>
          <a:prstGeom prst="rect">
            <a:avLst/>
          </a:prstGeom>
          <a:noFill/>
          <a:ln>
            <a:noFill/>
          </a:ln>
        </p:spPr>
      </p:pic>
    </p:spTree>
    <p:extLst>
      <p:ext uri="{BB962C8B-B14F-4D97-AF65-F5344CB8AC3E}">
        <p14:creationId xmlns:p14="http://schemas.microsoft.com/office/powerpoint/2010/main" val="304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AD93-B165-406D-A9F4-E61A7D14EFA6}"/>
              </a:ext>
            </a:extLst>
          </p:cNvPr>
          <p:cNvSpPr>
            <a:spLocks noGrp="1"/>
          </p:cNvSpPr>
          <p:nvPr>
            <p:ph type="title"/>
          </p:nvPr>
        </p:nvSpPr>
        <p:spPr>
          <a:xfrm>
            <a:off x="677334" y="609601"/>
            <a:ext cx="8596668" cy="851554"/>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5F6CC5-D254-44F8-9E23-357F2B1A7EB5}"/>
              </a:ext>
            </a:extLst>
          </p:cNvPr>
          <p:cNvSpPr>
            <a:spLocks noGrp="1"/>
          </p:cNvSpPr>
          <p:nvPr>
            <p:ph idx="1"/>
          </p:nvPr>
        </p:nvSpPr>
        <p:spPr>
          <a:xfrm>
            <a:off x="677334" y="1461155"/>
            <a:ext cx="8596668" cy="5015059"/>
          </a:xfrm>
        </p:spPr>
        <p:txBody>
          <a:bodyPr>
            <a:noAutofit/>
          </a:bodyPr>
          <a:lstStyle/>
          <a:p>
            <a:r>
              <a:rPr lang="en-US" sz="2000" b="1" dirty="0">
                <a:latin typeface="Times New Roman" panose="02020603050405020304" pitchFamily="18" charset="0"/>
                <a:cs typeface="Times New Roman" panose="02020603050405020304" pitchFamily="18" charset="0"/>
              </a:rPr>
              <a:t>Recent years have witnessed the increased development and popularity of various kinds of Web applications such as online social networks, recommender systems and Q&amp;A systems. </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These data provides an opportunity to mine user’s topic interests and understand the mechanisms of individual decisions.</a:t>
            </a:r>
          </a:p>
        </p:txBody>
      </p:sp>
      <p:pic>
        <p:nvPicPr>
          <p:cNvPr id="1030" name="Picture 6" descr="Romania among EU countries with high social network participation ...">
            <a:extLst>
              <a:ext uri="{FF2B5EF4-FFF2-40B4-BE49-F238E27FC236}">
                <a16:creationId xmlns:a16="http://schemas.microsoft.com/office/drawing/2014/main" id="{87375062-8AA4-4964-A538-8F90AE12A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418" y="2535529"/>
            <a:ext cx="400050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3664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5F816-099E-4067-B3C9-BFDBEEBFCDB6}"/>
              </a:ext>
            </a:extLst>
          </p:cNvPr>
          <p:cNvSpPr>
            <a:spLocks noGrp="1"/>
          </p:cNvSpPr>
          <p:nvPr>
            <p:ph idx="1"/>
          </p:nvPr>
        </p:nvSpPr>
        <p:spPr>
          <a:xfrm>
            <a:off x="677636" y="146957"/>
            <a:ext cx="8596366" cy="5894406"/>
          </a:xfrm>
        </p:spPr>
        <p:txBody>
          <a:bodyPr>
            <a:normAutofit fontScale="92500"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shown in Figure 3, pseudo word-document matrix X</a:t>
            </a:r>
            <a:r>
              <a:rPr lang="en-US" baseline="-25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 R</a:t>
            </a:r>
            <a:r>
              <a:rPr lang="en-US" baseline="30000" dirty="0">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 has the same structure as matrix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while an entry X</a:t>
            </a:r>
            <a:r>
              <a:rPr lang="en-US" baseline="-25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 x’ represents the weight of a word </a:t>
            </a:r>
            <a:r>
              <a:rPr lang="en-US" dirty="0" err="1">
                <a:latin typeface="Times New Roman" panose="02020603050405020304" pitchFamily="18" charset="0"/>
                <a:cs typeface="Times New Roman" panose="02020603050405020304" pitchFamily="18" charset="0"/>
              </a:rPr>
              <a:t>w</a:t>
            </a:r>
            <a:r>
              <a:rPr lang="en-US"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that occurs in a document </a:t>
            </a:r>
            <a:r>
              <a:rPr lang="en-US" dirty="0" err="1">
                <a:latin typeface="Times New Roman" panose="02020603050405020304" pitchFamily="18" charset="0"/>
                <a:cs typeface="Times New Roman" panose="02020603050405020304" pitchFamily="18" charset="0"/>
              </a:rPr>
              <a:t>d</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Here, we also use the above-mentioned TF-IWF method to compute the weights between words and pseudo documents. Intrinsically, X</a:t>
            </a:r>
            <a:r>
              <a:rPr lang="en-US" baseline="-25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is much denser than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denoting the distributional similarity based on vector representations between short texts on the entire corpus. </a:t>
            </a:r>
          </a:p>
          <a:p>
            <a:r>
              <a:rPr lang="en-US" dirty="0">
                <a:latin typeface="Times New Roman" panose="02020603050405020304" pitchFamily="18" charset="0"/>
                <a:cs typeface="Times New Roman" panose="02020603050405020304" pitchFamily="18" charset="0"/>
              </a:rPr>
              <a:t>Figure 4 illustrates the impacts of the different size of windows on density. For instance, choosing top-N size to 3, then on-zero entries of X</a:t>
            </a:r>
            <a:r>
              <a:rPr lang="en-US" baseline="-25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is about 0.5%. Therefore, decomposing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and X</a:t>
            </a:r>
            <a:r>
              <a:rPr lang="en-US" baseline="-25000"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together can reduce the error of supplementing </a:t>
            </a:r>
            <a:r>
              <a:rPr lang="en-US" dirty="0" err="1">
                <a:latin typeface="Times New Roman" panose="02020603050405020304" pitchFamily="18" charset="0"/>
                <a:cs typeface="Times New Roman" panose="02020603050405020304" pitchFamily="18" charset="0"/>
              </a:rPr>
              <a:t>X</a:t>
            </a:r>
            <a:r>
              <a:rPr lang="en-US" baseline="-25000" dirty="0" err="1">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761F29C-75EB-4FBF-BEDC-D5833028393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5408" y="565672"/>
            <a:ext cx="7280821" cy="2645229"/>
          </a:xfrm>
          <a:prstGeom prst="rect">
            <a:avLst/>
          </a:prstGeom>
          <a:noFill/>
          <a:ln>
            <a:noFill/>
          </a:ln>
        </p:spPr>
      </p:pic>
    </p:spTree>
    <p:extLst>
      <p:ext uri="{BB962C8B-B14F-4D97-AF65-F5344CB8AC3E}">
        <p14:creationId xmlns:p14="http://schemas.microsoft.com/office/powerpoint/2010/main" val="2497417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2CA1-455A-469B-8CA3-B2E3225AE0A5}"/>
              </a:ext>
            </a:extLst>
          </p:cNvPr>
          <p:cNvSpPr>
            <a:spLocks noGrp="1"/>
          </p:cNvSpPr>
          <p:nvPr>
            <p:ph type="title"/>
          </p:nvPr>
        </p:nvSpPr>
        <p:spPr>
          <a:xfrm>
            <a:off x="677333" y="220437"/>
            <a:ext cx="9234109" cy="587828"/>
          </a:xfrm>
        </p:spPr>
        <p:txBody>
          <a:bodyPr>
            <a:normAutofit fontScale="90000"/>
          </a:bodyPr>
          <a:lstStyle/>
          <a:p>
            <a:r>
              <a:rPr lang="en-US" b="1" dirty="0">
                <a:latin typeface="Times New Roman" panose="02020603050405020304" pitchFamily="18" charset="0"/>
                <a:cs typeface="Times New Roman" panose="02020603050405020304" pitchFamily="18" charset="0"/>
              </a:rPr>
              <a:t>MODELING WORD EMBEDDINGS SEMANTIC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BCEF8-DFFE-4B49-9C8E-AC010052B63E}"/>
              </a:ext>
            </a:extLst>
          </p:cNvPr>
          <p:cNvSpPr>
            <a:spLocks noGrp="1"/>
          </p:cNvSpPr>
          <p:nvPr>
            <p:ph idx="1"/>
          </p:nvPr>
        </p:nvSpPr>
        <p:spPr>
          <a:xfrm>
            <a:off x="734483" y="930729"/>
            <a:ext cx="9062659" cy="5551715"/>
          </a:xfrm>
        </p:spPr>
        <p:txBody>
          <a:bodyPr>
            <a:normAutofit/>
          </a:bodyPr>
          <a:lstStyle/>
          <a:p>
            <a:r>
              <a:rPr lang="en-US" dirty="0">
                <a:latin typeface="Times New Roman" panose="02020603050405020304" pitchFamily="18" charset="0"/>
                <a:cs typeface="Times New Roman" panose="02020603050405020304" pitchFamily="18" charset="0"/>
              </a:rPr>
              <a:t>MATRIX Studies reveal that short texts usually have shorter length than 100 characters. This cause the high semantic relatedness between two words less frequently co-occur in the context of short texts. On the other hand, word embeddings have been successfully applied in language models and many natural language process tasks. Conceptually, word embeddings involve a mathematical embedding from a space with one dimension per word to a continuous vector space with much lower dimension. Hence, we use word embeddings vector representation method to learn the linguistic and semantic similarity of the corresponding words (e.g., king - man + women = queen).</a:t>
            </a:r>
          </a:p>
          <a:p>
            <a:r>
              <a:rPr lang="en-US" dirty="0">
                <a:latin typeface="Times New Roman" panose="02020603050405020304" pitchFamily="18" charset="0"/>
                <a:cs typeface="Times New Roman" panose="02020603050405020304" pitchFamily="18" charset="0"/>
              </a:rPr>
              <a:t>Formally, given pretrained word embeddings, a word </a:t>
            </a:r>
            <a:r>
              <a:rPr lang="en-US" dirty="0" err="1">
                <a:latin typeface="Times New Roman" panose="02020603050405020304" pitchFamily="18" charset="0"/>
                <a:cs typeface="Times New Roman" panose="02020603050405020304" pitchFamily="18" charset="0"/>
              </a:rPr>
              <a:t>w</a:t>
            </a:r>
            <a:r>
              <a:rPr lang="en-US"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presented by a word occurrence vector (v</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where D is the dimension of vector, and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is decided by the co-occurrence of words </a:t>
            </a:r>
            <a:r>
              <a:rPr lang="en-US" dirty="0" err="1">
                <a:latin typeface="Times New Roman" panose="02020603050405020304" pitchFamily="18" charset="0"/>
                <a:cs typeface="Times New Roman" panose="02020603050405020304" pitchFamily="18" charset="0"/>
              </a:rPr>
              <a:t>w</a:t>
            </a:r>
            <a:r>
              <a:rPr lang="en-US" baseline="-25000"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w</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We then measure the semantic relatedness between two words </a:t>
            </a:r>
            <a:r>
              <a:rPr lang="en-US" dirty="0" err="1">
                <a:latin typeface="Times New Roman" panose="02020603050405020304" pitchFamily="18" charset="0"/>
                <a:cs typeface="Times New Roman" panose="02020603050405020304" pitchFamily="18" charset="0"/>
              </a:rPr>
              <a:t>wi</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w</a:t>
            </a:r>
            <a:r>
              <a:rPr lang="en-US" baseline="-25000" dirty="0" err="1">
                <a:latin typeface="Times New Roman" panose="02020603050405020304" pitchFamily="18" charset="0"/>
                <a:cs typeface="Times New Roman" panose="02020603050405020304" pitchFamily="18" charset="0"/>
              </a:rPr>
              <a:t>j</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the cosine similarity between their vector representations in the latent space (i.e., the word embeddings of the two words). The semantic relatedness between the pair of words is denoted by s(</a:t>
            </a:r>
            <a:r>
              <a:rPr lang="en-US" dirty="0" err="1">
                <a:latin typeface="Times New Roman" panose="02020603050405020304" pitchFamily="18" charset="0"/>
                <a:cs typeface="Times New Roman" panose="02020603050405020304" pitchFamily="18" charset="0"/>
              </a:rPr>
              <a:t>w</a:t>
            </a:r>
            <a:r>
              <a:rPr lang="en-US" baseline="-25000" dirty="0" err="1">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,w</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Then a word semantic relation matrix S can be constructed, consisting of all word pairs whose semantic relatedness score is higher than 0, that is estimated with empirical probabilities as follows: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………………..(5)</a:t>
            </a:r>
          </a:p>
        </p:txBody>
      </p:sp>
      <p:pic>
        <p:nvPicPr>
          <p:cNvPr id="4" name="Picture 3">
            <a:extLst>
              <a:ext uri="{FF2B5EF4-FFF2-40B4-BE49-F238E27FC236}">
                <a16:creationId xmlns:a16="http://schemas.microsoft.com/office/drawing/2014/main" id="{EED7B24D-71F6-4B02-B17B-35C1F615329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39955" y="5551260"/>
            <a:ext cx="4003221" cy="752022"/>
          </a:xfrm>
          <a:prstGeom prst="rect">
            <a:avLst/>
          </a:prstGeom>
          <a:noFill/>
          <a:ln>
            <a:noFill/>
          </a:ln>
        </p:spPr>
      </p:pic>
    </p:spTree>
    <p:extLst>
      <p:ext uri="{BB962C8B-B14F-4D97-AF65-F5344CB8AC3E}">
        <p14:creationId xmlns:p14="http://schemas.microsoft.com/office/powerpoint/2010/main" val="1846144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5D01B-C67F-4719-ADF8-99BEE24F0626}"/>
              </a:ext>
            </a:extLst>
          </p:cNvPr>
          <p:cNvSpPr>
            <a:spLocks noGrp="1"/>
          </p:cNvSpPr>
          <p:nvPr>
            <p:ph idx="1"/>
          </p:nvPr>
        </p:nvSpPr>
        <p:spPr>
          <a:xfrm>
            <a:off x="677334" y="678731"/>
            <a:ext cx="8596668" cy="5362632"/>
          </a:xfrm>
        </p:spPr>
        <p:txBody>
          <a:bodyPr>
            <a:normAutofit/>
          </a:bodyPr>
          <a:lstStyle/>
          <a:p>
            <a:r>
              <a:rPr lang="en-US" sz="2000" dirty="0">
                <a:latin typeface="Times New Roman" panose="02020603050405020304" pitchFamily="18" charset="0"/>
                <a:cs typeface="Times New Roman" panose="02020603050405020304" pitchFamily="18" charset="0"/>
              </a:rPr>
              <a:t>After representing each word by the word co-occurrence vector, we then apply cosine similarity algorithm to measure the semantic correlation between any two words, resulting in the ﬁnal word correlation matrix S = [</a:t>
            </a:r>
            <a:r>
              <a:rPr lang="en-US" sz="2000" dirty="0" err="1">
                <a:latin typeface="Times New Roman" panose="02020603050405020304" pitchFamily="18" charset="0"/>
                <a:cs typeface="Times New Roman" panose="02020603050405020304" pitchFamily="18" charset="0"/>
              </a:rPr>
              <a:t>s</a:t>
            </a:r>
            <a:r>
              <a:rPr lang="en-US" sz="2000" baseline="-25000" dirty="0" err="1">
                <a:latin typeface="Times New Roman" panose="02020603050405020304" pitchFamily="18" charset="0"/>
                <a:cs typeface="Times New Roman" panose="02020603050405020304" pitchFamily="18" charset="0"/>
              </a:rPr>
              <a:t>ij</a:t>
            </a:r>
            <a:r>
              <a:rPr lang="en-US" sz="2000" dirty="0">
                <a:latin typeface="Times New Roman" panose="02020603050405020304" pitchFamily="18" charset="0"/>
                <a:cs typeface="Times New Roman" panose="02020603050405020304" pitchFamily="18" charset="0"/>
              </a:rPr>
              <a:t>] ∈ R</a:t>
            </a:r>
            <a:r>
              <a:rPr lang="en-US" sz="2000" baseline="30000" dirty="0">
                <a:latin typeface="Times New Roman" panose="02020603050405020304" pitchFamily="18" charset="0"/>
                <a:cs typeface="Times New Roman" panose="02020603050405020304" pitchFamily="18" charset="0"/>
              </a:rPr>
              <a:t>M×M</a:t>
            </a:r>
            <a:r>
              <a:rPr lang="en-US" sz="2000" dirty="0">
                <a:latin typeface="Times New Roman" panose="02020603050405020304" pitchFamily="18" charset="0"/>
                <a:cs typeface="Times New Roman" panose="02020603050405020304" pitchFamily="18" charset="0"/>
              </a:rPr>
              <a:t>. Motivated by previous works about graph clustering, we formulate this topic learning problem as ﬁnding a word-topic matrix U to minimize the following objective function:</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…………………….(6)</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where each column of the word-topic matrix U represents a topic by a vector of weighted words. This special formulation of non-negative matrix factorization is referred as the symmetric non-negative matrix factorization, which is suggested to be equivalent to kernel k-means clustering and spectral clustering.</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B509C7-AB44-4481-B63B-BA7C0E802E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74797" y="2734389"/>
            <a:ext cx="2139884" cy="442444"/>
          </a:xfrm>
          <a:prstGeom prst="rect">
            <a:avLst/>
          </a:prstGeom>
          <a:noFill/>
          <a:ln>
            <a:noFill/>
          </a:ln>
        </p:spPr>
      </p:pic>
    </p:spTree>
    <p:extLst>
      <p:ext uri="{BB962C8B-B14F-4D97-AF65-F5344CB8AC3E}">
        <p14:creationId xmlns:p14="http://schemas.microsoft.com/office/powerpoint/2010/main" val="3100164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48B3-751D-47CC-86D1-12B41FF35525}"/>
              </a:ext>
            </a:extLst>
          </p:cNvPr>
          <p:cNvSpPr>
            <a:spLocks noGrp="1"/>
          </p:cNvSpPr>
          <p:nvPr>
            <p:ph type="title"/>
          </p:nvPr>
        </p:nvSpPr>
        <p:spPr>
          <a:xfrm>
            <a:off x="677334" y="609600"/>
            <a:ext cx="8596668" cy="1077798"/>
          </a:xfrm>
        </p:spPr>
        <p:txBody>
          <a:bodyPr>
            <a:normAutofit fontScale="90000"/>
          </a:bodyPr>
          <a:lstStyle/>
          <a:p>
            <a:r>
              <a:rPr lang="en-US" b="1" dirty="0">
                <a:latin typeface="Times New Roman" panose="02020603050405020304" pitchFamily="18" charset="0"/>
                <a:cs typeface="Times New Roman" panose="02020603050405020304" pitchFamily="18" charset="0"/>
              </a:rPr>
              <a:t>MODELING DOCUMENT CLUSTERING MATRIX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B8A209-38B8-4349-8596-DF77B572F5B0}"/>
              </a:ext>
            </a:extLst>
          </p:cNvPr>
          <p:cNvSpPr>
            <a:spLocks noGrp="1"/>
          </p:cNvSpPr>
          <p:nvPr>
            <p:ph idx="1"/>
          </p:nvPr>
        </p:nvSpPr>
        <p:spPr>
          <a:xfrm>
            <a:off x="677334" y="1857080"/>
            <a:ext cx="8596668" cy="4553147"/>
          </a:xfrm>
        </p:spPr>
        <p:txBody>
          <a:bodyPr>
            <a:noAutofit/>
          </a:bodyPr>
          <a:lstStyle/>
          <a:p>
            <a:r>
              <a:rPr lang="en-US" sz="1900" dirty="0">
                <a:latin typeface="Times New Roman" panose="02020603050405020304" pitchFamily="18" charset="0"/>
                <a:cs typeface="Times New Roman" panose="02020603050405020304" pitchFamily="18" charset="0"/>
              </a:rPr>
              <a:t>The algorithm has some good property for short text clustering problem, such as </a:t>
            </a:r>
            <a:endParaRPr lang="en-IN"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(1) fast to converge; </a:t>
            </a:r>
            <a:endParaRPr lang="en-IN"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(2) cope with the sparse and high dimensional problem of short texts; </a:t>
            </a:r>
            <a:endParaRPr lang="en-IN"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(3) obtain the representative words of each cluster. </a:t>
            </a:r>
            <a:endParaRPr lang="en-IN"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Therefore, we opt for this method as the clustering algorithm form document clustering matrix. The code used are publicly available. More speciﬁcally, we ﬁrst cluster short documents into different groups by exploiting GSDMM algorithm. Documents that are similar to one another within the same cluster and are dissimilar to documents in other clusters. We believe that if document </a:t>
            </a:r>
            <a:r>
              <a:rPr lang="en-US" sz="1900" dirty="0" err="1">
                <a:latin typeface="Times New Roman" panose="02020603050405020304" pitchFamily="18" charset="0"/>
                <a:cs typeface="Times New Roman" panose="02020603050405020304" pitchFamily="18" charset="0"/>
              </a:rPr>
              <a:t>d</a:t>
            </a:r>
            <a:r>
              <a:rPr lang="en-US" sz="1900" baseline="-25000" dirty="0" err="1">
                <a:latin typeface="Times New Roman" panose="02020603050405020304" pitchFamily="18" charset="0"/>
                <a:cs typeface="Times New Roman" panose="02020603050405020304" pitchFamily="18" charset="0"/>
              </a:rPr>
              <a:t>j</a:t>
            </a:r>
            <a:r>
              <a:rPr lang="en-US" sz="1900" dirty="0">
                <a:latin typeface="Times New Roman" panose="02020603050405020304" pitchFamily="18" charset="0"/>
                <a:cs typeface="Times New Roman" panose="02020603050405020304" pitchFamily="18" charset="0"/>
              </a:rPr>
              <a:t> is grouped to cluster C</a:t>
            </a:r>
            <a:r>
              <a:rPr lang="en-US" sz="1900" baseline="-25000" dirty="0">
                <a:latin typeface="Times New Roman" panose="02020603050405020304" pitchFamily="18" charset="0"/>
                <a:cs typeface="Times New Roman" panose="02020603050405020304" pitchFamily="18" charset="0"/>
              </a:rPr>
              <a:t>k</a:t>
            </a:r>
            <a:r>
              <a:rPr lang="en-US" sz="1900" dirty="0">
                <a:latin typeface="Times New Roman" panose="02020603050405020304" pitchFamily="18" charset="0"/>
                <a:cs typeface="Times New Roman" panose="02020603050405020304" pitchFamily="18" charset="0"/>
              </a:rPr>
              <a:t> in observed spaces, it should be consistent with the latent space. Hence, once the clusters are created, in latent document feature space, a document should be more closed to the centroid of that cluster to which it belongs. In TRNMF model, we represent document-document clustering matrix as G ∈R</a:t>
            </a:r>
            <a:r>
              <a:rPr lang="en-US" sz="1900" baseline="30000" dirty="0">
                <a:latin typeface="Times New Roman" panose="02020603050405020304" pitchFamily="18" charset="0"/>
                <a:cs typeface="Times New Roman" panose="02020603050405020304" pitchFamily="18" charset="0"/>
              </a:rPr>
              <a:t>2N×2N</a:t>
            </a:r>
            <a:r>
              <a:rPr lang="en-US" sz="1900" dirty="0">
                <a:latin typeface="Times New Roman" panose="02020603050405020304" pitchFamily="18" charset="0"/>
                <a:cs typeface="Times New Roman" panose="02020603050405020304" pitchFamily="18" charset="0"/>
              </a:rPr>
              <a:t>, which (</a:t>
            </a:r>
            <a:r>
              <a:rPr lang="en-US" sz="1900" dirty="0" err="1">
                <a:latin typeface="Times New Roman" panose="02020603050405020304" pitchFamily="18" charset="0"/>
                <a:cs typeface="Times New Roman" panose="02020603050405020304" pitchFamily="18" charset="0"/>
              </a:rPr>
              <a:t>i,j</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entry deﬁned as</a:t>
            </a:r>
            <a:endParaRPr lang="en-IN" sz="1900" dirty="0">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91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0EF2D-4183-4633-A0AA-ABD7825385ED}"/>
              </a:ext>
            </a:extLst>
          </p:cNvPr>
          <p:cNvSpPr>
            <a:spLocks noGrp="1"/>
          </p:cNvSpPr>
          <p:nvPr>
            <p:ph idx="1"/>
          </p:nvPr>
        </p:nvSpPr>
        <p:spPr>
          <a:xfrm>
            <a:off x="677334" y="499621"/>
            <a:ext cx="8596668" cy="5541741"/>
          </a:xfrm>
        </p:spPr>
        <p:txBody>
          <a:bodyPr>
            <a:normAutofit/>
          </a:bodyPr>
          <a:lstStyle/>
          <a:p>
            <a:r>
              <a:rPr lang="en-US" dirty="0">
                <a:latin typeface="Times New Roman" panose="02020603050405020304" pitchFamily="18" charset="0"/>
                <a:cs typeface="Times New Roman" panose="02020603050405020304" pitchFamily="18" charset="0"/>
              </a:rPr>
              <a:t>                                                                                     ……….…….(7)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cs typeface="Times New Roman" panose="02020603050405020304" pitchFamily="18" charset="0"/>
              </a:rPr>
              <a:t>C</a:t>
            </a:r>
            <a:r>
              <a:rPr lang="en-US" baseline="-25000" dirty="0" err="1">
                <a:latin typeface="Times New Roman" panose="02020603050405020304" pitchFamily="18" charset="0"/>
                <a:cs typeface="Times New Roman" panose="02020603050405020304" pitchFamily="18" charset="0"/>
              </a:rPr>
              <a:t>di</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a:t>
            </a:r>
            <a:r>
              <a:rPr lang="en-US" baseline="-25000" dirty="0" err="1">
                <a:latin typeface="Times New Roman" panose="02020603050405020304" pitchFamily="18" charset="0"/>
                <a:cs typeface="Times New Roman" panose="02020603050405020304" pitchFamily="18" charset="0"/>
              </a:rPr>
              <a:t>dj</a:t>
            </a:r>
            <a:r>
              <a:rPr lang="en-US" dirty="0">
                <a:latin typeface="Times New Roman" panose="02020603050405020304" pitchFamily="18" charset="0"/>
                <a:cs typeface="Times New Roman" panose="02020603050405020304" pitchFamily="18" charset="0"/>
              </a:rPr>
              <a:t> are the clustering labels of documents d</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respectively. This document clustering matrix G plays a role of making similar semantic documents to become more close each other. Each column of G corresponds to a K-dimensional topic distribution vector </a:t>
            </a:r>
            <a:r>
              <a:rPr lang="en-US" dirty="0" err="1">
                <a:latin typeface="Times New Roman" panose="02020603050405020304" pitchFamily="18" charset="0"/>
                <a:cs typeface="Times New Roman" panose="02020603050405020304" pitchFamily="18" charset="0"/>
              </a:rPr>
              <a:t>g</a:t>
            </a:r>
            <a:r>
              <a:rPr lang="en-US" baseline="-25000" dirty="0" err="1">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for each document by performing the vector representation algorithm of short texts. Under this scenario, assume that the given document corpus consists of K document clusters, we may arrive at the following document similarity cluster </a:t>
            </a:r>
            <a:r>
              <a:rPr lang="en-US" dirty="0" err="1">
                <a:latin typeface="Times New Roman" panose="02020603050405020304" pitchFamily="18" charset="0"/>
                <a:cs typeface="Times New Roman" panose="02020603050405020304" pitchFamily="18" charset="0"/>
              </a:rPr>
              <a:t>regularizer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………………….(8)</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 V ∈ R</a:t>
            </a:r>
            <a:r>
              <a:rPr lang="en-US" baseline="30000" dirty="0">
                <a:latin typeface="Times New Roman" panose="02020603050405020304" pitchFamily="18" charset="0"/>
                <a:cs typeface="Times New Roman" panose="02020603050405020304" pitchFamily="18" charset="0"/>
              </a:rPr>
              <a:t>2N×K</a:t>
            </a:r>
            <a:r>
              <a:rPr lang="en-US" dirty="0">
                <a:latin typeface="Times New Roman" panose="02020603050405020304" pitchFamily="18" charset="0"/>
                <a:cs typeface="Times New Roman" panose="02020603050405020304" pitchFamily="18" charset="0"/>
              </a:rPr>
              <a:t> is low rank latent factor matrix for document representations in the topic space.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207ED7-4D4D-4791-BFC9-7217A07E08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03628" y="499621"/>
            <a:ext cx="2592372" cy="631595"/>
          </a:xfrm>
          <a:prstGeom prst="rect">
            <a:avLst/>
          </a:prstGeom>
          <a:noFill/>
          <a:ln>
            <a:noFill/>
          </a:ln>
        </p:spPr>
      </p:pic>
      <p:pic>
        <p:nvPicPr>
          <p:cNvPr id="5" name="Picture 4">
            <a:extLst>
              <a:ext uri="{FF2B5EF4-FFF2-40B4-BE49-F238E27FC236}">
                <a16:creationId xmlns:a16="http://schemas.microsoft.com/office/drawing/2014/main" id="{15AACD45-4F25-4D0F-ADDC-64042703FBD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45583" y="3375812"/>
            <a:ext cx="2108462" cy="426888"/>
          </a:xfrm>
          <a:prstGeom prst="rect">
            <a:avLst/>
          </a:prstGeom>
          <a:noFill/>
          <a:ln>
            <a:noFill/>
          </a:ln>
        </p:spPr>
      </p:pic>
    </p:spTree>
    <p:extLst>
      <p:ext uri="{BB962C8B-B14F-4D97-AF65-F5344CB8AC3E}">
        <p14:creationId xmlns:p14="http://schemas.microsoft.com/office/powerpoint/2010/main" val="963533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D21E-63A4-4385-A8AC-9ED97A0E535A}"/>
              </a:ext>
            </a:extLst>
          </p:cNvPr>
          <p:cNvSpPr>
            <a:spLocks noGrp="1"/>
          </p:cNvSpPr>
          <p:nvPr>
            <p:ph type="title"/>
          </p:nvPr>
        </p:nvSpPr>
        <p:spPr>
          <a:xfrm>
            <a:off x="677334" y="609600"/>
            <a:ext cx="8596668" cy="615885"/>
          </a:xfrm>
        </p:spPr>
        <p:txBody>
          <a:bodyPr>
            <a:normAutofit fontScale="90000"/>
          </a:bodyPr>
          <a:lstStyle/>
          <a:p>
            <a:r>
              <a:rPr lang="en-US" b="1" dirty="0">
                <a:latin typeface="Times New Roman" panose="02020603050405020304" pitchFamily="18" charset="0"/>
                <a:cs typeface="Times New Roman" panose="02020603050405020304" pitchFamily="18" charset="0"/>
              </a:rPr>
              <a:t>UNIFIED SHORT TEXT TOPIC MODEL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FB5063-B2FD-4EB6-8210-433F08363D2E}"/>
              </a:ext>
            </a:extLst>
          </p:cNvPr>
          <p:cNvSpPr>
            <a:spLocks noGrp="1"/>
          </p:cNvSpPr>
          <p:nvPr>
            <p:ph idx="1"/>
          </p:nvPr>
        </p:nvSpPr>
        <p:spPr>
          <a:xfrm>
            <a:off x="677334" y="1772239"/>
            <a:ext cx="8596668" cy="4551927"/>
          </a:xfrm>
        </p:spPr>
        <p:txBody>
          <a:bodyPr>
            <a:normAutofit/>
          </a:bodyPr>
          <a:lstStyle/>
          <a:p>
            <a:r>
              <a:rPr lang="en-US" dirty="0">
                <a:latin typeface="Times New Roman" panose="02020603050405020304" pitchFamily="18" charset="0"/>
                <a:cs typeface="Times New Roman" panose="02020603050405020304" pitchFamily="18" charset="0"/>
              </a:rPr>
              <a:t>Based on the above discussion, we demonstrate how to construct word co-occurrence matrix, word embeddings semantic matrix regularization and document-document similarity clustering matrix regularization, respectively. Now, we solve the optimization problem by combining J</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J</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with J:</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…………………(9)</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 X ∈ R</a:t>
            </a:r>
            <a:r>
              <a:rPr lang="en-US" baseline="30000" dirty="0">
                <a:latin typeface="Times New Roman" panose="02020603050405020304" pitchFamily="18" charset="0"/>
                <a:cs typeface="Times New Roman" panose="02020603050405020304" pitchFamily="18" charset="0"/>
              </a:rPr>
              <a:t>M×2N</a:t>
            </a:r>
            <a:r>
              <a:rPr lang="en-US" dirty="0">
                <a:latin typeface="Times New Roman" panose="02020603050405020304" pitchFamily="18" charset="0"/>
                <a:cs typeface="Times New Roman" panose="02020603050405020304" pitchFamily="18" charset="0"/>
              </a:rPr>
              <a:t> and V ∈ R</a:t>
            </a:r>
            <a:r>
              <a:rPr lang="en-US" baseline="30000" dirty="0">
                <a:latin typeface="Times New Roman" panose="02020603050405020304" pitchFamily="18" charset="0"/>
                <a:cs typeface="Times New Roman" panose="02020603050405020304" pitchFamily="18" charset="0"/>
              </a:rPr>
              <a:t>2N×K</a:t>
            </a:r>
            <a:r>
              <a:rPr lang="en-US" dirty="0">
                <a:latin typeface="Times New Roman" panose="02020603050405020304" pitchFamily="18" charset="0"/>
                <a:cs typeface="Times New Roman" panose="02020603050405020304" pitchFamily="18" charset="0"/>
              </a:rPr>
              <a:t>; α ≥ 0 and β ≥ 0 are the parameters controlling word co-occurrence regularization and message clustering regularization on U</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 respectively.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36D565-323B-4C9D-8D8B-B9F5670A2B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7998" y="3103168"/>
            <a:ext cx="3685880" cy="1644972"/>
          </a:xfrm>
          <a:prstGeom prst="rect">
            <a:avLst/>
          </a:prstGeom>
          <a:noFill/>
          <a:ln>
            <a:noFill/>
          </a:ln>
        </p:spPr>
      </p:pic>
    </p:spTree>
    <p:extLst>
      <p:ext uri="{BB962C8B-B14F-4D97-AF65-F5344CB8AC3E}">
        <p14:creationId xmlns:p14="http://schemas.microsoft.com/office/powerpoint/2010/main" val="2583149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16E9-1C12-4DCA-8B69-5E61AC4EC52D}"/>
              </a:ext>
            </a:extLst>
          </p:cNvPr>
          <p:cNvSpPr>
            <a:spLocks noGrp="1"/>
          </p:cNvSpPr>
          <p:nvPr>
            <p:ph type="title"/>
          </p:nvPr>
        </p:nvSpPr>
        <p:spPr>
          <a:xfrm>
            <a:off x="677334" y="609600"/>
            <a:ext cx="8596668" cy="663019"/>
          </a:xfrm>
        </p:spPr>
        <p:txBody>
          <a:bodyPr>
            <a:normAutofit fontScale="90000"/>
          </a:bodyPr>
          <a:lstStyle/>
          <a:p>
            <a:r>
              <a:rPr lang="en-US" b="1" dirty="0">
                <a:latin typeface="Times New Roman" panose="02020603050405020304" pitchFamily="18" charset="0"/>
                <a:cs typeface="Times New Roman" panose="02020603050405020304" pitchFamily="18" charset="0"/>
              </a:rPr>
              <a:t>MODEL OPTIMIZATION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38B9D6-85C7-4AEE-9774-9B9A19CF70A0}"/>
              </a:ext>
            </a:extLst>
          </p:cNvPr>
          <p:cNvSpPr>
            <a:spLocks noGrp="1"/>
          </p:cNvSpPr>
          <p:nvPr>
            <p:ph idx="1"/>
          </p:nvPr>
        </p:nvSpPr>
        <p:spPr>
          <a:xfrm>
            <a:off x="677334" y="1432874"/>
            <a:ext cx="8596668" cy="5043339"/>
          </a:xfrm>
        </p:spPr>
        <p:txBody>
          <a:bodyPr>
            <a:normAutofit/>
          </a:bodyPr>
          <a:lstStyle/>
          <a:p>
            <a:r>
              <a:rPr lang="en-US" dirty="0">
                <a:latin typeface="Times New Roman" panose="02020603050405020304" pitchFamily="18" charset="0"/>
                <a:cs typeface="Times New Roman" panose="02020603050405020304" pitchFamily="18" charset="0"/>
              </a:rPr>
              <a:t>Easily observed in Eq. (9), where if V is ﬁxed, J is a convex optimization problem with respect to U and if U is ﬁxed, J is a convex optimization problem with respect to V. However, when both and are not ﬁxed, J is not convex. Therefore, the global optimal solutions of the objective function are difﬁcult to formalize.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Nevertheless, local optimal solutions can be obtained by multiplicative update method. Solving the Word-Topic Matrix U. Hold document-topic matrix V = [v</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t>
            </a:r>
            <a:r>
              <a:rPr lang="en-US" baseline="-25000" dirty="0" err="1">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ﬁxed, the updating rule of U equivalent to the following optimization problem: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………………(10)</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then we take the gradient of (10) with respect to U and setting it to zero:</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…………….(11)</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multiplying (11) by U, (11) can be written as</a:t>
            </a:r>
          </a:p>
          <a:p>
            <a:r>
              <a:rPr lang="en-US"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9164E0-B0A1-4F9C-8D91-311D2E8C62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3069" y="3553921"/>
            <a:ext cx="4172932" cy="659860"/>
          </a:xfrm>
          <a:prstGeom prst="rect">
            <a:avLst/>
          </a:prstGeom>
          <a:noFill/>
          <a:ln>
            <a:noFill/>
          </a:ln>
        </p:spPr>
      </p:pic>
      <p:pic>
        <p:nvPicPr>
          <p:cNvPr id="5" name="Picture 4">
            <a:extLst>
              <a:ext uri="{FF2B5EF4-FFF2-40B4-BE49-F238E27FC236}">
                <a16:creationId xmlns:a16="http://schemas.microsoft.com/office/drawing/2014/main" id="{59693CDA-C770-41A3-ADF2-C7DDF682F37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3856" y="4907416"/>
            <a:ext cx="4172932" cy="621403"/>
          </a:xfrm>
          <a:prstGeom prst="rect">
            <a:avLst/>
          </a:prstGeom>
          <a:noFill/>
          <a:ln>
            <a:noFill/>
          </a:ln>
        </p:spPr>
      </p:pic>
      <p:pic>
        <p:nvPicPr>
          <p:cNvPr id="6" name="Picture 5">
            <a:extLst>
              <a:ext uri="{FF2B5EF4-FFF2-40B4-BE49-F238E27FC236}">
                <a16:creationId xmlns:a16="http://schemas.microsoft.com/office/drawing/2014/main" id="{891E11F5-2B2F-4873-B729-0DCA33AD9A8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05493" y="5995164"/>
            <a:ext cx="4788815" cy="621403"/>
          </a:xfrm>
          <a:prstGeom prst="rect">
            <a:avLst/>
          </a:prstGeom>
          <a:noFill/>
          <a:ln>
            <a:noFill/>
          </a:ln>
        </p:spPr>
      </p:pic>
    </p:spTree>
    <p:extLst>
      <p:ext uri="{BB962C8B-B14F-4D97-AF65-F5344CB8AC3E}">
        <p14:creationId xmlns:p14="http://schemas.microsoft.com/office/powerpoint/2010/main" val="1040583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6D0F2-F76F-4D4A-8223-C25212C8B7EB}"/>
              </a:ext>
            </a:extLst>
          </p:cNvPr>
          <p:cNvSpPr>
            <a:spLocks noGrp="1"/>
          </p:cNvSpPr>
          <p:nvPr>
            <p:ph idx="1"/>
          </p:nvPr>
        </p:nvSpPr>
        <p:spPr>
          <a:xfrm>
            <a:off x="696187" y="829559"/>
            <a:ext cx="8768324" cy="5561814"/>
          </a:xfrm>
        </p:spPr>
        <p:txBody>
          <a:bodyPr>
            <a:normAutofit/>
          </a:bodyPr>
          <a:lstStyle/>
          <a:p>
            <a:r>
              <a:rPr lang="en-US" dirty="0">
                <a:latin typeface="Times New Roman" panose="02020603050405020304" pitchFamily="18" charset="0"/>
                <a:cs typeface="Times New Roman" panose="02020603050405020304" pitchFamily="18" charset="0"/>
              </a:rPr>
              <a:t>Where each element in X, S is non-negative and α, λ are non-negative as well, moreover, the initial values U and V are both non-negative; consequently, UV</a:t>
            </a:r>
            <a:r>
              <a:rPr lang="en-US" baseline="30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V , XV , UU</a:t>
            </a:r>
            <a:r>
              <a:rPr lang="en-US" baseline="30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U and SU are non-negative. Thus (12) can be written as follows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…………….(13)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the updating rules of U is deﬁned as follows: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…………………(14)</a:t>
            </a:r>
          </a:p>
          <a:p>
            <a:r>
              <a:rPr lang="en-US" dirty="0">
                <a:latin typeface="Times New Roman" panose="02020603050405020304" pitchFamily="18" charset="0"/>
                <a:cs typeface="Times New Roman" panose="02020603050405020304" pitchFamily="18" charset="0"/>
              </a:rPr>
              <a:t>Solving the Document-Topic Matrix V. After learning matrix U, we then solve the document-topic matrix V . Similarly, the objective function based on matrix V is shown as follows:</a:t>
            </a:r>
          </a:p>
          <a:p>
            <a:r>
              <a:rPr lang="en-US" dirty="0">
                <a:latin typeface="Times New Roman" panose="02020603050405020304" pitchFamily="18" charset="0"/>
                <a:cs typeface="Times New Roman" panose="02020603050405020304" pitchFamily="18" charset="0"/>
              </a:rPr>
              <a:t>                                                                                                          ….……(15)</a:t>
            </a:r>
          </a:p>
          <a:p>
            <a:r>
              <a:rPr lang="en-US" dirty="0">
                <a:latin typeface="Times New Roman" panose="02020603050405020304" pitchFamily="18" charset="0"/>
                <a:cs typeface="Times New Roman" panose="02020603050405020304" pitchFamily="18" charset="0"/>
              </a:rPr>
              <a:t>And the gradient of (15) with respect to V and setting it to zero:</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…………(16)</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EFD275-063A-4336-A961-00A345453A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1287" y="1706471"/>
            <a:ext cx="4116371" cy="591739"/>
          </a:xfrm>
          <a:prstGeom prst="rect">
            <a:avLst/>
          </a:prstGeom>
          <a:noFill/>
          <a:ln>
            <a:noFill/>
          </a:ln>
        </p:spPr>
      </p:pic>
      <p:pic>
        <p:nvPicPr>
          <p:cNvPr id="5" name="Picture 4">
            <a:extLst>
              <a:ext uri="{FF2B5EF4-FFF2-40B4-BE49-F238E27FC236}">
                <a16:creationId xmlns:a16="http://schemas.microsoft.com/office/drawing/2014/main" id="{38D5E4A3-3948-47FB-960C-F9440037A8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15299" y="3149958"/>
            <a:ext cx="3638747" cy="558084"/>
          </a:xfrm>
          <a:prstGeom prst="rect">
            <a:avLst/>
          </a:prstGeom>
          <a:noFill/>
          <a:ln>
            <a:noFill/>
          </a:ln>
        </p:spPr>
      </p:pic>
      <p:pic>
        <p:nvPicPr>
          <p:cNvPr id="6" name="Picture 5">
            <a:extLst>
              <a:ext uri="{FF2B5EF4-FFF2-40B4-BE49-F238E27FC236}">
                <a16:creationId xmlns:a16="http://schemas.microsoft.com/office/drawing/2014/main" id="{1E3E1BB3-028F-406F-8A10-4E49616563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215299" y="4623103"/>
            <a:ext cx="4732255" cy="558084"/>
          </a:xfrm>
          <a:prstGeom prst="rect">
            <a:avLst/>
          </a:prstGeom>
          <a:noFill/>
          <a:ln>
            <a:noFill/>
          </a:ln>
        </p:spPr>
      </p:pic>
      <p:pic>
        <p:nvPicPr>
          <p:cNvPr id="7" name="Picture 6">
            <a:extLst>
              <a:ext uri="{FF2B5EF4-FFF2-40B4-BE49-F238E27FC236}">
                <a16:creationId xmlns:a16="http://schemas.microsoft.com/office/drawing/2014/main" id="{5AFCD5BF-CF61-4161-9F37-D7A0B288E4F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281287" y="5409870"/>
            <a:ext cx="4430598" cy="675847"/>
          </a:xfrm>
          <a:prstGeom prst="rect">
            <a:avLst/>
          </a:prstGeom>
          <a:noFill/>
          <a:ln>
            <a:noFill/>
          </a:ln>
        </p:spPr>
      </p:pic>
    </p:spTree>
    <p:extLst>
      <p:ext uri="{BB962C8B-B14F-4D97-AF65-F5344CB8AC3E}">
        <p14:creationId xmlns:p14="http://schemas.microsoft.com/office/powerpoint/2010/main" val="1329425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6A0D6-650D-4627-AC65-1C0196BDF3C6}"/>
              </a:ext>
            </a:extLst>
          </p:cNvPr>
          <p:cNvSpPr>
            <a:spLocks noGrp="1"/>
          </p:cNvSpPr>
          <p:nvPr>
            <p:ph idx="1"/>
          </p:nvPr>
        </p:nvSpPr>
        <p:spPr>
          <a:xfrm>
            <a:off x="677334" y="952107"/>
            <a:ext cx="8596668" cy="5089256"/>
          </a:xfrm>
        </p:spPr>
        <p:txBody>
          <a:bodyPr/>
          <a:lstStyle/>
          <a:p>
            <a:r>
              <a:rPr lang="en-US" dirty="0">
                <a:latin typeface="Times New Roman" panose="02020603050405020304" pitchFamily="18" charset="0"/>
                <a:cs typeface="Times New Roman" panose="02020603050405020304" pitchFamily="18" charset="0"/>
              </a:rPr>
              <a:t>And the updating rules of V is deﬁned as follows:</a:t>
            </a:r>
          </a:p>
          <a:p>
            <a:r>
              <a:rPr lang="en-US" dirty="0">
                <a:latin typeface="Times New Roman" panose="02020603050405020304" pitchFamily="18" charset="0"/>
                <a:cs typeface="Times New Roman" panose="02020603050405020304" pitchFamily="18" charset="0"/>
              </a:rPr>
              <a:t>                                                                                           ……………(17)</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827157D-3085-4436-B2A1-779370EF82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7212" y="1329179"/>
            <a:ext cx="3499047" cy="716437"/>
          </a:xfrm>
          <a:prstGeom prst="rect">
            <a:avLst/>
          </a:prstGeom>
          <a:noFill/>
          <a:ln>
            <a:noFill/>
          </a:ln>
        </p:spPr>
      </p:pic>
    </p:spTree>
    <p:extLst>
      <p:ext uri="{BB962C8B-B14F-4D97-AF65-F5344CB8AC3E}">
        <p14:creationId xmlns:p14="http://schemas.microsoft.com/office/powerpoint/2010/main" val="99651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9FA07E0-FAF5-4D64-8EE9-F5B3684147DF}"/>
              </a:ext>
            </a:extLst>
          </p:cNvPr>
          <p:cNvSpPr>
            <a:spLocks noGrp="1"/>
          </p:cNvSpPr>
          <p:nvPr>
            <p:ph idx="1"/>
          </p:nvPr>
        </p:nvSpPr>
        <p:spPr>
          <a:xfrm>
            <a:off x="599439" y="512124"/>
            <a:ext cx="8596668" cy="1139805"/>
          </a:xfrm>
        </p:spPr>
        <p:txBody>
          <a:bodyPr>
            <a:noAutofit/>
          </a:bodyPr>
          <a:lstStyle/>
          <a:p>
            <a:r>
              <a:rPr lang="en-US" sz="2000" b="1" dirty="0">
                <a:latin typeface="Times New Roman" panose="02020603050405020304" pitchFamily="18" charset="0"/>
                <a:cs typeface="Times New Roman" panose="02020603050405020304" pitchFamily="18" charset="0"/>
              </a:rPr>
              <a:t>Identifying the topic semantic information from large amounts of short texts is fundamental and challenging task in many applications, such as context analysis, user interest proﬁle and text classiﬁcation.</a:t>
            </a:r>
            <a:endParaRPr lang="en-IN"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0DBD352D-4A70-497D-868B-51093B560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241" y="1867137"/>
            <a:ext cx="3866784" cy="3722236"/>
          </a:xfrm>
          <a:prstGeom prst="rect">
            <a:avLst/>
          </a:prstGeom>
        </p:spPr>
      </p:pic>
      <p:pic>
        <p:nvPicPr>
          <p:cNvPr id="16" name="Picture 6" descr="Are Internal Social Networks Ungovernable? - Enterprise Knowledge">
            <a:extLst>
              <a:ext uri="{FF2B5EF4-FFF2-40B4-BE49-F238E27FC236}">
                <a16:creationId xmlns:a16="http://schemas.microsoft.com/office/drawing/2014/main" id="{CA5487D8-1EA0-45CD-A17B-B5480932C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2081" y="1808061"/>
            <a:ext cx="3692616" cy="431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64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DCAE-5F08-4EE5-BCD0-E931EAEF2910}"/>
              </a:ext>
            </a:extLst>
          </p:cNvPr>
          <p:cNvSpPr>
            <a:spLocks noGrp="1"/>
          </p:cNvSpPr>
          <p:nvPr>
            <p:ph type="title"/>
          </p:nvPr>
        </p:nvSpPr>
        <p:spPr>
          <a:xfrm>
            <a:off x="762174" y="609600"/>
            <a:ext cx="8596668" cy="785567"/>
          </a:xfrm>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2A40CB-1A06-4BE8-9FDC-50CFD04B971E}"/>
              </a:ext>
            </a:extLst>
          </p:cNvPr>
          <p:cNvSpPr>
            <a:spLocks noGrp="1"/>
          </p:cNvSpPr>
          <p:nvPr>
            <p:ph idx="1"/>
          </p:nvPr>
        </p:nvSpPr>
        <p:spPr>
          <a:xfrm>
            <a:off x="762174" y="1686560"/>
            <a:ext cx="9590866" cy="4754880"/>
          </a:xfrm>
        </p:spPr>
        <p:txBody>
          <a:bodyPr>
            <a:normAutofit/>
          </a:bodyPr>
          <a:lstStyle/>
          <a:p>
            <a:r>
              <a:rPr lang="en-US" sz="2000" b="1" dirty="0">
                <a:latin typeface="Times New Roman" panose="02020603050405020304" pitchFamily="18" charset="0"/>
                <a:cs typeface="Times New Roman" panose="02020603050405020304" pitchFamily="18" charset="0"/>
              </a:rPr>
              <a:t>Conventional topic modeling methods have been widely used to good success in discovering the hidden semantic structure from a large corpus of documents. </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These models, work on the principle of topic modeling based on document-topic and topic-word probabilistic distributions from the co-occurrence of words within documents.</a:t>
            </a:r>
          </a:p>
          <a:p>
            <a:r>
              <a:rPr lang="en-US" sz="2000" b="1" dirty="0">
                <a:latin typeface="Times New Roman" panose="02020603050405020304" pitchFamily="18" charset="0"/>
                <a:cs typeface="Times New Roman" panose="02020603050405020304" pitchFamily="18" charset="0"/>
              </a:rPr>
              <a:t>The main problem is that data sparsity under short texts scenario seriously creates difficulties in the process of ﬁnding document-topic distributions.</a:t>
            </a:r>
          </a:p>
          <a:p>
            <a:r>
              <a:rPr lang="en-US" sz="2000" b="1" dirty="0">
                <a:latin typeface="Times New Roman" panose="02020603050405020304" pitchFamily="18" charset="0"/>
                <a:cs typeface="Times New Roman" panose="02020603050405020304" pitchFamily="18" charset="0"/>
              </a:rPr>
              <a:t>As a result, conventional topic modeling methods can not achieve satisfactory performance in short text topic modeling domain.</a:t>
            </a:r>
          </a:p>
        </p:txBody>
      </p:sp>
      <p:pic>
        <p:nvPicPr>
          <p:cNvPr id="15" name="Picture 14">
            <a:extLst>
              <a:ext uri="{FF2B5EF4-FFF2-40B4-BE49-F238E27FC236}">
                <a16:creationId xmlns:a16="http://schemas.microsoft.com/office/drawing/2014/main" id="{DDDE9111-E364-47CC-801D-452147A8B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788" y="2699980"/>
            <a:ext cx="4876800" cy="771525"/>
          </a:xfrm>
          <a:prstGeom prst="rect">
            <a:avLst/>
          </a:prstGeom>
        </p:spPr>
      </p:pic>
      <p:sp>
        <p:nvSpPr>
          <p:cNvPr id="16" name="Arrow: Right 15">
            <a:extLst>
              <a:ext uri="{FF2B5EF4-FFF2-40B4-BE49-F238E27FC236}">
                <a16:creationId xmlns:a16="http://schemas.microsoft.com/office/drawing/2014/main" id="{F47B48C3-F814-4EAE-A755-E5969A314281}"/>
              </a:ext>
            </a:extLst>
          </p:cNvPr>
          <p:cNvSpPr/>
          <p:nvPr/>
        </p:nvSpPr>
        <p:spPr>
          <a:xfrm>
            <a:off x="3988831" y="2942286"/>
            <a:ext cx="32669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5E4BFBD-7440-459B-AAF3-F35BD67A1763}"/>
              </a:ext>
            </a:extLst>
          </p:cNvPr>
          <p:cNvSpPr/>
          <p:nvPr/>
        </p:nvSpPr>
        <p:spPr>
          <a:xfrm>
            <a:off x="5790415" y="2942286"/>
            <a:ext cx="32669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821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97A1-F8C9-4F7D-92A7-0680B93AA16A}"/>
              </a:ext>
            </a:extLst>
          </p:cNvPr>
          <p:cNvSpPr>
            <a:spLocks noGrp="1"/>
          </p:cNvSpPr>
          <p:nvPr>
            <p:ph type="title"/>
          </p:nvPr>
        </p:nvSpPr>
        <p:spPr>
          <a:xfrm>
            <a:off x="677334" y="609600"/>
            <a:ext cx="8596668" cy="936396"/>
          </a:xfrm>
        </p:spPr>
        <p:txBody>
          <a:bodyPr>
            <a:normAutofit/>
          </a:bodyPr>
          <a:lstStyle/>
          <a:p>
            <a:r>
              <a:rPr lang="en-IN" sz="4000" b="1" dirty="0">
                <a:latin typeface="Times New Roman" panose="02020603050405020304" pitchFamily="18" charset="0"/>
                <a:cs typeface="Times New Roman" panose="02020603050405020304" pitchFamily="18" charset="0"/>
              </a:rPr>
              <a:t>Motivation</a:t>
            </a:r>
            <a:endParaRPr lang="en-IN" sz="4000" dirty="0"/>
          </a:p>
        </p:txBody>
      </p:sp>
      <p:sp>
        <p:nvSpPr>
          <p:cNvPr id="3" name="Content Placeholder 2">
            <a:extLst>
              <a:ext uri="{FF2B5EF4-FFF2-40B4-BE49-F238E27FC236}">
                <a16:creationId xmlns:a16="http://schemas.microsoft.com/office/drawing/2014/main" id="{AA193AA9-40A7-4154-A601-E0527D8853B3}"/>
              </a:ext>
            </a:extLst>
          </p:cNvPr>
          <p:cNvSpPr>
            <a:spLocks noGrp="1"/>
          </p:cNvSpPr>
          <p:nvPr>
            <p:ph idx="1"/>
          </p:nvPr>
        </p:nvSpPr>
        <p:spPr>
          <a:xfrm>
            <a:off x="677334" y="1767840"/>
            <a:ext cx="9320106" cy="4754879"/>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As we know Google uses our search history to provide us relevant future search topics and gives us suggestion while typing our search.</a:t>
            </a:r>
          </a:p>
          <a:p>
            <a:r>
              <a:rPr lang="en-US" sz="2000" b="1" dirty="0">
                <a:latin typeface="Times New Roman" panose="02020603050405020304" pitchFamily="18" charset="0"/>
                <a:cs typeface="Times New Roman" panose="02020603050405020304" pitchFamily="18" charset="0"/>
              </a:rPr>
              <a:t>Similarly, on social media like Twitter, Instagram, Facebook, etc. hashtags(“#”), suggestions, daily feeds are suggested depending on the user’s topic interests.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For each user different suggestions are provided. </a:t>
            </a:r>
            <a:endParaRPr lang="en-IN" sz="2000" b="1" dirty="0">
              <a:latin typeface="Times New Roman" panose="02020603050405020304" pitchFamily="18" charset="0"/>
              <a:cs typeface="Times New Roman" panose="02020603050405020304" pitchFamily="18" charset="0"/>
            </a:endParaRPr>
          </a:p>
        </p:txBody>
      </p:sp>
      <p:pic>
        <p:nvPicPr>
          <p:cNvPr id="9" name="Picture 10" descr="Lack Of Information Icon , Free Transparent Clipart - ClipartKey">
            <a:extLst>
              <a:ext uri="{FF2B5EF4-FFF2-40B4-BE49-F238E27FC236}">
                <a16:creationId xmlns:a16="http://schemas.microsoft.com/office/drawing/2014/main" id="{3C152053-5DA8-400A-834C-31950CEEF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941" y="3180713"/>
            <a:ext cx="2296159" cy="25563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onceptual Illustration Of A Genius Boy And Symbols Of His Various ...">
            <a:extLst>
              <a:ext uri="{FF2B5EF4-FFF2-40B4-BE49-F238E27FC236}">
                <a16:creationId xmlns:a16="http://schemas.microsoft.com/office/drawing/2014/main" id="{63A2565B-AF97-4FC8-A0EA-F11E585AA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038" y="3180713"/>
            <a:ext cx="2639323" cy="2639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nterests of a Boy — Stock Vector © vectorikart #31316137">
            <a:extLst>
              <a:ext uri="{FF2B5EF4-FFF2-40B4-BE49-F238E27FC236}">
                <a16:creationId xmlns:a16="http://schemas.microsoft.com/office/drawing/2014/main" id="{EB6AB90C-9F1D-402B-9CCF-20E2C5636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680" y="3139223"/>
            <a:ext cx="2639323" cy="263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6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5270-B023-4CDF-865F-52286414E750}"/>
              </a:ext>
            </a:extLst>
          </p:cNvPr>
          <p:cNvSpPr>
            <a:spLocks noGrp="1"/>
          </p:cNvSpPr>
          <p:nvPr>
            <p:ph type="title"/>
          </p:nvPr>
        </p:nvSpPr>
        <p:spPr>
          <a:xfrm>
            <a:off x="677334" y="609600"/>
            <a:ext cx="8596668" cy="813847"/>
          </a:xfrm>
        </p:spPr>
        <p:txBody>
          <a:bodyPr>
            <a:normAutofit/>
          </a:bodyPr>
          <a:lstStyle/>
          <a:p>
            <a:r>
              <a:rPr lang="en-IN" sz="4000" b="1" dirty="0">
                <a:latin typeface="Times New Roman" panose="02020603050405020304" pitchFamily="18" charset="0"/>
                <a:cs typeface="Times New Roman" panose="02020603050405020304" pitchFamily="18" charset="0"/>
              </a:rPr>
              <a:t>Description</a:t>
            </a:r>
            <a:endParaRPr lang="en-IN" sz="4000" dirty="0"/>
          </a:p>
        </p:txBody>
      </p:sp>
      <p:sp>
        <p:nvSpPr>
          <p:cNvPr id="3" name="Content Placeholder 2">
            <a:extLst>
              <a:ext uri="{FF2B5EF4-FFF2-40B4-BE49-F238E27FC236}">
                <a16:creationId xmlns:a16="http://schemas.microsoft.com/office/drawing/2014/main" id="{FADD2A79-5455-4E9E-A0D7-DADAB742F134}"/>
              </a:ext>
            </a:extLst>
          </p:cNvPr>
          <p:cNvSpPr>
            <a:spLocks noGrp="1"/>
          </p:cNvSpPr>
          <p:nvPr>
            <p:ph idx="1"/>
          </p:nvPr>
        </p:nvSpPr>
        <p:spPr>
          <a:xfrm>
            <a:off x="758614" y="1503680"/>
            <a:ext cx="8596668" cy="4937760"/>
          </a:xfrm>
        </p:spPr>
        <p:txBody>
          <a:bodyPr>
            <a:normAutofit/>
          </a:bodyPr>
          <a:lstStyle/>
          <a:p>
            <a:r>
              <a:rPr lang="en-US" sz="2000" b="1" dirty="0">
                <a:latin typeface="Times New Roman" panose="02020603050405020304" pitchFamily="18" charset="0"/>
                <a:cs typeface="Times New Roman" panose="02020603050405020304" pitchFamily="18" charset="0"/>
              </a:rPr>
              <a:t>TRNMF is a topic modeling method over short text based on regularized non-negative matrix factorization. </a:t>
            </a:r>
          </a:p>
          <a:p>
            <a:r>
              <a:rPr lang="en-US" sz="2000" b="1" dirty="0">
                <a:latin typeface="Times New Roman" panose="02020603050405020304" pitchFamily="18" charset="0"/>
                <a:cs typeface="Times New Roman" panose="02020603050405020304" pitchFamily="18" charset="0"/>
              </a:rPr>
              <a:t>TRNMF is designed to extract the word vector representation learning during the topic inference process to deal with the data sparsity problem. </a:t>
            </a:r>
          </a:p>
          <a:p>
            <a:r>
              <a:rPr lang="en-US" sz="2000" b="1" dirty="0">
                <a:latin typeface="Times New Roman" panose="02020603050405020304" pitchFamily="18" charset="0"/>
                <a:cs typeface="Times New Roman" panose="02020603050405020304" pitchFamily="18" charset="0"/>
              </a:rPr>
              <a:t>Word2vec is a particularly computationally-efﬁcient predictive model for learning word embeddings from raw text. </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dirty="0"/>
          </a:p>
        </p:txBody>
      </p:sp>
      <p:pic>
        <p:nvPicPr>
          <p:cNvPr id="6148" name="Picture 4" descr="One-hot Word Embedding example using 9-word vocabulary – Shane Lynn">
            <a:extLst>
              <a:ext uri="{FF2B5EF4-FFF2-40B4-BE49-F238E27FC236}">
                <a16:creationId xmlns:a16="http://schemas.microsoft.com/office/drawing/2014/main" id="{5FD3163B-AEB3-4FBF-80D3-3846C1746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141" y="3779519"/>
            <a:ext cx="7649613" cy="274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5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6C0B5A2-5845-49DB-96E5-63819A4EDC46}"/>
              </a:ext>
            </a:extLst>
          </p:cNvPr>
          <p:cNvSpPr txBox="1">
            <a:spLocks/>
          </p:cNvSpPr>
          <p:nvPr/>
        </p:nvSpPr>
        <p:spPr>
          <a:xfrm>
            <a:off x="667071" y="1381760"/>
            <a:ext cx="8669970" cy="407416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It comes in two ﬂavors, the Continuous Bag-of-Words model (CBOW) and the Skip-Gram model. </a:t>
            </a:r>
          </a:p>
          <a:p>
            <a:r>
              <a:rPr lang="en-US" sz="2000" b="1" dirty="0">
                <a:latin typeface="Times New Roman" panose="02020603050405020304" pitchFamily="18" charset="0"/>
                <a:cs typeface="Times New Roman" panose="02020603050405020304" pitchFamily="18" charset="0"/>
              </a:rPr>
              <a:t>Algorithmically, these models are similar, except that CBOW predicts target words (e.g. ’mat’) from source context words (’the cat sits on the’), while the skip-gram does the inverse and predicts source context-words from the target words. </a:t>
            </a:r>
          </a:p>
          <a:p>
            <a:r>
              <a:rPr lang="en-US" sz="2000" b="1" dirty="0">
                <a:latin typeface="Times New Roman" panose="02020603050405020304" pitchFamily="18" charset="0"/>
                <a:cs typeface="Times New Roman" panose="02020603050405020304" pitchFamily="18" charset="0"/>
              </a:rPr>
              <a:t>TRNMF uses </a:t>
            </a:r>
            <a:r>
              <a:rPr lang="en-US" sz="2000" b="1" dirty="0" err="1">
                <a:latin typeface="Times New Roman" panose="02020603050405020304" pitchFamily="18" charset="0"/>
                <a:cs typeface="Times New Roman" panose="02020603050405020304" pitchFamily="18" charset="0"/>
              </a:rPr>
              <a:t>GloVe</a:t>
            </a:r>
            <a:r>
              <a:rPr lang="en-US" sz="2000" b="1" dirty="0">
                <a:latin typeface="Times New Roman" panose="02020603050405020304" pitchFamily="18" charset="0"/>
                <a:cs typeface="Times New Roman" panose="02020603050405020304" pitchFamily="18" charset="0"/>
              </a:rPr>
              <a:t> model, which tabulates how frequently words co-occur with one another in a given corpus. </a:t>
            </a:r>
          </a:p>
          <a:p>
            <a:r>
              <a:rPr lang="en-US" sz="2000" b="1" dirty="0">
                <a:latin typeface="Times New Roman" panose="02020603050405020304" pitchFamily="18" charset="0"/>
                <a:cs typeface="Times New Roman" panose="02020603050405020304" pitchFamily="18" charset="0"/>
              </a:rPr>
              <a:t>Similar words being close together allow us to generalize from one sentence to a class of similar sentences. </a:t>
            </a:r>
          </a:p>
        </p:txBody>
      </p:sp>
    </p:spTree>
    <p:extLst>
      <p:ext uri="{BB962C8B-B14F-4D97-AF65-F5344CB8AC3E}">
        <p14:creationId xmlns:p14="http://schemas.microsoft.com/office/powerpoint/2010/main" val="196262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8F53D5-58C1-4D4D-BB3D-FE6E9470FDF9}"/>
              </a:ext>
            </a:extLst>
          </p:cNvPr>
          <p:cNvSpPr>
            <a:spLocks noGrp="1"/>
          </p:cNvSpPr>
          <p:nvPr>
            <p:ph type="title"/>
          </p:nvPr>
        </p:nvSpPr>
        <p:spPr>
          <a:xfrm>
            <a:off x="743322" y="543612"/>
            <a:ext cx="8596668" cy="813847"/>
          </a:xfrm>
        </p:spPr>
        <p:txBody>
          <a:bodyPr>
            <a:normAutofit/>
          </a:bodyPr>
          <a:lstStyle/>
          <a:p>
            <a:r>
              <a:rPr lang="en-IN" sz="4000" b="1" dirty="0">
                <a:latin typeface="Times New Roman" panose="02020603050405020304" pitchFamily="18" charset="0"/>
                <a:cs typeface="Times New Roman" panose="02020603050405020304" pitchFamily="18" charset="0"/>
              </a:rPr>
              <a:t>Mechanism</a:t>
            </a:r>
            <a:endParaRPr lang="en-IN" sz="4000" dirty="0"/>
          </a:p>
        </p:txBody>
      </p:sp>
      <p:sp>
        <p:nvSpPr>
          <p:cNvPr id="3" name="Content Placeholder 2">
            <a:extLst>
              <a:ext uri="{FF2B5EF4-FFF2-40B4-BE49-F238E27FC236}">
                <a16:creationId xmlns:a16="http://schemas.microsoft.com/office/drawing/2014/main" id="{B9D36B9B-AC2C-408B-9490-28945F76B590}"/>
              </a:ext>
            </a:extLst>
          </p:cNvPr>
          <p:cNvSpPr>
            <a:spLocks noGrp="1"/>
          </p:cNvSpPr>
          <p:nvPr>
            <p:ph idx="1"/>
          </p:nvPr>
        </p:nvSpPr>
        <p:spPr>
          <a:xfrm>
            <a:off x="743322" y="1682579"/>
            <a:ext cx="9183103" cy="4901101"/>
          </a:xfrm>
        </p:spPr>
        <p:txBody>
          <a:bodyPr>
            <a:noAutofit/>
          </a:bodyPr>
          <a:lstStyle/>
          <a:p>
            <a:r>
              <a:rPr lang="en-US" sz="1900" b="1" dirty="0">
                <a:latin typeface="Times New Roman" panose="02020603050405020304" pitchFamily="18" charset="0"/>
                <a:cs typeface="Times New Roman" panose="02020603050405020304" pitchFamily="18" charset="0"/>
              </a:rPr>
              <a:t>TRNMF extends the non-negative matrix factorization model by introducing topic regularization from large text corpus in the term of topic word distribution and document regularization by employing clustering mechanism to cluster short texts in the term of document-topic, respectively. </a:t>
            </a:r>
          </a:p>
          <a:p>
            <a:r>
              <a:rPr lang="en-US" sz="1900" b="1" dirty="0">
                <a:latin typeface="Times New Roman" panose="02020603050405020304" pitchFamily="18" charset="0"/>
                <a:cs typeface="Times New Roman" panose="02020603050405020304" pitchFamily="18" charset="0"/>
              </a:rPr>
              <a:t>TRNMF exploits </a:t>
            </a:r>
            <a:r>
              <a:rPr lang="en-US" sz="1900" b="1" dirty="0" err="1">
                <a:latin typeface="Times New Roman" panose="02020603050405020304" pitchFamily="18" charset="0"/>
                <a:cs typeface="Times New Roman" panose="02020603050405020304" pitchFamily="18" charset="0"/>
              </a:rPr>
              <a:t>GloVe</a:t>
            </a:r>
            <a:r>
              <a:rPr lang="en-US" sz="1900" b="1" dirty="0">
                <a:latin typeface="Times New Roman" panose="02020603050405020304" pitchFamily="18" charset="0"/>
                <a:cs typeface="Times New Roman" panose="02020603050405020304" pitchFamily="18" charset="0"/>
              </a:rPr>
              <a:t> model to get the global semantically relevant words for target words under the entire corpus.</a:t>
            </a:r>
          </a:p>
        </p:txBody>
      </p:sp>
      <p:pic>
        <p:nvPicPr>
          <p:cNvPr id="6" name="Picture 5" descr="NLP Learning Series: Part 1 - Text Preprocessing Methods for Deep ...">
            <a:extLst>
              <a:ext uri="{FF2B5EF4-FFF2-40B4-BE49-F238E27FC236}">
                <a16:creationId xmlns:a16="http://schemas.microsoft.com/office/drawing/2014/main" id="{14DEC7D0-3189-47BB-9613-689C88070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09" y="3891229"/>
            <a:ext cx="5494315" cy="242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989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651</TotalTime>
  <Words>3831</Words>
  <Application>Microsoft Office PowerPoint</Application>
  <PresentationFormat>Widescreen</PresentationFormat>
  <Paragraphs>237</Paragraphs>
  <Slides>38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Times New Roman</vt:lpstr>
      <vt:lpstr>Trebuchet MS</vt:lpstr>
      <vt:lpstr>Wingdings 3</vt:lpstr>
      <vt:lpstr>Facet</vt:lpstr>
      <vt:lpstr>All India Shri Shivaji Memorial Society’s College of Engineering University of Pune       TRNMF algorithm (Topic Modeling for Short Texts via Word Embedding and Document Correlation)</vt:lpstr>
      <vt:lpstr>Overview</vt:lpstr>
      <vt:lpstr>Introduction </vt:lpstr>
      <vt:lpstr>PowerPoint Presentation</vt:lpstr>
      <vt:lpstr>Problem Statement</vt:lpstr>
      <vt:lpstr>Motivation</vt:lpstr>
      <vt:lpstr>Description</vt:lpstr>
      <vt:lpstr>PowerPoint Presentation</vt:lpstr>
      <vt:lpstr>Mechanism</vt:lpstr>
      <vt:lpstr>PowerPoint Presentation</vt:lpstr>
      <vt:lpstr>Framework of TRNMF model</vt:lpstr>
      <vt:lpstr>The learning algorithm for TRNMF </vt:lpstr>
      <vt:lpstr>PowerPoint Presentation</vt:lpstr>
      <vt:lpstr>PowerPoint Presentation</vt:lpstr>
      <vt:lpstr>PowerPoint Presentation</vt:lpstr>
      <vt:lpstr>EXPERIMENT </vt:lpstr>
      <vt:lpstr>PowerPoint Presentation</vt:lpstr>
      <vt:lpstr>PowerPoint Presentation</vt:lpstr>
      <vt:lpstr>PowerPoint Presentation</vt:lpstr>
      <vt:lpstr>PowerPoint Presentation</vt:lpstr>
      <vt:lpstr>PowerPoint Presentation</vt:lpstr>
      <vt:lpstr>Advantages </vt:lpstr>
      <vt:lpstr>Conclusion</vt:lpstr>
      <vt:lpstr>THANK YOU! Any Question? </vt:lpstr>
      <vt:lpstr>BASE NMF FOR TOPIC MODELING </vt:lpstr>
      <vt:lpstr>PowerPoint Presentation</vt:lpstr>
      <vt:lpstr>PowerPoint Presentation</vt:lpstr>
      <vt:lpstr>MODELING PSEUDO-DOCUMENT MATRIX </vt:lpstr>
      <vt:lpstr>PowerPoint Presentation</vt:lpstr>
      <vt:lpstr>PowerPoint Presentation</vt:lpstr>
      <vt:lpstr>MODELING WORD EMBEDDINGS SEMANTIC  </vt:lpstr>
      <vt:lpstr>PowerPoint Presentation</vt:lpstr>
      <vt:lpstr>MODELING DOCUMENT CLUSTERING MATRIX  </vt:lpstr>
      <vt:lpstr>PowerPoint Presentation</vt:lpstr>
      <vt:lpstr>UNIFIED SHORT TEXT TOPIC MODEL  </vt:lpstr>
      <vt:lpstr>MODEL OPTIMIZATION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TRNMF algorithm  (Topic Modeling for Short Texts via Word Embedding and Document Correlation)</dc:title>
  <dc:creator>kukadeshrayesha@gmail.com</dc:creator>
  <cp:lastModifiedBy>kukadeshrayesha@gmail.com</cp:lastModifiedBy>
  <cp:revision>46</cp:revision>
  <dcterms:created xsi:type="dcterms:W3CDTF">2020-04-21T17:06:34Z</dcterms:created>
  <dcterms:modified xsi:type="dcterms:W3CDTF">2020-05-06T16:08:34Z</dcterms:modified>
</cp:coreProperties>
</file>