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rira\Downloads\employee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ra\Downloads\employee_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ra\Downloads\employee_data.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solidFill>
                  <a:schemeClr val="tx1"/>
                </a:solidFill>
                <a:latin typeface="Times New Roman" panose="02020603050405020304" pitchFamily="18" charset="0"/>
                <a:cs typeface="Times New Roman" panose="02020603050405020304" pitchFamily="18" charset="0"/>
              </a:rPr>
              <a:t>Employee</a:t>
            </a:r>
            <a:r>
              <a:rPr lang="en-IN" sz="2000" b="1" baseline="0" dirty="0">
                <a:solidFill>
                  <a:schemeClr val="tx1"/>
                </a:solidFill>
                <a:latin typeface="Times New Roman" panose="02020603050405020304" pitchFamily="18" charset="0"/>
                <a:cs typeface="Times New Roman" panose="02020603050405020304" pitchFamily="18" charset="0"/>
              </a:rPr>
              <a:t> performance analysis</a:t>
            </a:r>
          </a:p>
          <a:p>
            <a:pPr>
              <a:defRPr/>
            </a:pPr>
            <a:endParaRPr lang="en-IN" dirty="0"/>
          </a:p>
        </c:rich>
      </c:tx>
      <c:layout>
        <c:manualLayout>
          <c:xMode val="edge"/>
          <c:yMode val="edge"/>
          <c:x val="0.23757429156101256"/>
          <c:y val="6.470857662177079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8692038495188095E-2"/>
          <c:y val="0.2330489938757655"/>
          <c:w val="0.6256135170603675"/>
          <c:h val="0.56695902595508896"/>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43A2-4AC1-B388-F3F0B08AF0BE}"/>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43A2-4AC1-B388-F3F0B08AF0BE}"/>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43A2-4AC1-B388-F3F0B08AF0BE}"/>
            </c:ext>
          </c:extLst>
        </c:ser>
        <c:ser>
          <c:idx val="3"/>
          <c:order val="3"/>
          <c:tx>
            <c:strRef>
              <c:f>Sheet2!$E$3:$E$4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43A2-4AC1-B388-F3F0B08AF0BE}"/>
            </c:ext>
          </c:extLst>
        </c:ser>
        <c:dLbls>
          <c:showLegendKey val="0"/>
          <c:showVal val="0"/>
          <c:showCatName val="0"/>
          <c:showSerName val="0"/>
          <c:showPercent val="0"/>
          <c:showBubbleSize val="0"/>
        </c:dLbls>
        <c:gapWidth val="219"/>
        <c:overlap val="-27"/>
        <c:axId val="685034271"/>
        <c:axId val="685031871"/>
      </c:barChart>
      <c:catAx>
        <c:axId val="685034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5031871"/>
        <c:crosses val="autoZero"/>
        <c:auto val="1"/>
        <c:lblAlgn val="ctr"/>
        <c:lblOffset val="100"/>
        <c:noMultiLvlLbl val="0"/>
      </c:catAx>
      <c:valAx>
        <c:axId val="685031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5034271"/>
        <c:crosses val="autoZero"/>
        <c:crossBetween val="between"/>
      </c:valAx>
      <c:spPr>
        <a:noFill/>
        <a:ln>
          <a:noFill/>
        </a:ln>
        <a:effectLst/>
      </c:spPr>
    </c:plotArea>
    <c:legend>
      <c:legendPos val="r"/>
      <c:layout>
        <c:manualLayout>
          <c:xMode val="edge"/>
          <c:yMode val="edge"/>
          <c:x val="0.78615278353363705"/>
          <c:y val="0.19789721936931798"/>
          <c:w val="0.19765288448255705"/>
          <c:h val="0.6523188405797101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12"/>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1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2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3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4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5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6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7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3"/>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4"/>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5"/>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6"/>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7"/>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8"/>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89"/>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90"/>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
        <c:idx val="91"/>
        <c:spPr>
          <a:solidFill>
            <a:schemeClr val="accent1"/>
          </a:solidFill>
          <a:ln w="25400">
            <a:solidFill>
              <a:schemeClr val="lt1"/>
            </a:solidFill>
          </a:ln>
          <a:effectLst/>
          <a:scene3d>
            <a:camera prst="orthographicFront">
              <a:rot lat="0" lon="0" rev="0"/>
            </a:camera>
            <a:lightRig rig="threePt" dir="t">
              <a:rot lat="0" lon="0" rev="1200000"/>
            </a:lightRig>
          </a:scene3d>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6708333333333336"/>
          <c:w val="0.82248162729658791"/>
          <c:h val="0.77736111111111106"/>
        </c:manualLayout>
      </c:layout>
      <c:pie3DChart>
        <c:varyColors val="1"/>
        <c:ser>
          <c:idx val="0"/>
          <c:order val="0"/>
          <c:tx>
            <c:strRef>
              <c:f>Sheet2!$B$3:$B$4</c:f>
              <c:strCache>
                <c:ptCount val="1"/>
                <c:pt idx="0">
                  <c:v>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5D7-482D-9BE7-B02E9722794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5D7-482D-9BE7-B02E9722794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D5D7-482D-9BE7-B02E9722794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D5D7-482D-9BE7-B02E9722794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D5D7-482D-9BE7-B02E9722794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D5D7-482D-9BE7-B02E9722794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D5D7-482D-9BE7-B02E9722794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D5D7-482D-9BE7-B02E9722794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D5D7-482D-9BE7-B02E9722794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3-D5D7-482D-9BE7-B02E9722794A}"/>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D5D7-482D-9BE7-B02E9722794A}"/>
            </c:ext>
          </c:extLst>
        </c:ser>
        <c:ser>
          <c:idx val="1"/>
          <c:order val="1"/>
          <c:tx>
            <c:strRef>
              <c:f>Sheet2!$C$3:$C$4</c:f>
              <c:strCache>
                <c:ptCount val="1"/>
                <c:pt idx="0">
                  <c:v>LOW</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D5D7-482D-9BE7-B02E9722794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D5D7-482D-9BE7-B02E9722794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D5D7-482D-9BE7-B02E9722794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D5D7-482D-9BE7-B02E9722794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D5D7-482D-9BE7-B02E9722794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D5D7-482D-9BE7-B02E9722794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2-D5D7-482D-9BE7-B02E9722794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4-D5D7-482D-9BE7-B02E9722794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6-D5D7-482D-9BE7-B02E9722794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8-D5D7-482D-9BE7-B02E9722794A}"/>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D5D7-482D-9BE7-B02E9722794A}"/>
            </c:ext>
          </c:extLst>
        </c:ser>
        <c:ser>
          <c:idx val="2"/>
          <c:order val="2"/>
          <c:tx>
            <c:strRef>
              <c:f>Sheet2!$D$3:$D$4</c:f>
              <c:strCache>
                <c:ptCount val="1"/>
                <c:pt idx="0">
                  <c:v>MED</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D5D7-482D-9BE7-B02E9722794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D5D7-482D-9BE7-B02E9722794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D5D7-482D-9BE7-B02E9722794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D5D7-482D-9BE7-B02E9722794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3-D5D7-482D-9BE7-B02E9722794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5-D5D7-482D-9BE7-B02E9722794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7-D5D7-482D-9BE7-B02E9722794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9-D5D7-482D-9BE7-B02E9722794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B-D5D7-482D-9BE7-B02E9722794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D-D5D7-482D-9BE7-B02E9722794A}"/>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D5D7-482D-9BE7-B02E9722794A}"/>
            </c:ext>
          </c:extLst>
        </c:ser>
        <c:ser>
          <c:idx val="3"/>
          <c:order val="3"/>
          <c:tx>
            <c:strRef>
              <c:f>Sheet2!$E$3:$E$4</c:f>
              <c:strCache>
                <c:ptCount val="1"/>
                <c:pt idx="0">
                  <c:v>VERY HIGH</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0-D5D7-482D-9BE7-B02E9722794A}"/>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2-D5D7-482D-9BE7-B02E9722794A}"/>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4-D5D7-482D-9BE7-B02E9722794A}"/>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6-D5D7-482D-9BE7-B02E9722794A}"/>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8-D5D7-482D-9BE7-B02E9722794A}"/>
              </c:ext>
            </c:extLst>
          </c:dPt>
          <c:dPt>
            <c:idx val="5"/>
            <c:bubble3D val="0"/>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A-D5D7-482D-9BE7-B02E9722794A}"/>
              </c:ext>
            </c:extLst>
          </c:dPt>
          <c:dPt>
            <c:idx val="6"/>
            <c:bubble3D val="0"/>
            <c:spPr>
              <a:gradFill rotWithShape="1">
                <a:gsLst>
                  <a:gs pos="0">
                    <a:schemeClr val="accent1">
                      <a:lumMod val="60000"/>
                      <a:shade val="51000"/>
                      <a:satMod val="130000"/>
                    </a:schemeClr>
                  </a:gs>
                  <a:gs pos="80000">
                    <a:schemeClr val="accent1">
                      <a:lumMod val="60000"/>
                      <a:shade val="93000"/>
                      <a:satMod val="130000"/>
                    </a:schemeClr>
                  </a:gs>
                  <a:gs pos="100000">
                    <a:schemeClr val="accent1">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C-D5D7-482D-9BE7-B02E9722794A}"/>
              </c:ext>
            </c:extLst>
          </c:dPt>
          <c:dPt>
            <c:idx val="7"/>
            <c:bubble3D val="0"/>
            <c:spPr>
              <a:gradFill rotWithShape="1">
                <a:gsLst>
                  <a:gs pos="0">
                    <a:schemeClr val="accent2">
                      <a:lumMod val="60000"/>
                      <a:shade val="51000"/>
                      <a:satMod val="130000"/>
                    </a:schemeClr>
                  </a:gs>
                  <a:gs pos="80000">
                    <a:schemeClr val="accent2">
                      <a:lumMod val="60000"/>
                      <a:shade val="93000"/>
                      <a:satMod val="130000"/>
                    </a:schemeClr>
                  </a:gs>
                  <a:gs pos="100000">
                    <a:schemeClr val="accent2">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E-D5D7-482D-9BE7-B02E9722794A}"/>
              </c:ext>
            </c:extLst>
          </c:dPt>
          <c:dPt>
            <c:idx val="8"/>
            <c:bubble3D val="0"/>
            <c:spPr>
              <a:gradFill rotWithShape="1">
                <a:gsLst>
                  <a:gs pos="0">
                    <a:schemeClr val="accent3">
                      <a:lumMod val="60000"/>
                      <a:shade val="51000"/>
                      <a:satMod val="130000"/>
                    </a:schemeClr>
                  </a:gs>
                  <a:gs pos="80000">
                    <a:schemeClr val="accent3">
                      <a:lumMod val="60000"/>
                      <a:shade val="93000"/>
                      <a:satMod val="130000"/>
                    </a:schemeClr>
                  </a:gs>
                  <a:gs pos="100000">
                    <a:schemeClr val="accent3">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0-D5D7-482D-9BE7-B02E9722794A}"/>
              </c:ext>
            </c:extLst>
          </c:dPt>
          <c:dPt>
            <c:idx val="9"/>
            <c:bubble3D val="0"/>
            <c:spPr>
              <a:gradFill rotWithShape="1">
                <a:gsLst>
                  <a:gs pos="0">
                    <a:schemeClr val="accent4">
                      <a:lumMod val="60000"/>
                      <a:shade val="51000"/>
                      <a:satMod val="130000"/>
                    </a:schemeClr>
                  </a:gs>
                  <a:gs pos="80000">
                    <a:schemeClr val="accent4">
                      <a:lumMod val="60000"/>
                      <a:shade val="93000"/>
                      <a:satMod val="130000"/>
                    </a:schemeClr>
                  </a:gs>
                  <a:gs pos="100000">
                    <a:schemeClr val="accent4">
                      <a:lumMod val="6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2-D5D7-482D-9BE7-B02E9722794A}"/>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D5D7-482D-9BE7-B02E9722794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15"/>
  </c:pivotSource>
  <c:chart>
    <c:autoTitleDeleted val="0"/>
    <c:pivotFmts>
      <c:pivotFmt>
        <c:idx val="0"/>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1"/>
            </a:solidFill>
            <a:ln w="9525">
              <a:solidFill>
                <a:schemeClr val="accent1"/>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3"/>
            </a:solidFill>
            <a:ln w="9525">
              <a:solidFill>
                <a:schemeClr val="accent3"/>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4"/>
            </a:solidFill>
            <a:ln w="9525">
              <a:solidFill>
                <a:schemeClr val="accent4"/>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1"/>
            </a:solidFill>
            <a:ln w="9525">
              <a:solidFill>
                <a:schemeClr val="accent1"/>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3"/>
            </a:solidFill>
            <a:ln w="9525">
              <a:solidFill>
                <a:schemeClr val="accent3"/>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4"/>
            </a:solidFill>
            <a:ln w="9525">
              <a:solidFill>
                <a:schemeClr val="accent4"/>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1"/>
            </a:solidFill>
            <a:ln w="9525">
              <a:solidFill>
                <a:schemeClr val="accent1"/>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2"/>
            </a:soli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3"/>
            </a:solidFill>
            <a:ln w="9525">
              <a:solidFill>
                <a:schemeClr val="accent3"/>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28575" cap="rnd">
            <a:solidFill>
              <a:schemeClr val="accent1"/>
            </a:solidFill>
            <a:round/>
          </a:ln>
          <a:effectLst/>
          <a:scene3d>
            <a:camera prst="orthographicFront">
              <a:rot lat="0" lon="0" rev="0"/>
            </a:camera>
            <a:lightRig rig="threePt" dir="t">
              <a:rot lat="0" lon="0" rev="1200000"/>
            </a:lightRig>
          </a:scene3d>
          <a:sp3d>
            <a:bevelT w="63500" h="25400"/>
          </a:sp3d>
        </c:spPr>
        <c:marker>
          <c:symbol val="circle"/>
          <c:size val="5"/>
          <c:spPr>
            <a:solidFill>
              <a:schemeClr val="accent4"/>
            </a:solidFill>
            <a:ln w="9525">
              <a:solidFill>
                <a:schemeClr val="accent4"/>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Sheet2!$B$3:$B$4</c:f>
              <c:strCache>
                <c:ptCount val="1"/>
                <c:pt idx="0">
                  <c:v>HIGH</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F536-49F7-BE29-E0A26A1A68E5}"/>
            </c:ext>
          </c:extLst>
        </c:ser>
        <c:ser>
          <c:idx val="1"/>
          <c:order val="1"/>
          <c:tx>
            <c:strRef>
              <c:f>Sheet2!$C$3:$C$4</c:f>
              <c:strCache>
                <c:ptCount val="1"/>
                <c:pt idx="0">
                  <c:v>LOW</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F536-49F7-BE29-E0A26A1A68E5}"/>
            </c:ext>
          </c:extLst>
        </c:ser>
        <c:ser>
          <c:idx val="2"/>
          <c:order val="2"/>
          <c:tx>
            <c:strRef>
              <c:f>Sheet2!$D$3:$D$4</c:f>
              <c:strCache>
                <c:ptCount val="1"/>
                <c:pt idx="0">
                  <c:v>MED</c:v>
                </c:pt>
              </c:strCache>
            </c:strRef>
          </c:tx>
          <c:spPr>
            <a:ln w="34925" cap="rnd">
              <a:solidFill>
                <a:schemeClr val="accent3"/>
              </a:solidFill>
              <a:round/>
            </a:ln>
            <a:effectLst>
              <a:outerShdw blurRad="40000" dist="23000" dir="5400000" rotWithShape="0">
                <a:srgbClr val="000000">
                  <a:alpha val="35000"/>
                </a:srgbClr>
              </a:outerShdw>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F536-49F7-BE29-E0A26A1A68E5}"/>
            </c:ext>
          </c:extLst>
        </c:ser>
        <c:ser>
          <c:idx val="3"/>
          <c:order val="3"/>
          <c:tx>
            <c:strRef>
              <c:f>Sheet2!$E$3:$E$4</c:f>
              <c:strCache>
                <c:ptCount val="1"/>
                <c:pt idx="0">
                  <c:v>VERY HIGH</c:v>
                </c:pt>
              </c:strCache>
            </c:strRef>
          </c:tx>
          <c:spPr>
            <a:ln w="34925" cap="rnd">
              <a:solidFill>
                <a:schemeClr val="accent4"/>
              </a:solidFill>
              <a:round/>
            </a:ln>
            <a:effectLst>
              <a:outerShdw blurRad="40000" dist="23000" dir="5400000" rotWithShape="0">
                <a:srgbClr val="000000">
                  <a:alpha val="35000"/>
                </a:srgbClr>
              </a:outerShdw>
            </a:effectLst>
          </c:spPr>
          <c:marker>
            <c:symbol val="none"/>
          </c:marke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F536-49F7-BE29-E0A26A1A68E5}"/>
            </c:ext>
          </c:extLst>
        </c:ser>
        <c:dLbls>
          <c:showLegendKey val="0"/>
          <c:showVal val="0"/>
          <c:showCatName val="0"/>
          <c:showSerName val="0"/>
          <c:showPercent val="0"/>
          <c:showBubbleSize val="0"/>
        </c:dLbls>
        <c:smooth val="0"/>
        <c:axId val="527729631"/>
        <c:axId val="527730111"/>
      </c:lineChart>
      <c:catAx>
        <c:axId val="52772963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7730111"/>
        <c:crosses val="autoZero"/>
        <c:auto val="1"/>
        <c:lblAlgn val="ctr"/>
        <c:lblOffset val="100"/>
        <c:noMultiLvlLbl val="0"/>
      </c:catAx>
      <c:valAx>
        <c:axId val="527730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77296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t>STUDENT NAME  </a:t>
            </a:r>
            <a:r>
              <a:rPr lang="en-US" sz="2400" dirty="0"/>
              <a:t>:  SHREYA B</a:t>
            </a:r>
          </a:p>
          <a:p>
            <a:r>
              <a:rPr lang="en-US" sz="2400" b="1" dirty="0"/>
              <a:t>REGISTER NO</a:t>
            </a:r>
            <a:r>
              <a:rPr lang="en-US" sz="2400" dirty="0"/>
              <a:t>	     </a:t>
            </a:r>
            <a:r>
              <a:rPr lang="en-US" sz="2400"/>
              <a:t>: 32200087, [</a:t>
            </a:r>
            <a:r>
              <a:rPr lang="en-US" sz="2400" dirty="0"/>
              <a:t>asunm1621322200087]</a:t>
            </a:r>
          </a:p>
          <a:p>
            <a:r>
              <a:rPr lang="en-US" sz="2400" b="1" dirty="0"/>
              <a:t>DEPARTMENT </a:t>
            </a:r>
            <a:r>
              <a:rPr lang="en-US" sz="2400" dirty="0"/>
              <a:t>     : </a:t>
            </a:r>
            <a:r>
              <a:rPr lang="en-US" sz="2400" dirty="0" err="1"/>
              <a:t>B.Com</a:t>
            </a:r>
            <a:r>
              <a:rPr lang="en-US" sz="2400" dirty="0"/>
              <a:t> (Honours)</a:t>
            </a:r>
          </a:p>
          <a:p>
            <a:r>
              <a:rPr lang="en-US" sz="2400" b="1" dirty="0"/>
              <a:t>COLLEGE</a:t>
            </a:r>
            <a:r>
              <a:rPr lang="en-US" sz="2400" dirty="0"/>
              <a:t>	    :  Shri Shankarlal Sundarbai Shasun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A3D6B90-61E5-5F12-D30C-629D97654D3F}"/>
              </a:ext>
            </a:extLst>
          </p:cNvPr>
          <p:cNvSpPr txBox="1"/>
          <p:nvPr/>
        </p:nvSpPr>
        <p:spPr>
          <a:xfrm>
            <a:off x="739775" y="1447800"/>
            <a:ext cx="10156825" cy="4801314"/>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Step 1: Data Collection</a:t>
            </a:r>
          </a:p>
          <a:p>
            <a:r>
              <a:rPr lang="en-IN" dirty="0">
                <a:latin typeface="Times New Roman" panose="02020603050405020304" pitchFamily="18" charset="0"/>
                <a:cs typeface="Times New Roman" panose="02020603050405020304" pitchFamily="18" charset="0"/>
              </a:rPr>
              <a:t>The data has been collected from IBM portal</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2: Selecting the data</a:t>
            </a:r>
          </a:p>
          <a:p>
            <a:r>
              <a:rPr lang="en-IN" dirty="0">
                <a:latin typeface="Times New Roman" panose="02020603050405020304" pitchFamily="18" charset="0"/>
                <a:cs typeface="Times New Roman" panose="02020603050405020304" pitchFamily="18" charset="0"/>
              </a:rPr>
              <a:t>The required data has been extracted from the available data</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3: Filtering the data</a:t>
            </a:r>
          </a:p>
          <a:p>
            <a:r>
              <a:rPr lang="en-IN" dirty="0">
                <a:latin typeface="Times New Roman" panose="02020603050405020304" pitchFamily="18" charset="0"/>
                <a:cs typeface="Times New Roman" panose="02020603050405020304" pitchFamily="18" charset="0"/>
              </a:rPr>
              <a:t>Filtered the data that are not necessary(Using filters and Conditional Formatting).</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4: Analysis of employee performance </a:t>
            </a:r>
          </a:p>
          <a:p>
            <a:r>
              <a:rPr lang="en-IN" dirty="0">
                <a:latin typeface="Times New Roman" panose="02020603050405020304" pitchFamily="18" charset="0"/>
                <a:cs typeface="Times New Roman" panose="02020603050405020304" pitchFamily="18" charset="0"/>
              </a:rPr>
              <a:t>Calculated Employee performance.</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5: Pictorial representation</a:t>
            </a:r>
          </a:p>
          <a:p>
            <a:r>
              <a:rPr lang="en-IN" dirty="0">
                <a:latin typeface="Times New Roman" panose="02020603050405020304" pitchFamily="18" charset="0"/>
                <a:cs typeface="Times New Roman" panose="02020603050405020304" pitchFamily="18" charset="0"/>
              </a:rPr>
              <a:t>Visual representation of the extracted analysis with the help of Pivot table</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667CC809-3514-F66B-80DA-CE614029D33C}"/>
              </a:ext>
            </a:extLst>
          </p:cNvPr>
          <p:cNvGraphicFramePr>
            <a:graphicFrameLocks/>
          </p:cNvGraphicFramePr>
          <p:nvPr>
            <p:extLst>
              <p:ext uri="{D42A27DB-BD31-4B8C-83A1-F6EECF244321}">
                <p14:modId xmlns:p14="http://schemas.microsoft.com/office/powerpoint/2010/main" val="2365347114"/>
              </p:ext>
            </p:extLst>
          </p:nvPr>
        </p:nvGraphicFramePr>
        <p:xfrm>
          <a:off x="2133600" y="781050"/>
          <a:ext cx="8991600" cy="48577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6DA6F81-8D58-9ECD-D7AD-74F1281914C0}"/>
              </a:ext>
            </a:extLst>
          </p:cNvPr>
          <p:cNvGraphicFramePr>
            <a:graphicFrameLocks/>
          </p:cNvGraphicFramePr>
          <p:nvPr>
            <p:extLst>
              <p:ext uri="{D42A27DB-BD31-4B8C-83A1-F6EECF244321}">
                <p14:modId xmlns:p14="http://schemas.microsoft.com/office/powerpoint/2010/main" val="591984146"/>
              </p:ext>
            </p:extLst>
          </p:nvPr>
        </p:nvGraphicFramePr>
        <p:xfrm>
          <a:off x="6248402" y="3048000"/>
          <a:ext cx="4724398" cy="3657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BC50E26E-7D7A-04AE-E0C5-FD9DA55C9B56}"/>
              </a:ext>
            </a:extLst>
          </p:cNvPr>
          <p:cNvGraphicFramePr>
            <a:graphicFrameLocks/>
          </p:cNvGraphicFramePr>
          <p:nvPr>
            <p:extLst>
              <p:ext uri="{D42A27DB-BD31-4B8C-83A1-F6EECF244321}">
                <p14:modId xmlns:p14="http://schemas.microsoft.com/office/powerpoint/2010/main" val="2970281942"/>
              </p:ext>
            </p:extLst>
          </p:nvPr>
        </p:nvGraphicFramePr>
        <p:xfrm>
          <a:off x="304800" y="457200"/>
          <a:ext cx="5638800" cy="327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1308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631763"/>
          </a:xfrm>
        </p:spPr>
        <p:txBody>
          <a:bodyPr/>
          <a:lstStyle/>
          <a:p>
            <a:pPr marL="914400" indent="-9144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According to the result derived while calculating employee performance level, it is clearly evident that the company has to motivate the employees who perform medium level.</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Since the companies majority of employees falls under the category of medium level performer. In order to improve the performance level, the company has to motivate their employees by pointing out their strengths. By this way, employee’s efficient also increases and the company can also achieve its goal. </a:t>
            </a: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Technique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IN" dirty="0"/>
              <a:t>PROBLEM	STATEMENT</a:t>
            </a:r>
          </a:p>
        </p:txBody>
      </p:sp>
      <p:sp>
        <p:nvSpPr>
          <p:cNvPr id="10" name="object 10"/>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IN" dirty="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B7DB86A0-31DC-EA48-38AE-AE7094CF68D4}"/>
              </a:ext>
            </a:extLst>
          </p:cNvPr>
          <p:cNvSpPr txBox="1"/>
          <p:nvPr/>
        </p:nvSpPr>
        <p:spPr>
          <a:xfrm>
            <a:off x="676275" y="2019299"/>
            <a:ext cx="7172325" cy="224676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Employee performance analysis is crucial for optimizing organizational success. It helps in identifying individual strengths and areas for improvement, which drives personal growth and enhances team effectiveness. By providing data that informs decisions on promotions, raises, and training needs, it ensures that career development is aligned with both employee capabilities and organizational goals.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667625" cy="1938992"/>
          </a:xfrm>
          <a:prstGeom prst="rect">
            <a:avLst/>
          </a:prstGeom>
          <a:noFill/>
        </p:spPr>
        <p:txBody>
          <a:bodyPr wrap="square" rtlCol="0">
            <a:spAutoFit/>
          </a:bodyPr>
          <a:lstStyle/>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performance analysis is the process of evaluating how well employees perform their job duties and contribute to organizational goals. This evaluation involves assessing various aspects of an employee's work, including their skills, productivity, rating, achievement, score and to identify the categories of employees working in the organization.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90D8D53-FE57-8FA0-5CE7-588AED7D2600}"/>
              </a:ext>
            </a:extLst>
          </p:cNvPr>
          <p:cNvSpPr txBox="1"/>
          <p:nvPr/>
        </p:nvSpPr>
        <p:spPr>
          <a:xfrm>
            <a:off x="3052916" y="2697710"/>
            <a:ext cx="6105832" cy="369332"/>
          </a:xfrm>
          <a:prstGeom prst="rect">
            <a:avLst/>
          </a:prstGeom>
          <a:noFill/>
        </p:spPr>
        <p:txBody>
          <a:bodyPr wrap="square">
            <a:spAutoFit/>
          </a:bodyPr>
          <a:lstStyle/>
          <a:p>
            <a:r>
              <a:rPr lang="en-US" dirty="0"/>
              <a:t>.</a:t>
            </a:r>
            <a:endParaRPr lang="en-IN" dirty="0"/>
          </a:p>
        </p:txBody>
      </p:sp>
      <p:pic>
        <p:nvPicPr>
          <p:cNvPr id="10" name="Picture 9">
            <a:extLst>
              <a:ext uri="{FF2B5EF4-FFF2-40B4-BE49-F238E27FC236}">
                <a16:creationId xmlns:a16="http://schemas.microsoft.com/office/drawing/2014/main" id="{6E11BCBD-AB7A-7056-E1B9-04A3C6B13FD4}"/>
              </a:ext>
            </a:extLst>
          </p:cNvPr>
          <p:cNvPicPr>
            <a:picLocks noChangeAspect="1"/>
          </p:cNvPicPr>
          <p:nvPr/>
        </p:nvPicPr>
        <p:blipFill>
          <a:blip r:embed="rId3"/>
          <a:stretch>
            <a:fillRect/>
          </a:stretch>
        </p:blipFill>
        <p:spPr>
          <a:xfrm>
            <a:off x="328612" y="1857375"/>
            <a:ext cx="2160000" cy="2333625"/>
          </a:xfrm>
          <a:prstGeom prst="rect">
            <a:avLst/>
          </a:prstGeom>
        </p:spPr>
      </p:pic>
      <p:pic>
        <p:nvPicPr>
          <p:cNvPr id="1026" name="Picture 2" descr="human resource logo design inspiration. vector illustration">
            <a:extLst>
              <a:ext uri="{FF2B5EF4-FFF2-40B4-BE49-F238E27FC236}">
                <a16:creationId xmlns:a16="http://schemas.microsoft.com/office/drawing/2014/main" id="{07FE7BD5-99B7-5CE9-0EF6-D3F947EA18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0" y="2286000"/>
            <a:ext cx="2286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ining Development Images - Free Download on Freepik">
            <a:extLst>
              <a:ext uri="{FF2B5EF4-FFF2-40B4-BE49-F238E27FC236}">
                <a16:creationId xmlns:a16="http://schemas.microsoft.com/office/drawing/2014/main" id="{D3139C70-6DC5-B40E-567E-9E0BBDC0F8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6625" y="1943100"/>
            <a:ext cx="3219450" cy="32194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DAB7A7C-2333-71BA-F228-AB6E261B1EF9}"/>
              </a:ext>
            </a:extLst>
          </p:cNvPr>
          <p:cNvSpPr txBox="1"/>
          <p:nvPr/>
        </p:nvSpPr>
        <p:spPr>
          <a:xfrm>
            <a:off x="219151" y="4191000"/>
            <a:ext cx="237892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Employee</a:t>
            </a:r>
          </a:p>
        </p:txBody>
      </p:sp>
      <p:sp>
        <p:nvSpPr>
          <p:cNvPr id="12" name="TextBox 11">
            <a:extLst>
              <a:ext uri="{FF2B5EF4-FFF2-40B4-BE49-F238E27FC236}">
                <a16:creationId xmlns:a16="http://schemas.microsoft.com/office/drawing/2014/main" id="{007083ED-A4D0-6EFF-4B50-284900985583}"/>
              </a:ext>
            </a:extLst>
          </p:cNvPr>
          <p:cNvSpPr txBox="1"/>
          <p:nvPr/>
        </p:nvSpPr>
        <p:spPr>
          <a:xfrm>
            <a:off x="3810000" y="4953000"/>
            <a:ext cx="320040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Training &amp; development team</a:t>
            </a:r>
          </a:p>
        </p:txBody>
      </p:sp>
      <p:sp>
        <p:nvSpPr>
          <p:cNvPr id="13" name="TextBox 12">
            <a:extLst>
              <a:ext uri="{FF2B5EF4-FFF2-40B4-BE49-F238E27FC236}">
                <a16:creationId xmlns:a16="http://schemas.microsoft.com/office/drawing/2014/main" id="{19D77E0E-C270-8803-E615-8358418A53A0}"/>
              </a:ext>
            </a:extLst>
          </p:cNvPr>
          <p:cNvSpPr txBox="1"/>
          <p:nvPr/>
        </p:nvSpPr>
        <p:spPr>
          <a:xfrm>
            <a:off x="8077200" y="4267200"/>
            <a:ext cx="2847896"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Human Resource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1F6683-8EFD-AAC9-E081-68ABADCC440F}"/>
              </a:ext>
            </a:extLst>
          </p:cNvPr>
          <p:cNvSpPr txBox="1"/>
          <p:nvPr/>
        </p:nvSpPr>
        <p:spPr>
          <a:xfrm>
            <a:off x="3099282" y="2019300"/>
            <a:ext cx="8254136" cy="2862322"/>
          </a:xfrm>
          <a:prstGeom prst="rect">
            <a:avLst/>
          </a:prstGeom>
          <a:noFill/>
        </p:spPr>
        <p:txBody>
          <a:bodyPr wrap="square" rtlCol="0">
            <a:spAutoFit/>
          </a:bodyPr>
          <a:lstStyle/>
          <a:p>
            <a:pPr marL="342900" indent="-342900" algn="just">
              <a:buAutoNum type="arabicPeriod"/>
            </a:pPr>
            <a:r>
              <a:rPr lang="en-IN" sz="2000" b="1" dirty="0">
                <a:latin typeface="Times New Roman" panose="02020603050405020304" pitchFamily="18" charset="0"/>
                <a:cs typeface="Times New Roman" panose="02020603050405020304" pitchFamily="18" charset="0"/>
              </a:rPr>
              <a:t>Conditional formatting </a:t>
            </a:r>
            <a:r>
              <a:rPr lang="en-IN" sz="2000" dirty="0">
                <a:latin typeface="Times New Roman" panose="02020603050405020304" pitchFamily="18" charset="0"/>
                <a:cs typeface="Times New Roman" panose="02020603050405020304" pitchFamily="18" charset="0"/>
              </a:rPr>
              <a:t>: 	To  highlight the missing values.</a:t>
            </a:r>
          </a:p>
          <a:p>
            <a:pPr marL="342900" indent="-342900" algn="just">
              <a:buAutoNum type="arabicPeriod"/>
            </a:pPr>
            <a:endParaRPr lang="en-IN" sz="2000" dirty="0">
              <a:latin typeface="Times New Roman" panose="02020603050405020304" pitchFamily="18" charset="0"/>
              <a:cs typeface="Times New Roman" panose="02020603050405020304" pitchFamily="18" charset="0"/>
            </a:endParaRPr>
          </a:p>
          <a:p>
            <a:pPr marL="342900" indent="-342900" algn="just">
              <a:buAutoNum type="arabicPeriod"/>
            </a:pPr>
            <a:r>
              <a:rPr lang="en-IN" sz="2000" b="1" dirty="0">
                <a:latin typeface="Times New Roman" panose="02020603050405020304" pitchFamily="18" charset="0"/>
                <a:cs typeface="Times New Roman" panose="02020603050405020304" pitchFamily="18" charset="0"/>
              </a:rPr>
              <a:t>Filter</a:t>
            </a:r>
            <a:r>
              <a:rPr lang="en-IN" sz="2000" dirty="0">
                <a:latin typeface="Times New Roman" panose="02020603050405020304" pitchFamily="18" charset="0"/>
                <a:cs typeface="Times New Roman" panose="02020603050405020304" pitchFamily="18" charset="0"/>
              </a:rPr>
              <a:t>		   : 	To remove the missing values</a:t>
            </a:r>
          </a:p>
          <a:p>
            <a:pPr marL="342900" indent="-342900" algn="just">
              <a:buAutoNum type="arabicPeriod"/>
            </a:pPr>
            <a:endParaRPr lang="en-IN" sz="2000" dirty="0">
              <a:latin typeface="Times New Roman" panose="02020603050405020304" pitchFamily="18" charset="0"/>
              <a:cs typeface="Times New Roman" panose="02020603050405020304" pitchFamily="18" charset="0"/>
            </a:endParaRPr>
          </a:p>
          <a:p>
            <a:pPr marL="342900" indent="-342900" algn="just">
              <a:buAutoNum type="arabicPeriod"/>
            </a:pPr>
            <a:r>
              <a:rPr lang="en-IN" sz="2000" b="1" dirty="0">
                <a:latin typeface="Times New Roman" panose="02020603050405020304" pitchFamily="18" charset="0"/>
                <a:cs typeface="Times New Roman" panose="02020603050405020304" pitchFamily="18" charset="0"/>
              </a:rPr>
              <a:t>Formula</a:t>
            </a:r>
            <a:r>
              <a:rPr lang="en-IN" sz="2000" dirty="0">
                <a:latin typeface="Times New Roman" panose="02020603050405020304" pitchFamily="18" charset="0"/>
                <a:cs typeface="Times New Roman" panose="02020603050405020304" pitchFamily="18" charset="0"/>
              </a:rPr>
              <a:t>	                 : 	To analyse employee performance level</a:t>
            </a:r>
          </a:p>
          <a:p>
            <a:pPr marL="342900" indent="-342900" algn="just">
              <a:buAutoNum type="arabicPeriod"/>
            </a:pPr>
            <a:endParaRPr lang="en-IN" sz="2000" dirty="0">
              <a:latin typeface="Times New Roman" panose="02020603050405020304" pitchFamily="18" charset="0"/>
              <a:cs typeface="Times New Roman" panose="02020603050405020304" pitchFamily="18" charset="0"/>
            </a:endParaRPr>
          </a:p>
          <a:p>
            <a:pPr marL="342900" indent="-342900" algn="just">
              <a:buAutoNum type="arabicPeriod"/>
            </a:pPr>
            <a:r>
              <a:rPr lang="en-IN" sz="2000" b="1" dirty="0">
                <a:latin typeface="Times New Roman" panose="02020603050405020304" pitchFamily="18" charset="0"/>
                <a:cs typeface="Times New Roman" panose="02020603050405020304" pitchFamily="18" charset="0"/>
              </a:rPr>
              <a:t>Pivot Table</a:t>
            </a:r>
            <a:r>
              <a:rPr lang="en-IN" sz="2000" dirty="0">
                <a:latin typeface="Times New Roman" panose="02020603050405020304" pitchFamily="18" charset="0"/>
                <a:cs typeface="Times New Roman" panose="02020603050405020304" pitchFamily="18" charset="0"/>
              </a:rPr>
              <a:t>	                 :  	Summary of extracted data</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5.   </a:t>
            </a:r>
            <a:r>
              <a:rPr lang="en-IN" sz="2000" b="1" dirty="0">
                <a:latin typeface="Times New Roman" panose="02020603050405020304" pitchFamily="18" charset="0"/>
                <a:cs typeface="Times New Roman" panose="02020603050405020304" pitchFamily="18" charset="0"/>
              </a:rPr>
              <a:t>Graph	                 </a:t>
            </a:r>
            <a:r>
              <a:rPr lang="en-IN" sz="2000" dirty="0">
                <a:latin typeface="Times New Roman" panose="02020603050405020304" pitchFamily="18" charset="0"/>
                <a:cs typeface="Times New Roman" panose="02020603050405020304" pitchFamily="18" charset="0"/>
              </a:rPr>
              <a:t>:   	Data Visualisation</a:t>
            </a:r>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152400"/>
            <a:ext cx="10681335" cy="685800"/>
          </a:xfrm>
        </p:spPr>
        <p:txBody>
          <a:bodyPr/>
          <a:lstStyle/>
          <a:p>
            <a:r>
              <a:rPr lang="en-IN" dirty="0"/>
              <a:t>Dataset Description</a:t>
            </a:r>
          </a:p>
        </p:txBody>
      </p:sp>
      <p:sp>
        <p:nvSpPr>
          <p:cNvPr id="3" name="TextBox 2">
            <a:extLst>
              <a:ext uri="{FF2B5EF4-FFF2-40B4-BE49-F238E27FC236}">
                <a16:creationId xmlns:a16="http://schemas.microsoft.com/office/drawing/2014/main" id="{9311F3C0-EBAD-A479-4F21-F90D63C83CEC}"/>
              </a:ext>
            </a:extLst>
          </p:cNvPr>
          <p:cNvSpPr txBox="1"/>
          <p:nvPr/>
        </p:nvSpPr>
        <p:spPr>
          <a:xfrm>
            <a:off x="3429000" y="1371600"/>
            <a:ext cx="6019800" cy="5324535"/>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ID</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First Name</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Last name</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Business Unit</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status</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type</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classification</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Performance score</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Current employee Ratio</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F2C5DE5-18E3-5769-EF09-733C8DD7A9BF}"/>
              </a:ext>
            </a:extLst>
          </p:cNvPr>
          <p:cNvSpPr txBox="1"/>
          <p:nvPr/>
        </p:nvSpPr>
        <p:spPr>
          <a:xfrm>
            <a:off x="2133600" y="2819400"/>
            <a:ext cx="1021080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Performance level:  =IFS(Z11&gt;=5,"VERY HIGH",Z11&gt;=4,"HIGH",Z11&gt;=3,"MED","TRUE","LOW")</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TotalTime>
  <Words>509</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  According to the result derived while calculating employee performance level, it is clearly evident that the company has to motivate the employees who perform medium level.  Since the companies majority of employees falls under the category of medium level performer. In order to improve the performance level, the company has to motivate their employees by pointing out their strengths. By this way, employee’s efficient also increases and the company can also achieve its goal.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Sriram S</cp:lastModifiedBy>
  <cp:revision>16</cp:revision>
  <dcterms:created xsi:type="dcterms:W3CDTF">2024-03-29T15:07:22Z</dcterms:created>
  <dcterms:modified xsi:type="dcterms:W3CDTF">2024-08-30T18:29:37Z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