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Open Sauce Heavy" charset="1" panose="00000A00000000000000"/>
      <p:regular r:id="rId22"/>
    </p:embeddedFont>
    <p:embeddedFont>
      <p:font typeface="DM Sans Bold" charset="1" panose="00000000000000000000"/>
      <p:regular r:id="rId23"/>
    </p:embeddedFont>
    <p:embeddedFont>
      <p:font typeface="DM San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9326434" cy="10287000"/>
          </a:xfrm>
          <a:prstGeom prst="rect">
            <a:avLst/>
          </a:prstGeom>
          <a:solidFill>
            <a:srgbClr val="2C5E74"/>
          </a:solidFill>
        </p:spPr>
      </p:sp>
      <p:grpSp>
        <p:nvGrpSpPr>
          <p:cNvPr name="Group 3" id="3"/>
          <p:cNvGrpSpPr/>
          <p:nvPr/>
        </p:nvGrpSpPr>
        <p:grpSpPr>
          <a:xfrm rot="0">
            <a:off x="1028700" y="9012194"/>
            <a:ext cx="2114225" cy="246106"/>
            <a:chOff x="0" y="0"/>
            <a:chExt cx="1309225" cy="152400"/>
          </a:xfrm>
        </p:grpSpPr>
        <p:sp>
          <p:nvSpPr>
            <p:cNvPr name="Freeform 4" id="4"/>
            <p:cNvSpPr/>
            <p:nvPr/>
          </p:nvSpPr>
          <p:spPr>
            <a:xfrm flipH="false" flipV="false" rot="0">
              <a:off x="0" y="0"/>
              <a:ext cx="1309225" cy="152400"/>
            </a:xfrm>
            <a:custGeom>
              <a:avLst/>
              <a:gdLst/>
              <a:ahLst/>
              <a:cxnLst/>
              <a:rect r="r" b="b" t="t" l="l"/>
              <a:pathLst>
                <a:path h="152400" w="1309225">
                  <a:moveTo>
                    <a:pt x="0" y="0"/>
                  </a:moveTo>
                  <a:lnTo>
                    <a:pt x="1309225" y="0"/>
                  </a:lnTo>
                  <a:lnTo>
                    <a:pt x="1309225" y="152400"/>
                  </a:lnTo>
                  <a:lnTo>
                    <a:pt x="0" y="152400"/>
                  </a:lnTo>
                  <a:close/>
                </a:path>
              </a:pathLst>
            </a:custGeom>
            <a:solidFill>
              <a:srgbClr val="FFFFFF"/>
            </a:solidFill>
          </p:spPr>
        </p:sp>
      </p:grpSp>
      <p:sp>
        <p:nvSpPr>
          <p:cNvPr name="Freeform 5" id="5"/>
          <p:cNvSpPr/>
          <p:nvPr/>
        </p:nvSpPr>
        <p:spPr>
          <a:xfrm flipH="false" flipV="false" rot="0">
            <a:off x="9326434" y="0"/>
            <a:ext cx="8806969" cy="10287000"/>
          </a:xfrm>
          <a:custGeom>
            <a:avLst/>
            <a:gdLst/>
            <a:ahLst/>
            <a:cxnLst/>
            <a:rect r="r" b="b" t="t" l="l"/>
            <a:pathLst>
              <a:path h="10287000" w="8806969">
                <a:moveTo>
                  <a:pt x="0" y="0"/>
                </a:moveTo>
                <a:lnTo>
                  <a:pt x="8806969" y="0"/>
                </a:lnTo>
                <a:lnTo>
                  <a:pt x="8806969" y="10287000"/>
                </a:lnTo>
                <a:lnTo>
                  <a:pt x="0" y="10287000"/>
                </a:lnTo>
                <a:lnTo>
                  <a:pt x="0" y="0"/>
                </a:lnTo>
                <a:close/>
              </a:path>
            </a:pathLst>
          </a:custGeom>
          <a:blipFill>
            <a:blip r:embed="rId2"/>
            <a:stretch>
              <a:fillRect l="-7650" t="0" r="-9154" b="0"/>
            </a:stretch>
          </a:blipFill>
        </p:spPr>
      </p:sp>
      <p:sp>
        <p:nvSpPr>
          <p:cNvPr name="TextBox 6" id="6"/>
          <p:cNvSpPr txBox="true"/>
          <p:nvPr/>
        </p:nvSpPr>
        <p:spPr>
          <a:xfrm rot="0">
            <a:off x="820394" y="1019175"/>
            <a:ext cx="6691809" cy="3901821"/>
          </a:xfrm>
          <a:prstGeom prst="rect">
            <a:avLst/>
          </a:prstGeom>
        </p:spPr>
        <p:txBody>
          <a:bodyPr anchor="t" rtlCol="false" tIns="0" lIns="0" bIns="0" rIns="0">
            <a:spAutoFit/>
          </a:bodyPr>
          <a:lstStyle/>
          <a:p>
            <a:pPr algn="l">
              <a:lnSpc>
                <a:spcPts val="6221"/>
              </a:lnSpc>
            </a:pPr>
            <a:r>
              <a:rPr lang="en-US" sz="5099" b="true">
                <a:solidFill>
                  <a:srgbClr val="FFFFFF"/>
                </a:solidFill>
                <a:latin typeface="Open Sauce Heavy"/>
                <a:ea typeface="Open Sauce Heavy"/>
                <a:cs typeface="Open Sauce Heavy"/>
                <a:sym typeface="Open Sauce Heavy"/>
              </a:rPr>
              <a:t>Privacy-Enhancing Machine Learning for Effective Language Detection in Job Interviews</a:t>
            </a:r>
          </a:p>
        </p:txBody>
      </p:sp>
      <p:sp>
        <p:nvSpPr>
          <p:cNvPr name="TextBox 7" id="7"/>
          <p:cNvSpPr txBox="true"/>
          <p:nvPr/>
        </p:nvSpPr>
        <p:spPr>
          <a:xfrm rot="0">
            <a:off x="820394" y="5949198"/>
            <a:ext cx="5862644" cy="2082165"/>
          </a:xfrm>
          <a:prstGeom prst="rect">
            <a:avLst/>
          </a:prstGeom>
        </p:spPr>
        <p:txBody>
          <a:bodyPr anchor="t" rtlCol="false" tIns="0" lIns="0" bIns="0" rIns="0">
            <a:spAutoFit/>
          </a:bodyPr>
          <a:lstStyle/>
          <a:p>
            <a:pPr algn="l">
              <a:lnSpc>
                <a:spcPts val="3359"/>
              </a:lnSpc>
            </a:pPr>
            <a:r>
              <a:rPr lang="en-US" sz="2400" b="true">
                <a:solidFill>
                  <a:srgbClr val="F6F2F1"/>
                </a:solidFill>
                <a:latin typeface="DM Sans Bold"/>
                <a:ea typeface="DM Sans Bold"/>
                <a:cs typeface="DM Sans Bold"/>
                <a:sym typeface="DM Sans Bold"/>
              </a:rPr>
              <a:t>Team 9:</a:t>
            </a:r>
          </a:p>
          <a:p>
            <a:pPr algn="l">
              <a:lnSpc>
                <a:spcPts val="3359"/>
              </a:lnSpc>
            </a:pPr>
            <a:r>
              <a:rPr lang="en-US" sz="2400">
                <a:solidFill>
                  <a:srgbClr val="F6F2F1"/>
                </a:solidFill>
                <a:latin typeface="DM Sans"/>
                <a:ea typeface="DM Sans"/>
                <a:cs typeface="DM Sans"/>
                <a:sym typeface="DM Sans"/>
              </a:rPr>
              <a:t>Ambati A</a:t>
            </a:r>
          </a:p>
          <a:p>
            <a:pPr algn="l">
              <a:lnSpc>
                <a:spcPts val="3359"/>
              </a:lnSpc>
            </a:pPr>
            <a:r>
              <a:rPr lang="en-US" sz="2400">
                <a:solidFill>
                  <a:srgbClr val="F6F2F1"/>
                </a:solidFill>
                <a:latin typeface="DM Sans"/>
                <a:ea typeface="DM Sans"/>
                <a:cs typeface="DM Sans"/>
                <a:sym typeface="DM Sans"/>
              </a:rPr>
              <a:t>Ayushi S</a:t>
            </a:r>
          </a:p>
          <a:p>
            <a:pPr algn="l">
              <a:lnSpc>
                <a:spcPts val="3359"/>
              </a:lnSpc>
            </a:pPr>
            <a:r>
              <a:rPr lang="en-US" sz="2400">
                <a:solidFill>
                  <a:srgbClr val="F6F2F1"/>
                </a:solidFill>
                <a:latin typeface="DM Sans"/>
                <a:ea typeface="DM Sans"/>
                <a:cs typeface="DM Sans"/>
                <a:sym typeface="DM Sans"/>
              </a:rPr>
              <a:t>Shreyash S</a:t>
            </a:r>
          </a:p>
          <a:p>
            <a:pPr algn="l">
              <a:lnSpc>
                <a:spcPts val="3359"/>
              </a:lnSpc>
              <a:spcBef>
                <a:spcPct val="0"/>
              </a:spcBef>
            </a:pPr>
            <a:r>
              <a:rPr lang="en-US" sz="2400">
                <a:solidFill>
                  <a:srgbClr val="F6F2F1"/>
                </a:solidFill>
                <a:latin typeface="DM Sans"/>
                <a:ea typeface="DM Sans"/>
                <a:cs typeface="DM Sans"/>
                <a:sym typeface="DM Sans"/>
              </a:rPr>
              <a:t>Yuanyuan W</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041630" y="0"/>
            <a:ext cx="5246370" cy="10287000"/>
            <a:chOff x="0" y="0"/>
            <a:chExt cx="1913890" cy="3752725"/>
          </a:xfrm>
        </p:grpSpPr>
        <p:sp>
          <p:nvSpPr>
            <p:cNvPr name="Freeform 3" id="3"/>
            <p:cNvSpPr/>
            <p:nvPr/>
          </p:nvSpPr>
          <p:spPr>
            <a:xfrm flipH="false" flipV="false" rot="0">
              <a:off x="0" y="0"/>
              <a:ext cx="1913890" cy="3752726"/>
            </a:xfrm>
            <a:custGeom>
              <a:avLst/>
              <a:gdLst/>
              <a:ahLst/>
              <a:cxnLst/>
              <a:rect r="r" b="b" t="t" l="l"/>
              <a:pathLst>
                <a:path h="3752726" w="1913890">
                  <a:moveTo>
                    <a:pt x="0" y="0"/>
                  </a:moveTo>
                  <a:lnTo>
                    <a:pt x="1913890" y="0"/>
                  </a:lnTo>
                  <a:lnTo>
                    <a:pt x="1913890" y="3752726"/>
                  </a:lnTo>
                  <a:lnTo>
                    <a:pt x="0" y="3752726"/>
                  </a:lnTo>
                  <a:close/>
                </a:path>
              </a:pathLst>
            </a:custGeom>
            <a:solidFill>
              <a:srgbClr val="2C5E74"/>
            </a:solidFill>
          </p:spPr>
        </p:sp>
      </p:grpSp>
      <p:sp>
        <p:nvSpPr>
          <p:cNvPr name="TextBox 4" id="4"/>
          <p:cNvSpPr txBox="true"/>
          <p:nvPr/>
        </p:nvSpPr>
        <p:spPr>
          <a:xfrm rot="0">
            <a:off x="1028700" y="952500"/>
            <a:ext cx="10603082" cy="1455420"/>
          </a:xfrm>
          <a:prstGeom prst="rect">
            <a:avLst/>
          </a:prstGeom>
        </p:spPr>
        <p:txBody>
          <a:bodyPr anchor="t" rtlCol="false" tIns="0" lIns="0" bIns="0" rIns="0">
            <a:spAutoFit/>
          </a:bodyPr>
          <a:lstStyle/>
          <a:p>
            <a:pPr algn="l">
              <a:lnSpc>
                <a:spcPts val="5880"/>
              </a:lnSpc>
              <a:spcBef>
                <a:spcPct val="0"/>
              </a:spcBef>
            </a:pPr>
            <a:r>
              <a:rPr lang="en-US" b="true" sz="4200">
                <a:solidFill>
                  <a:srgbClr val="2C5E74"/>
                </a:solidFill>
                <a:latin typeface="Open Sauce Heavy"/>
                <a:ea typeface="Open Sauce Heavy"/>
                <a:cs typeface="Open Sauce Heavy"/>
                <a:sym typeface="Open Sauce Heavy"/>
              </a:rPr>
              <a:t>Classifying Degree of Explanation: Under-explained vs. Succinct</a:t>
            </a:r>
          </a:p>
        </p:txBody>
      </p:sp>
      <p:grpSp>
        <p:nvGrpSpPr>
          <p:cNvPr name="Group 5" id="5"/>
          <p:cNvGrpSpPr/>
          <p:nvPr/>
        </p:nvGrpSpPr>
        <p:grpSpPr>
          <a:xfrm rot="5400000">
            <a:off x="9374" y="151"/>
            <a:ext cx="1072255" cy="1070539"/>
            <a:chOff x="0" y="0"/>
            <a:chExt cx="6350000" cy="6339840"/>
          </a:xfrm>
        </p:grpSpPr>
        <p:sp>
          <p:nvSpPr>
            <p:cNvPr name="Freeform 6" id="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C5E74"/>
            </a:solidFill>
          </p:spPr>
        </p:sp>
      </p:grpSp>
      <p:sp>
        <p:nvSpPr>
          <p:cNvPr name="Freeform 7" id="7"/>
          <p:cNvSpPr/>
          <p:nvPr/>
        </p:nvSpPr>
        <p:spPr>
          <a:xfrm flipH="false" flipV="false" rot="0">
            <a:off x="13041630" y="2520315"/>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2"/>
            <a:stretch>
              <a:fillRect l="0" t="0" r="0" b="0"/>
            </a:stretch>
          </a:blipFill>
        </p:spPr>
      </p:sp>
      <p:sp>
        <p:nvSpPr>
          <p:cNvPr name="Freeform 8" id="8"/>
          <p:cNvSpPr/>
          <p:nvPr/>
        </p:nvSpPr>
        <p:spPr>
          <a:xfrm flipH="false" flipV="false" rot="0">
            <a:off x="1028700" y="4215650"/>
            <a:ext cx="4745611" cy="4720830"/>
          </a:xfrm>
          <a:custGeom>
            <a:avLst/>
            <a:gdLst/>
            <a:ahLst/>
            <a:cxnLst/>
            <a:rect r="r" b="b" t="t" l="l"/>
            <a:pathLst>
              <a:path h="4720830" w="4745611">
                <a:moveTo>
                  <a:pt x="0" y="0"/>
                </a:moveTo>
                <a:lnTo>
                  <a:pt x="4745611" y="0"/>
                </a:lnTo>
                <a:lnTo>
                  <a:pt x="4745611" y="4720830"/>
                </a:lnTo>
                <a:lnTo>
                  <a:pt x="0" y="4720830"/>
                </a:lnTo>
                <a:lnTo>
                  <a:pt x="0" y="0"/>
                </a:lnTo>
                <a:close/>
              </a:path>
            </a:pathLst>
          </a:custGeom>
          <a:blipFill>
            <a:blip r:embed="rId3"/>
            <a:stretch>
              <a:fillRect l="0" t="0" r="0" b="0"/>
            </a:stretch>
          </a:blipFill>
        </p:spPr>
      </p:sp>
      <p:sp>
        <p:nvSpPr>
          <p:cNvPr name="Freeform 9" id="9"/>
          <p:cNvSpPr/>
          <p:nvPr/>
        </p:nvSpPr>
        <p:spPr>
          <a:xfrm flipH="false" flipV="false" rot="0">
            <a:off x="6839741" y="4215650"/>
            <a:ext cx="5363994" cy="4720830"/>
          </a:xfrm>
          <a:custGeom>
            <a:avLst/>
            <a:gdLst/>
            <a:ahLst/>
            <a:cxnLst/>
            <a:rect r="r" b="b" t="t" l="l"/>
            <a:pathLst>
              <a:path h="4720830" w="5363994">
                <a:moveTo>
                  <a:pt x="0" y="0"/>
                </a:moveTo>
                <a:lnTo>
                  <a:pt x="5363995" y="0"/>
                </a:lnTo>
                <a:lnTo>
                  <a:pt x="5363995" y="4720830"/>
                </a:lnTo>
                <a:lnTo>
                  <a:pt x="0" y="4720830"/>
                </a:lnTo>
                <a:lnTo>
                  <a:pt x="0" y="0"/>
                </a:lnTo>
                <a:close/>
              </a:path>
            </a:pathLst>
          </a:custGeom>
          <a:blipFill>
            <a:blip r:embed="rId4"/>
            <a:stretch>
              <a:fillRect l="0" t="0" r="0" b="0"/>
            </a:stretch>
          </a:blipFill>
        </p:spPr>
      </p:sp>
      <p:sp>
        <p:nvSpPr>
          <p:cNvPr name="TextBox 10" id="10"/>
          <p:cNvSpPr txBox="true"/>
          <p:nvPr/>
        </p:nvSpPr>
        <p:spPr>
          <a:xfrm rot="0">
            <a:off x="1795398" y="3194729"/>
            <a:ext cx="3212214" cy="547370"/>
          </a:xfrm>
          <a:prstGeom prst="rect">
            <a:avLst/>
          </a:prstGeom>
        </p:spPr>
        <p:txBody>
          <a:bodyPr anchor="t" rtlCol="false" tIns="0" lIns="0" bIns="0" rIns="0">
            <a:spAutoFit/>
          </a:bodyPr>
          <a:lstStyle/>
          <a:p>
            <a:pPr algn="just">
              <a:lnSpc>
                <a:spcPts val="4480"/>
              </a:lnSpc>
            </a:pPr>
            <a:r>
              <a:rPr lang="en-US" b="true" sz="3200">
                <a:solidFill>
                  <a:srgbClr val="433833"/>
                </a:solidFill>
                <a:latin typeface="DM Sans Bold"/>
                <a:ea typeface="DM Sans Bold"/>
                <a:cs typeface="DM Sans Bold"/>
                <a:sym typeface="DM Sans Bold"/>
              </a:rPr>
              <a:t>Conv1D Results</a:t>
            </a:r>
          </a:p>
        </p:txBody>
      </p:sp>
      <p:sp>
        <p:nvSpPr>
          <p:cNvPr name="TextBox 11" id="11"/>
          <p:cNvSpPr txBox="true"/>
          <p:nvPr/>
        </p:nvSpPr>
        <p:spPr>
          <a:xfrm rot="0">
            <a:off x="8201972" y="3194729"/>
            <a:ext cx="2639533" cy="547370"/>
          </a:xfrm>
          <a:prstGeom prst="rect">
            <a:avLst/>
          </a:prstGeom>
        </p:spPr>
        <p:txBody>
          <a:bodyPr anchor="t" rtlCol="false" tIns="0" lIns="0" bIns="0" rIns="0">
            <a:spAutoFit/>
          </a:bodyPr>
          <a:lstStyle/>
          <a:p>
            <a:pPr algn="just">
              <a:lnSpc>
                <a:spcPts val="4480"/>
              </a:lnSpc>
            </a:pPr>
            <a:r>
              <a:rPr lang="en-US" b="true" sz="3200">
                <a:solidFill>
                  <a:srgbClr val="433833"/>
                </a:solidFill>
                <a:latin typeface="DM Sans Bold"/>
                <a:ea typeface="DM Sans Bold"/>
                <a:cs typeface="DM Sans Bold"/>
                <a:sym typeface="DM Sans Bold"/>
              </a:rPr>
              <a:t>LSTM Results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041630" y="0"/>
            <a:ext cx="5246370" cy="10287000"/>
            <a:chOff x="0" y="0"/>
            <a:chExt cx="1913890" cy="3752725"/>
          </a:xfrm>
        </p:grpSpPr>
        <p:sp>
          <p:nvSpPr>
            <p:cNvPr name="Freeform 3" id="3"/>
            <p:cNvSpPr/>
            <p:nvPr/>
          </p:nvSpPr>
          <p:spPr>
            <a:xfrm flipH="false" flipV="false" rot="0">
              <a:off x="0" y="0"/>
              <a:ext cx="1913890" cy="3752726"/>
            </a:xfrm>
            <a:custGeom>
              <a:avLst/>
              <a:gdLst/>
              <a:ahLst/>
              <a:cxnLst/>
              <a:rect r="r" b="b" t="t" l="l"/>
              <a:pathLst>
                <a:path h="3752726" w="1913890">
                  <a:moveTo>
                    <a:pt x="0" y="0"/>
                  </a:moveTo>
                  <a:lnTo>
                    <a:pt x="1913890" y="0"/>
                  </a:lnTo>
                  <a:lnTo>
                    <a:pt x="1913890" y="3752726"/>
                  </a:lnTo>
                  <a:lnTo>
                    <a:pt x="0" y="3752726"/>
                  </a:lnTo>
                  <a:close/>
                </a:path>
              </a:pathLst>
            </a:custGeom>
            <a:solidFill>
              <a:srgbClr val="2C5E74"/>
            </a:solidFill>
          </p:spPr>
        </p:sp>
      </p:grpSp>
      <p:sp>
        <p:nvSpPr>
          <p:cNvPr name="TextBox 4" id="4"/>
          <p:cNvSpPr txBox="true"/>
          <p:nvPr/>
        </p:nvSpPr>
        <p:spPr>
          <a:xfrm rot="0">
            <a:off x="1028700" y="952500"/>
            <a:ext cx="10603082" cy="1455420"/>
          </a:xfrm>
          <a:prstGeom prst="rect">
            <a:avLst/>
          </a:prstGeom>
        </p:spPr>
        <p:txBody>
          <a:bodyPr anchor="t" rtlCol="false" tIns="0" lIns="0" bIns="0" rIns="0">
            <a:spAutoFit/>
          </a:bodyPr>
          <a:lstStyle/>
          <a:p>
            <a:pPr algn="l">
              <a:lnSpc>
                <a:spcPts val="5880"/>
              </a:lnSpc>
              <a:spcBef>
                <a:spcPct val="0"/>
              </a:spcBef>
            </a:pPr>
            <a:r>
              <a:rPr lang="en-US" b="true" sz="4200">
                <a:solidFill>
                  <a:srgbClr val="2C5E74"/>
                </a:solidFill>
                <a:latin typeface="Open Sauce Heavy"/>
                <a:ea typeface="Open Sauce Heavy"/>
                <a:cs typeface="Open Sauce Heavy"/>
                <a:sym typeface="Open Sauce Heavy"/>
              </a:rPr>
              <a:t>Classifying Degree of Explanation: Under-explained vs. Succinct</a:t>
            </a:r>
          </a:p>
        </p:txBody>
      </p:sp>
      <p:grpSp>
        <p:nvGrpSpPr>
          <p:cNvPr name="Group 5" id="5"/>
          <p:cNvGrpSpPr/>
          <p:nvPr/>
        </p:nvGrpSpPr>
        <p:grpSpPr>
          <a:xfrm rot="5400000">
            <a:off x="9374" y="151"/>
            <a:ext cx="1072255" cy="1070539"/>
            <a:chOff x="0" y="0"/>
            <a:chExt cx="6350000" cy="6339840"/>
          </a:xfrm>
        </p:grpSpPr>
        <p:sp>
          <p:nvSpPr>
            <p:cNvPr name="Freeform 6" id="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C5E74"/>
            </a:solidFill>
          </p:spPr>
        </p:sp>
      </p:grpSp>
      <p:sp>
        <p:nvSpPr>
          <p:cNvPr name="Freeform 7" id="7"/>
          <p:cNvSpPr/>
          <p:nvPr/>
        </p:nvSpPr>
        <p:spPr>
          <a:xfrm flipH="false" flipV="false" rot="0">
            <a:off x="13041630" y="2520315"/>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2"/>
            <a:stretch>
              <a:fillRect l="0" t="0" r="0" b="0"/>
            </a:stretch>
          </a:blipFill>
        </p:spPr>
      </p:sp>
      <p:sp>
        <p:nvSpPr>
          <p:cNvPr name="TextBox 8" id="8"/>
          <p:cNvSpPr txBox="true"/>
          <p:nvPr/>
        </p:nvSpPr>
        <p:spPr>
          <a:xfrm rot="0">
            <a:off x="1028700" y="3100408"/>
            <a:ext cx="8818680" cy="4939030"/>
          </a:xfrm>
          <a:prstGeom prst="rect">
            <a:avLst/>
          </a:prstGeom>
        </p:spPr>
        <p:txBody>
          <a:bodyPr anchor="t" rtlCol="false" tIns="0" lIns="0" bIns="0" rIns="0">
            <a:spAutoFit/>
          </a:bodyPr>
          <a:lstStyle/>
          <a:p>
            <a:pPr algn="l">
              <a:lnSpc>
                <a:spcPts val="3919"/>
              </a:lnSpc>
            </a:pPr>
            <a:r>
              <a:rPr lang="en-US" sz="2799" b="true">
                <a:solidFill>
                  <a:srgbClr val="433833"/>
                </a:solidFill>
                <a:latin typeface="DM Sans Bold"/>
                <a:ea typeface="DM Sans Bold"/>
                <a:cs typeface="DM Sans Bold"/>
                <a:sym typeface="DM Sans Bold"/>
              </a:rPr>
              <a:t>Best ML Model: Gradient Boosting</a:t>
            </a:r>
          </a:p>
          <a:p>
            <a:pPr algn="l" marL="604519" indent="-302260" lvl="1">
              <a:lnSpc>
                <a:spcPts val="3919"/>
              </a:lnSpc>
              <a:buFont typeface="Arial"/>
              <a:buChar char="•"/>
            </a:pPr>
            <a:r>
              <a:rPr lang="en-US" sz="2799">
                <a:solidFill>
                  <a:srgbClr val="433833"/>
                </a:solidFill>
                <a:latin typeface="DM Sans"/>
                <a:ea typeface="DM Sans"/>
                <a:cs typeface="DM Sans"/>
                <a:sym typeface="DM Sans"/>
              </a:rPr>
              <a:t>Number of top ‘k’ features: </a:t>
            </a:r>
            <a:r>
              <a:rPr lang="en-US" b="true" sz="2799">
                <a:solidFill>
                  <a:srgbClr val="433833"/>
                </a:solidFill>
                <a:latin typeface="DM Sans Bold"/>
                <a:ea typeface="DM Sans Bold"/>
                <a:cs typeface="DM Sans Bold"/>
                <a:sym typeface="DM Sans Bold"/>
              </a:rPr>
              <a:t>100</a:t>
            </a:r>
          </a:p>
          <a:p>
            <a:pPr algn="l" marL="604519" indent="-302260" lvl="1">
              <a:lnSpc>
                <a:spcPts val="3919"/>
              </a:lnSpc>
              <a:buFont typeface="Arial"/>
              <a:buChar char="•"/>
            </a:pPr>
            <a:r>
              <a:rPr lang="en-US" sz="2799">
                <a:solidFill>
                  <a:srgbClr val="433833"/>
                </a:solidFill>
                <a:latin typeface="DM Sans"/>
                <a:ea typeface="DM Sans"/>
                <a:cs typeface="DM Sans"/>
                <a:sym typeface="DM Sans"/>
              </a:rPr>
              <a:t>Balanced Accuracy: </a:t>
            </a:r>
            <a:r>
              <a:rPr lang="en-US" b="true" sz="2799">
                <a:solidFill>
                  <a:srgbClr val="433833"/>
                </a:solidFill>
                <a:latin typeface="DM Sans Bold"/>
                <a:ea typeface="DM Sans Bold"/>
                <a:cs typeface="DM Sans Bold"/>
                <a:sym typeface="DM Sans Bold"/>
              </a:rPr>
              <a:t>56.14%</a:t>
            </a:r>
          </a:p>
          <a:p>
            <a:pPr algn="l" marL="604519" indent="-302260" lvl="1">
              <a:lnSpc>
                <a:spcPts val="3919"/>
              </a:lnSpc>
              <a:buFont typeface="Arial"/>
              <a:buChar char="•"/>
            </a:pPr>
            <a:r>
              <a:rPr lang="en-US" sz="2799">
                <a:solidFill>
                  <a:srgbClr val="433833"/>
                </a:solidFill>
                <a:latin typeface="DM Sans"/>
                <a:ea typeface="DM Sans"/>
                <a:cs typeface="DM Sans"/>
                <a:sym typeface="DM Sans"/>
              </a:rPr>
              <a:t>Accuracy: </a:t>
            </a:r>
            <a:r>
              <a:rPr lang="en-US" b="true" sz="2799">
                <a:solidFill>
                  <a:srgbClr val="433833"/>
                </a:solidFill>
                <a:latin typeface="DM Sans Bold"/>
                <a:ea typeface="DM Sans Bold"/>
                <a:cs typeface="DM Sans Bold"/>
                <a:sym typeface="DM Sans Bold"/>
              </a:rPr>
              <a:t>82.31%</a:t>
            </a:r>
          </a:p>
          <a:p>
            <a:pPr algn="l" marL="604519" indent="-302260" lvl="1">
              <a:lnSpc>
                <a:spcPts val="3919"/>
              </a:lnSpc>
              <a:buFont typeface="Arial"/>
              <a:buChar char="•"/>
            </a:pPr>
            <a:r>
              <a:rPr lang="en-US" sz="2799">
                <a:solidFill>
                  <a:srgbClr val="433833"/>
                </a:solidFill>
                <a:latin typeface="DM Sans"/>
                <a:ea typeface="DM Sans"/>
                <a:cs typeface="DM Sans"/>
                <a:sym typeface="DM Sans"/>
              </a:rPr>
              <a:t>Maximum depth: </a:t>
            </a:r>
            <a:r>
              <a:rPr lang="en-US" b="true" sz="2799">
                <a:solidFill>
                  <a:srgbClr val="433833"/>
                </a:solidFill>
                <a:latin typeface="DM Sans Bold"/>
                <a:ea typeface="DM Sans Bold"/>
                <a:cs typeface="DM Sans Bold"/>
                <a:sym typeface="DM Sans Bold"/>
              </a:rPr>
              <a:t>3</a:t>
            </a:r>
          </a:p>
          <a:p>
            <a:pPr algn="l">
              <a:lnSpc>
                <a:spcPts val="3919"/>
              </a:lnSpc>
            </a:pPr>
          </a:p>
          <a:p>
            <a:pPr algn="l">
              <a:lnSpc>
                <a:spcPts val="3919"/>
              </a:lnSpc>
            </a:pPr>
            <a:r>
              <a:rPr lang="en-US" sz="2799" b="true">
                <a:solidFill>
                  <a:srgbClr val="433833"/>
                </a:solidFill>
                <a:latin typeface="DM Sans Bold"/>
                <a:ea typeface="DM Sans Bold"/>
                <a:cs typeface="DM Sans Bold"/>
                <a:sym typeface="DM Sans Bold"/>
              </a:rPr>
              <a:t>Best DL Model: Conv1D</a:t>
            </a:r>
          </a:p>
          <a:p>
            <a:pPr algn="l" marL="604519" indent="-302260" lvl="1">
              <a:lnSpc>
                <a:spcPts val="3919"/>
              </a:lnSpc>
              <a:buFont typeface="Arial"/>
              <a:buChar char="•"/>
            </a:pPr>
            <a:r>
              <a:rPr lang="en-US" sz="2799">
                <a:solidFill>
                  <a:srgbClr val="433833"/>
                </a:solidFill>
                <a:latin typeface="DM Sans"/>
                <a:ea typeface="DM Sans"/>
                <a:cs typeface="DM Sans"/>
                <a:sym typeface="DM Sans"/>
              </a:rPr>
              <a:t>Number of top ‘k’ features: </a:t>
            </a:r>
            <a:r>
              <a:rPr lang="en-US" b="true" sz="2799">
                <a:solidFill>
                  <a:srgbClr val="433833"/>
                </a:solidFill>
                <a:latin typeface="DM Sans Bold"/>
                <a:ea typeface="DM Sans Bold"/>
                <a:cs typeface="DM Sans Bold"/>
                <a:sym typeface="DM Sans Bold"/>
              </a:rPr>
              <a:t>100</a:t>
            </a:r>
          </a:p>
          <a:p>
            <a:pPr algn="l" marL="604519" indent="-302260" lvl="1">
              <a:lnSpc>
                <a:spcPts val="3919"/>
              </a:lnSpc>
              <a:buFont typeface="Arial"/>
              <a:buChar char="•"/>
            </a:pPr>
            <a:r>
              <a:rPr lang="en-US" sz="2799">
                <a:solidFill>
                  <a:srgbClr val="433833"/>
                </a:solidFill>
                <a:latin typeface="DM Sans"/>
                <a:ea typeface="DM Sans"/>
                <a:cs typeface="DM Sans"/>
                <a:sym typeface="DM Sans"/>
              </a:rPr>
              <a:t>Balanced Accuracy: </a:t>
            </a:r>
            <a:r>
              <a:rPr lang="en-US" b="true" sz="2799">
                <a:solidFill>
                  <a:srgbClr val="433833"/>
                </a:solidFill>
                <a:latin typeface="DM Sans Bold"/>
                <a:ea typeface="DM Sans Bold"/>
                <a:cs typeface="DM Sans Bold"/>
                <a:sym typeface="DM Sans Bold"/>
              </a:rPr>
              <a:t>66.67%</a:t>
            </a:r>
          </a:p>
          <a:p>
            <a:pPr algn="l" marL="604519" indent="-302260" lvl="1">
              <a:lnSpc>
                <a:spcPts val="3919"/>
              </a:lnSpc>
              <a:buFont typeface="Arial"/>
              <a:buChar char="•"/>
            </a:pPr>
            <a:r>
              <a:rPr lang="en-US" sz="2799">
                <a:solidFill>
                  <a:srgbClr val="433833"/>
                </a:solidFill>
                <a:latin typeface="DM Sans"/>
                <a:ea typeface="DM Sans"/>
                <a:cs typeface="DM Sans"/>
                <a:sym typeface="DM Sans"/>
              </a:rPr>
              <a:t>Accuracy: </a:t>
            </a:r>
            <a:r>
              <a:rPr lang="en-US" b="true" sz="2799">
                <a:solidFill>
                  <a:srgbClr val="433833"/>
                </a:solidFill>
                <a:latin typeface="DM Sans Bold"/>
                <a:ea typeface="DM Sans Bold"/>
                <a:cs typeface="DM Sans Bold"/>
                <a:sym typeface="DM Sans Bold"/>
              </a:rPr>
              <a:t>84.62%</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041630" y="0"/>
            <a:ext cx="5246370" cy="10287000"/>
            <a:chOff x="0" y="0"/>
            <a:chExt cx="1913890" cy="3752725"/>
          </a:xfrm>
        </p:grpSpPr>
        <p:sp>
          <p:nvSpPr>
            <p:cNvPr name="Freeform 3" id="3"/>
            <p:cNvSpPr/>
            <p:nvPr/>
          </p:nvSpPr>
          <p:spPr>
            <a:xfrm flipH="false" flipV="false" rot="0">
              <a:off x="0" y="0"/>
              <a:ext cx="1913890" cy="3752726"/>
            </a:xfrm>
            <a:custGeom>
              <a:avLst/>
              <a:gdLst/>
              <a:ahLst/>
              <a:cxnLst/>
              <a:rect r="r" b="b" t="t" l="l"/>
              <a:pathLst>
                <a:path h="3752726" w="1913890">
                  <a:moveTo>
                    <a:pt x="0" y="0"/>
                  </a:moveTo>
                  <a:lnTo>
                    <a:pt x="1913890" y="0"/>
                  </a:lnTo>
                  <a:lnTo>
                    <a:pt x="1913890" y="3752726"/>
                  </a:lnTo>
                  <a:lnTo>
                    <a:pt x="0" y="3752726"/>
                  </a:lnTo>
                  <a:close/>
                </a:path>
              </a:pathLst>
            </a:custGeom>
            <a:solidFill>
              <a:srgbClr val="2C5E74"/>
            </a:solidFill>
          </p:spPr>
        </p:sp>
      </p:grpSp>
      <p:sp>
        <p:nvSpPr>
          <p:cNvPr name="TextBox 4" id="4"/>
          <p:cNvSpPr txBox="true"/>
          <p:nvPr/>
        </p:nvSpPr>
        <p:spPr>
          <a:xfrm rot="0">
            <a:off x="1028700" y="952500"/>
            <a:ext cx="10603082" cy="1455420"/>
          </a:xfrm>
          <a:prstGeom prst="rect">
            <a:avLst/>
          </a:prstGeom>
        </p:spPr>
        <p:txBody>
          <a:bodyPr anchor="t" rtlCol="false" tIns="0" lIns="0" bIns="0" rIns="0">
            <a:spAutoFit/>
          </a:bodyPr>
          <a:lstStyle/>
          <a:p>
            <a:pPr algn="l">
              <a:lnSpc>
                <a:spcPts val="5880"/>
              </a:lnSpc>
              <a:spcBef>
                <a:spcPct val="0"/>
              </a:spcBef>
            </a:pPr>
            <a:r>
              <a:rPr lang="en-US" b="true" sz="4200">
                <a:solidFill>
                  <a:srgbClr val="2C5E74"/>
                </a:solidFill>
                <a:latin typeface="Open Sauce Heavy"/>
                <a:ea typeface="Open Sauce Heavy"/>
                <a:cs typeface="Open Sauce Heavy"/>
                <a:sym typeface="Open Sauce Heavy"/>
              </a:rPr>
              <a:t>Classifying Degree of Explanation: Over-explained vs. Comprehensive</a:t>
            </a:r>
          </a:p>
        </p:txBody>
      </p:sp>
      <p:grpSp>
        <p:nvGrpSpPr>
          <p:cNvPr name="Group 5" id="5"/>
          <p:cNvGrpSpPr/>
          <p:nvPr/>
        </p:nvGrpSpPr>
        <p:grpSpPr>
          <a:xfrm rot="5400000">
            <a:off x="9374" y="151"/>
            <a:ext cx="1072255" cy="1070539"/>
            <a:chOff x="0" y="0"/>
            <a:chExt cx="6350000" cy="6339840"/>
          </a:xfrm>
        </p:grpSpPr>
        <p:sp>
          <p:nvSpPr>
            <p:cNvPr name="Freeform 6" id="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C5E74"/>
            </a:solidFill>
          </p:spPr>
        </p:sp>
      </p:grpSp>
      <p:sp>
        <p:nvSpPr>
          <p:cNvPr name="Freeform 7" id="7"/>
          <p:cNvSpPr/>
          <p:nvPr/>
        </p:nvSpPr>
        <p:spPr>
          <a:xfrm flipH="false" flipV="false" rot="0">
            <a:off x="13041630" y="2520315"/>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2"/>
            <a:stretch>
              <a:fillRect l="0" t="0" r="0" b="0"/>
            </a:stretch>
          </a:blipFill>
        </p:spPr>
      </p:sp>
      <p:sp>
        <p:nvSpPr>
          <p:cNvPr name="Freeform 8" id="8"/>
          <p:cNvSpPr/>
          <p:nvPr/>
        </p:nvSpPr>
        <p:spPr>
          <a:xfrm flipH="false" flipV="false" rot="0">
            <a:off x="3842570" y="4971307"/>
            <a:ext cx="5027413" cy="4645702"/>
          </a:xfrm>
          <a:custGeom>
            <a:avLst/>
            <a:gdLst/>
            <a:ahLst/>
            <a:cxnLst/>
            <a:rect r="r" b="b" t="t" l="l"/>
            <a:pathLst>
              <a:path h="4645702" w="5027413">
                <a:moveTo>
                  <a:pt x="0" y="0"/>
                </a:moveTo>
                <a:lnTo>
                  <a:pt x="5027413" y="0"/>
                </a:lnTo>
                <a:lnTo>
                  <a:pt x="5027413" y="4645702"/>
                </a:lnTo>
                <a:lnTo>
                  <a:pt x="0" y="4645702"/>
                </a:lnTo>
                <a:lnTo>
                  <a:pt x="0" y="0"/>
                </a:lnTo>
                <a:close/>
              </a:path>
            </a:pathLst>
          </a:custGeom>
          <a:blipFill>
            <a:blip r:embed="rId3"/>
            <a:stretch>
              <a:fillRect l="0" t="0" r="0" b="0"/>
            </a:stretch>
          </a:blipFill>
        </p:spPr>
      </p:sp>
      <p:sp>
        <p:nvSpPr>
          <p:cNvPr name="TextBox 9" id="9"/>
          <p:cNvSpPr txBox="true"/>
          <p:nvPr/>
        </p:nvSpPr>
        <p:spPr>
          <a:xfrm rot="0">
            <a:off x="1080771" y="2831992"/>
            <a:ext cx="10551011" cy="1663065"/>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433833"/>
                </a:solidFill>
                <a:latin typeface="DM Sans"/>
                <a:ea typeface="DM Sans"/>
                <a:cs typeface="DM Sans"/>
                <a:sym typeface="DM Sans"/>
              </a:rPr>
              <a:t>After labeling, total samples (Q&amp;A pairs) obtained = 156</a:t>
            </a:r>
          </a:p>
          <a:p>
            <a:pPr algn="just" marL="518160" indent="-259080" lvl="1">
              <a:lnSpc>
                <a:spcPts val="3359"/>
              </a:lnSpc>
              <a:buFont typeface="Arial"/>
              <a:buChar char="•"/>
            </a:pPr>
            <a:r>
              <a:rPr lang="en-US" sz="2400">
                <a:solidFill>
                  <a:srgbClr val="433833"/>
                </a:solidFill>
                <a:latin typeface="DM Sans"/>
                <a:ea typeface="DM Sans"/>
                <a:cs typeface="DM Sans"/>
                <a:sym typeface="DM Sans"/>
              </a:rPr>
              <a:t>Top ‘k’ features taken into consideration for training each model</a:t>
            </a:r>
          </a:p>
          <a:p>
            <a:pPr algn="just" marL="518160" indent="-259080" lvl="1">
              <a:lnSpc>
                <a:spcPts val="3359"/>
              </a:lnSpc>
              <a:buFont typeface="Arial"/>
              <a:buChar char="•"/>
            </a:pPr>
            <a:r>
              <a:rPr lang="en-US" sz="2400">
                <a:solidFill>
                  <a:srgbClr val="433833"/>
                </a:solidFill>
                <a:latin typeface="DM Sans"/>
                <a:ea typeface="DM Sans"/>
                <a:cs typeface="DM Sans"/>
                <a:sym typeface="DM Sans"/>
              </a:rPr>
              <a:t>Evaluation of tree models</a:t>
            </a:r>
          </a:p>
          <a:p>
            <a:pPr algn="just" marL="518160" indent="-259080" lvl="1">
              <a:lnSpc>
                <a:spcPts val="3359"/>
              </a:lnSpc>
              <a:buFont typeface="Arial"/>
              <a:buChar char="•"/>
            </a:pPr>
            <a:r>
              <a:rPr lang="en-US" sz="2400">
                <a:solidFill>
                  <a:srgbClr val="433833"/>
                </a:solidFill>
                <a:latin typeface="DM Sans"/>
                <a:ea typeface="DM Sans"/>
                <a:cs typeface="DM Sans"/>
                <a:sym typeface="DM Sans"/>
              </a:rPr>
              <a:t>Hyperparameter tuning using parameter grid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041630" y="0"/>
            <a:ext cx="5246370" cy="10287000"/>
            <a:chOff x="0" y="0"/>
            <a:chExt cx="1913890" cy="3752725"/>
          </a:xfrm>
        </p:grpSpPr>
        <p:sp>
          <p:nvSpPr>
            <p:cNvPr name="Freeform 3" id="3"/>
            <p:cNvSpPr/>
            <p:nvPr/>
          </p:nvSpPr>
          <p:spPr>
            <a:xfrm flipH="false" flipV="false" rot="0">
              <a:off x="0" y="0"/>
              <a:ext cx="1913890" cy="3752726"/>
            </a:xfrm>
            <a:custGeom>
              <a:avLst/>
              <a:gdLst/>
              <a:ahLst/>
              <a:cxnLst/>
              <a:rect r="r" b="b" t="t" l="l"/>
              <a:pathLst>
                <a:path h="3752726" w="1913890">
                  <a:moveTo>
                    <a:pt x="0" y="0"/>
                  </a:moveTo>
                  <a:lnTo>
                    <a:pt x="1913890" y="0"/>
                  </a:lnTo>
                  <a:lnTo>
                    <a:pt x="1913890" y="3752726"/>
                  </a:lnTo>
                  <a:lnTo>
                    <a:pt x="0" y="3752726"/>
                  </a:lnTo>
                  <a:close/>
                </a:path>
              </a:pathLst>
            </a:custGeom>
            <a:solidFill>
              <a:srgbClr val="2C5E74"/>
            </a:solidFill>
          </p:spPr>
        </p:sp>
      </p:grpSp>
      <p:sp>
        <p:nvSpPr>
          <p:cNvPr name="TextBox 4" id="4"/>
          <p:cNvSpPr txBox="true"/>
          <p:nvPr/>
        </p:nvSpPr>
        <p:spPr>
          <a:xfrm rot="0">
            <a:off x="1028700" y="952500"/>
            <a:ext cx="10603082" cy="1455420"/>
          </a:xfrm>
          <a:prstGeom prst="rect">
            <a:avLst/>
          </a:prstGeom>
        </p:spPr>
        <p:txBody>
          <a:bodyPr anchor="t" rtlCol="false" tIns="0" lIns="0" bIns="0" rIns="0">
            <a:spAutoFit/>
          </a:bodyPr>
          <a:lstStyle/>
          <a:p>
            <a:pPr algn="l">
              <a:lnSpc>
                <a:spcPts val="5880"/>
              </a:lnSpc>
              <a:spcBef>
                <a:spcPct val="0"/>
              </a:spcBef>
            </a:pPr>
            <a:r>
              <a:rPr lang="en-US" b="true" sz="4200">
                <a:solidFill>
                  <a:srgbClr val="2C5E74"/>
                </a:solidFill>
                <a:latin typeface="Open Sauce Heavy"/>
                <a:ea typeface="Open Sauce Heavy"/>
                <a:cs typeface="Open Sauce Heavy"/>
                <a:sym typeface="Open Sauce Heavy"/>
              </a:rPr>
              <a:t>Classifying Degree of Explanation: Over-explained vs. Comprehensive</a:t>
            </a:r>
          </a:p>
        </p:txBody>
      </p:sp>
      <p:grpSp>
        <p:nvGrpSpPr>
          <p:cNvPr name="Group 5" id="5"/>
          <p:cNvGrpSpPr/>
          <p:nvPr/>
        </p:nvGrpSpPr>
        <p:grpSpPr>
          <a:xfrm rot="5400000">
            <a:off x="9374" y="151"/>
            <a:ext cx="1072255" cy="1070539"/>
            <a:chOff x="0" y="0"/>
            <a:chExt cx="6350000" cy="6339840"/>
          </a:xfrm>
        </p:grpSpPr>
        <p:sp>
          <p:nvSpPr>
            <p:cNvPr name="Freeform 6" id="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C5E74"/>
            </a:solidFill>
          </p:spPr>
        </p:sp>
      </p:grpSp>
      <p:sp>
        <p:nvSpPr>
          <p:cNvPr name="Freeform 7" id="7"/>
          <p:cNvSpPr/>
          <p:nvPr/>
        </p:nvSpPr>
        <p:spPr>
          <a:xfrm flipH="false" flipV="false" rot="0">
            <a:off x="13041630" y="2520315"/>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2"/>
            <a:stretch>
              <a:fillRect l="0" t="0" r="0" b="0"/>
            </a:stretch>
          </a:blipFill>
        </p:spPr>
      </p:sp>
      <p:sp>
        <p:nvSpPr>
          <p:cNvPr name="Freeform 8" id="8"/>
          <p:cNvSpPr/>
          <p:nvPr/>
        </p:nvSpPr>
        <p:spPr>
          <a:xfrm flipH="false" flipV="false" rot="0">
            <a:off x="1028700" y="4715403"/>
            <a:ext cx="4730104" cy="4542897"/>
          </a:xfrm>
          <a:custGeom>
            <a:avLst/>
            <a:gdLst/>
            <a:ahLst/>
            <a:cxnLst/>
            <a:rect r="r" b="b" t="t" l="l"/>
            <a:pathLst>
              <a:path h="4542897" w="4730104">
                <a:moveTo>
                  <a:pt x="0" y="0"/>
                </a:moveTo>
                <a:lnTo>
                  <a:pt x="4730104" y="0"/>
                </a:lnTo>
                <a:lnTo>
                  <a:pt x="4730104" y="4542897"/>
                </a:lnTo>
                <a:lnTo>
                  <a:pt x="0" y="4542897"/>
                </a:lnTo>
                <a:lnTo>
                  <a:pt x="0" y="0"/>
                </a:lnTo>
                <a:close/>
              </a:path>
            </a:pathLst>
          </a:custGeom>
          <a:blipFill>
            <a:blip r:embed="rId3"/>
            <a:stretch>
              <a:fillRect l="0" t="0" r="0" b="0"/>
            </a:stretch>
          </a:blipFill>
        </p:spPr>
      </p:sp>
      <p:sp>
        <p:nvSpPr>
          <p:cNvPr name="Freeform 9" id="9"/>
          <p:cNvSpPr/>
          <p:nvPr/>
        </p:nvSpPr>
        <p:spPr>
          <a:xfrm flipH="false" flipV="false" rot="0">
            <a:off x="6849492" y="4715403"/>
            <a:ext cx="5101450" cy="4542897"/>
          </a:xfrm>
          <a:custGeom>
            <a:avLst/>
            <a:gdLst/>
            <a:ahLst/>
            <a:cxnLst/>
            <a:rect r="r" b="b" t="t" l="l"/>
            <a:pathLst>
              <a:path h="4542897" w="5101450">
                <a:moveTo>
                  <a:pt x="0" y="0"/>
                </a:moveTo>
                <a:lnTo>
                  <a:pt x="5101450" y="0"/>
                </a:lnTo>
                <a:lnTo>
                  <a:pt x="5101450" y="4542897"/>
                </a:lnTo>
                <a:lnTo>
                  <a:pt x="0" y="4542897"/>
                </a:lnTo>
                <a:lnTo>
                  <a:pt x="0" y="0"/>
                </a:lnTo>
                <a:close/>
              </a:path>
            </a:pathLst>
          </a:custGeom>
          <a:blipFill>
            <a:blip r:embed="rId4"/>
            <a:stretch>
              <a:fillRect l="0" t="0" r="0" b="0"/>
            </a:stretch>
          </a:blipFill>
        </p:spPr>
      </p:sp>
      <p:sp>
        <p:nvSpPr>
          <p:cNvPr name="TextBox 10" id="10"/>
          <p:cNvSpPr txBox="true"/>
          <p:nvPr/>
        </p:nvSpPr>
        <p:spPr>
          <a:xfrm rot="0">
            <a:off x="1807187" y="3385622"/>
            <a:ext cx="3212214" cy="547370"/>
          </a:xfrm>
          <a:prstGeom prst="rect">
            <a:avLst/>
          </a:prstGeom>
        </p:spPr>
        <p:txBody>
          <a:bodyPr anchor="t" rtlCol="false" tIns="0" lIns="0" bIns="0" rIns="0">
            <a:spAutoFit/>
          </a:bodyPr>
          <a:lstStyle/>
          <a:p>
            <a:pPr algn="just">
              <a:lnSpc>
                <a:spcPts val="4480"/>
              </a:lnSpc>
            </a:pPr>
            <a:r>
              <a:rPr lang="en-US" b="true" sz="3200">
                <a:solidFill>
                  <a:srgbClr val="433833"/>
                </a:solidFill>
                <a:latin typeface="DM Sans Bold"/>
                <a:ea typeface="DM Sans Bold"/>
                <a:cs typeface="DM Sans Bold"/>
                <a:sym typeface="DM Sans Bold"/>
              </a:rPr>
              <a:t>Conv1D Results</a:t>
            </a:r>
          </a:p>
        </p:txBody>
      </p:sp>
      <p:sp>
        <p:nvSpPr>
          <p:cNvPr name="TextBox 11" id="11"/>
          <p:cNvSpPr txBox="true"/>
          <p:nvPr/>
        </p:nvSpPr>
        <p:spPr>
          <a:xfrm rot="0">
            <a:off x="8213761" y="3385622"/>
            <a:ext cx="2639533" cy="547370"/>
          </a:xfrm>
          <a:prstGeom prst="rect">
            <a:avLst/>
          </a:prstGeom>
        </p:spPr>
        <p:txBody>
          <a:bodyPr anchor="t" rtlCol="false" tIns="0" lIns="0" bIns="0" rIns="0">
            <a:spAutoFit/>
          </a:bodyPr>
          <a:lstStyle/>
          <a:p>
            <a:pPr algn="just">
              <a:lnSpc>
                <a:spcPts val="4480"/>
              </a:lnSpc>
            </a:pPr>
            <a:r>
              <a:rPr lang="en-US" b="true" sz="3200">
                <a:solidFill>
                  <a:srgbClr val="433833"/>
                </a:solidFill>
                <a:latin typeface="DM Sans Bold"/>
                <a:ea typeface="DM Sans Bold"/>
                <a:cs typeface="DM Sans Bold"/>
                <a:sym typeface="DM Sans Bold"/>
              </a:rPr>
              <a:t>LSTM Results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041630" y="0"/>
            <a:ext cx="5246370" cy="10287000"/>
            <a:chOff x="0" y="0"/>
            <a:chExt cx="1913890" cy="3752725"/>
          </a:xfrm>
        </p:grpSpPr>
        <p:sp>
          <p:nvSpPr>
            <p:cNvPr name="Freeform 3" id="3"/>
            <p:cNvSpPr/>
            <p:nvPr/>
          </p:nvSpPr>
          <p:spPr>
            <a:xfrm flipH="false" flipV="false" rot="0">
              <a:off x="0" y="0"/>
              <a:ext cx="1913890" cy="3752726"/>
            </a:xfrm>
            <a:custGeom>
              <a:avLst/>
              <a:gdLst/>
              <a:ahLst/>
              <a:cxnLst/>
              <a:rect r="r" b="b" t="t" l="l"/>
              <a:pathLst>
                <a:path h="3752726" w="1913890">
                  <a:moveTo>
                    <a:pt x="0" y="0"/>
                  </a:moveTo>
                  <a:lnTo>
                    <a:pt x="1913890" y="0"/>
                  </a:lnTo>
                  <a:lnTo>
                    <a:pt x="1913890" y="3752726"/>
                  </a:lnTo>
                  <a:lnTo>
                    <a:pt x="0" y="3752726"/>
                  </a:lnTo>
                  <a:close/>
                </a:path>
              </a:pathLst>
            </a:custGeom>
            <a:solidFill>
              <a:srgbClr val="2C5E74"/>
            </a:solidFill>
          </p:spPr>
        </p:sp>
      </p:grpSp>
      <p:sp>
        <p:nvSpPr>
          <p:cNvPr name="TextBox 4" id="4"/>
          <p:cNvSpPr txBox="true"/>
          <p:nvPr/>
        </p:nvSpPr>
        <p:spPr>
          <a:xfrm rot="0">
            <a:off x="1028700" y="952500"/>
            <a:ext cx="10603082" cy="1455420"/>
          </a:xfrm>
          <a:prstGeom prst="rect">
            <a:avLst/>
          </a:prstGeom>
        </p:spPr>
        <p:txBody>
          <a:bodyPr anchor="t" rtlCol="false" tIns="0" lIns="0" bIns="0" rIns="0">
            <a:spAutoFit/>
          </a:bodyPr>
          <a:lstStyle/>
          <a:p>
            <a:pPr algn="l">
              <a:lnSpc>
                <a:spcPts val="5880"/>
              </a:lnSpc>
              <a:spcBef>
                <a:spcPct val="0"/>
              </a:spcBef>
            </a:pPr>
            <a:r>
              <a:rPr lang="en-US" b="true" sz="4200">
                <a:solidFill>
                  <a:srgbClr val="2C5E74"/>
                </a:solidFill>
                <a:latin typeface="Open Sauce Heavy"/>
                <a:ea typeface="Open Sauce Heavy"/>
                <a:cs typeface="Open Sauce Heavy"/>
                <a:sym typeface="Open Sauce Heavy"/>
              </a:rPr>
              <a:t>Classifying Degree of Explanation: Over-explained vs. Comprehensive</a:t>
            </a:r>
          </a:p>
        </p:txBody>
      </p:sp>
      <p:grpSp>
        <p:nvGrpSpPr>
          <p:cNvPr name="Group 5" id="5"/>
          <p:cNvGrpSpPr/>
          <p:nvPr/>
        </p:nvGrpSpPr>
        <p:grpSpPr>
          <a:xfrm rot="5400000">
            <a:off x="9374" y="151"/>
            <a:ext cx="1072255" cy="1070539"/>
            <a:chOff x="0" y="0"/>
            <a:chExt cx="6350000" cy="6339840"/>
          </a:xfrm>
        </p:grpSpPr>
        <p:sp>
          <p:nvSpPr>
            <p:cNvPr name="Freeform 6" id="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C5E74"/>
            </a:solidFill>
          </p:spPr>
        </p:sp>
      </p:grpSp>
      <p:sp>
        <p:nvSpPr>
          <p:cNvPr name="Freeform 7" id="7"/>
          <p:cNvSpPr/>
          <p:nvPr/>
        </p:nvSpPr>
        <p:spPr>
          <a:xfrm flipH="false" flipV="false" rot="0">
            <a:off x="13041630" y="2520315"/>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2"/>
            <a:stretch>
              <a:fillRect l="0" t="0" r="0" b="0"/>
            </a:stretch>
          </a:blipFill>
        </p:spPr>
      </p:sp>
      <p:sp>
        <p:nvSpPr>
          <p:cNvPr name="TextBox 8" id="8"/>
          <p:cNvSpPr txBox="true"/>
          <p:nvPr/>
        </p:nvSpPr>
        <p:spPr>
          <a:xfrm rot="0">
            <a:off x="1028700" y="3100408"/>
            <a:ext cx="8818680" cy="4939030"/>
          </a:xfrm>
          <a:prstGeom prst="rect">
            <a:avLst/>
          </a:prstGeom>
        </p:spPr>
        <p:txBody>
          <a:bodyPr anchor="t" rtlCol="false" tIns="0" lIns="0" bIns="0" rIns="0">
            <a:spAutoFit/>
          </a:bodyPr>
          <a:lstStyle/>
          <a:p>
            <a:pPr algn="l">
              <a:lnSpc>
                <a:spcPts val="3919"/>
              </a:lnSpc>
            </a:pPr>
            <a:r>
              <a:rPr lang="en-US" sz="2799" b="true">
                <a:solidFill>
                  <a:srgbClr val="433833"/>
                </a:solidFill>
                <a:latin typeface="DM Sans Bold"/>
                <a:ea typeface="DM Sans Bold"/>
                <a:cs typeface="DM Sans Bold"/>
                <a:sym typeface="DM Sans Bold"/>
              </a:rPr>
              <a:t>Best ML Model: Random Forest</a:t>
            </a:r>
          </a:p>
          <a:p>
            <a:pPr algn="l" marL="604519" indent="-302260" lvl="1">
              <a:lnSpc>
                <a:spcPts val="3919"/>
              </a:lnSpc>
              <a:buFont typeface="Arial"/>
              <a:buChar char="•"/>
            </a:pPr>
            <a:r>
              <a:rPr lang="en-US" sz="2799">
                <a:solidFill>
                  <a:srgbClr val="433833"/>
                </a:solidFill>
                <a:latin typeface="DM Sans"/>
                <a:ea typeface="DM Sans"/>
                <a:cs typeface="DM Sans"/>
                <a:sym typeface="DM Sans"/>
              </a:rPr>
              <a:t>Number of top ‘k’ features: </a:t>
            </a:r>
            <a:r>
              <a:rPr lang="en-US" b="true" sz="2799">
                <a:solidFill>
                  <a:srgbClr val="433833"/>
                </a:solidFill>
                <a:latin typeface="DM Sans Bold"/>
                <a:ea typeface="DM Sans Bold"/>
                <a:cs typeface="DM Sans Bold"/>
                <a:sym typeface="DM Sans Bold"/>
              </a:rPr>
              <a:t>100</a:t>
            </a:r>
          </a:p>
          <a:p>
            <a:pPr algn="l" marL="604519" indent="-302260" lvl="1">
              <a:lnSpc>
                <a:spcPts val="3919"/>
              </a:lnSpc>
              <a:buFont typeface="Arial"/>
              <a:buChar char="•"/>
            </a:pPr>
            <a:r>
              <a:rPr lang="en-US" sz="2799">
                <a:solidFill>
                  <a:srgbClr val="433833"/>
                </a:solidFill>
                <a:latin typeface="DM Sans"/>
                <a:ea typeface="DM Sans"/>
                <a:cs typeface="DM Sans"/>
                <a:sym typeface="DM Sans"/>
              </a:rPr>
              <a:t>Balanced Accuracy: </a:t>
            </a:r>
            <a:r>
              <a:rPr lang="en-US" b="true" sz="2799">
                <a:solidFill>
                  <a:srgbClr val="433833"/>
                </a:solidFill>
                <a:latin typeface="DM Sans Bold"/>
                <a:ea typeface="DM Sans Bold"/>
                <a:cs typeface="DM Sans Bold"/>
                <a:sym typeface="DM Sans Bold"/>
              </a:rPr>
              <a:t>59.59%</a:t>
            </a:r>
          </a:p>
          <a:p>
            <a:pPr algn="l" marL="604519" indent="-302260" lvl="1">
              <a:lnSpc>
                <a:spcPts val="3919"/>
              </a:lnSpc>
              <a:buFont typeface="Arial"/>
              <a:buChar char="•"/>
            </a:pPr>
            <a:r>
              <a:rPr lang="en-US" sz="2799">
                <a:solidFill>
                  <a:srgbClr val="433833"/>
                </a:solidFill>
                <a:latin typeface="DM Sans"/>
                <a:ea typeface="DM Sans"/>
                <a:cs typeface="DM Sans"/>
                <a:sym typeface="DM Sans"/>
              </a:rPr>
              <a:t>Accuracy: </a:t>
            </a:r>
            <a:r>
              <a:rPr lang="en-US" b="true" sz="2799">
                <a:solidFill>
                  <a:srgbClr val="433833"/>
                </a:solidFill>
                <a:latin typeface="DM Sans Bold"/>
                <a:ea typeface="DM Sans Bold"/>
                <a:cs typeface="DM Sans Bold"/>
                <a:sym typeface="DM Sans Bold"/>
              </a:rPr>
              <a:t>80.73%</a:t>
            </a:r>
          </a:p>
          <a:p>
            <a:pPr algn="l" marL="604519" indent="-302260" lvl="1">
              <a:lnSpc>
                <a:spcPts val="3919"/>
              </a:lnSpc>
              <a:buFont typeface="Arial"/>
              <a:buChar char="•"/>
            </a:pPr>
            <a:r>
              <a:rPr lang="en-US" sz="2799">
                <a:solidFill>
                  <a:srgbClr val="433833"/>
                </a:solidFill>
                <a:latin typeface="DM Sans"/>
                <a:ea typeface="DM Sans"/>
                <a:cs typeface="DM Sans"/>
                <a:sym typeface="DM Sans"/>
              </a:rPr>
              <a:t>Maximum depth: </a:t>
            </a:r>
            <a:r>
              <a:rPr lang="en-US" b="true" sz="2799">
                <a:solidFill>
                  <a:srgbClr val="433833"/>
                </a:solidFill>
                <a:latin typeface="DM Sans Bold"/>
                <a:ea typeface="DM Sans Bold"/>
                <a:cs typeface="DM Sans Bold"/>
                <a:sym typeface="DM Sans Bold"/>
              </a:rPr>
              <a:t>3</a:t>
            </a:r>
          </a:p>
          <a:p>
            <a:pPr algn="l">
              <a:lnSpc>
                <a:spcPts val="3919"/>
              </a:lnSpc>
            </a:pPr>
          </a:p>
          <a:p>
            <a:pPr algn="l">
              <a:lnSpc>
                <a:spcPts val="3919"/>
              </a:lnSpc>
            </a:pPr>
            <a:r>
              <a:rPr lang="en-US" sz="2799" b="true">
                <a:solidFill>
                  <a:srgbClr val="433833"/>
                </a:solidFill>
                <a:latin typeface="DM Sans Bold"/>
                <a:ea typeface="DM Sans Bold"/>
                <a:cs typeface="DM Sans Bold"/>
                <a:sym typeface="DM Sans Bold"/>
              </a:rPr>
              <a:t>Best DL Model: Conv1D</a:t>
            </a:r>
          </a:p>
          <a:p>
            <a:pPr algn="l" marL="604519" indent="-302260" lvl="1">
              <a:lnSpc>
                <a:spcPts val="3919"/>
              </a:lnSpc>
              <a:buFont typeface="Arial"/>
              <a:buChar char="•"/>
            </a:pPr>
            <a:r>
              <a:rPr lang="en-US" sz="2799">
                <a:solidFill>
                  <a:srgbClr val="433833"/>
                </a:solidFill>
                <a:latin typeface="DM Sans"/>
                <a:ea typeface="DM Sans"/>
                <a:cs typeface="DM Sans"/>
                <a:sym typeface="DM Sans"/>
              </a:rPr>
              <a:t>Number of top ‘k’ features: </a:t>
            </a:r>
            <a:r>
              <a:rPr lang="en-US" b="true" sz="2799">
                <a:solidFill>
                  <a:srgbClr val="433833"/>
                </a:solidFill>
                <a:latin typeface="DM Sans Bold"/>
                <a:ea typeface="DM Sans Bold"/>
                <a:cs typeface="DM Sans Bold"/>
                <a:sym typeface="DM Sans Bold"/>
              </a:rPr>
              <a:t>200</a:t>
            </a:r>
          </a:p>
          <a:p>
            <a:pPr algn="l" marL="604519" indent="-302260" lvl="1">
              <a:lnSpc>
                <a:spcPts val="3919"/>
              </a:lnSpc>
              <a:buFont typeface="Arial"/>
              <a:buChar char="•"/>
            </a:pPr>
            <a:r>
              <a:rPr lang="en-US" sz="2799">
                <a:solidFill>
                  <a:srgbClr val="433833"/>
                </a:solidFill>
                <a:latin typeface="DM Sans"/>
                <a:ea typeface="DM Sans"/>
                <a:cs typeface="DM Sans"/>
                <a:sym typeface="DM Sans"/>
              </a:rPr>
              <a:t>Balanced Accuracy: </a:t>
            </a:r>
            <a:r>
              <a:rPr lang="en-US" b="true" sz="2799">
                <a:solidFill>
                  <a:srgbClr val="433833"/>
                </a:solidFill>
                <a:latin typeface="DM Sans Bold"/>
                <a:ea typeface="DM Sans Bold"/>
                <a:cs typeface="DM Sans Bold"/>
                <a:sym typeface="DM Sans Bold"/>
              </a:rPr>
              <a:t>94.83%</a:t>
            </a:r>
          </a:p>
          <a:p>
            <a:pPr algn="l" marL="604519" indent="-302260" lvl="1">
              <a:lnSpc>
                <a:spcPts val="3919"/>
              </a:lnSpc>
              <a:buFont typeface="Arial"/>
              <a:buChar char="•"/>
            </a:pPr>
            <a:r>
              <a:rPr lang="en-US" sz="2799">
                <a:solidFill>
                  <a:srgbClr val="433833"/>
                </a:solidFill>
                <a:latin typeface="DM Sans"/>
                <a:ea typeface="DM Sans"/>
                <a:cs typeface="DM Sans"/>
                <a:sym typeface="DM Sans"/>
              </a:rPr>
              <a:t>Accuracy: </a:t>
            </a:r>
            <a:r>
              <a:rPr lang="en-US" b="true" sz="2799">
                <a:solidFill>
                  <a:srgbClr val="433833"/>
                </a:solidFill>
                <a:latin typeface="DM Sans Bold"/>
                <a:ea typeface="DM Sans Bold"/>
                <a:cs typeface="DM Sans Bold"/>
                <a:sym typeface="DM Sans Bold"/>
              </a:rPr>
              <a:t>90.62%</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7375" y="514350"/>
            <a:ext cx="17113250" cy="2122362"/>
            <a:chOff x="0" y="0"/>
            <a:chExt cx="22817667" cy="2829816"/>
          </a:xfrm>
        </p:grpSpPr>
        <p:sp>
          <p:nvSpPr>
            <p:cNvPr name="AutoShape 3" id="3"/>
            <p:cNvSpPr/>
            <p:nvPr/>
          </p:nvSpPr>
          <p:spPr>
            <a:xfrm rot="0">
              <a:off x="0" y="0"/>
              <a:ext cx="22817667" cy="2829816"/>
            </a:xfrm>
            <a:prstGeom prst="rect">
              <a:avLst/>
            </a:prstGeom>
            <a:solidFill>
              <a:srgbClr val="2C5E74"/>
            </a:solidFill>
          </p:spPr>
        </p:sp>
        <p:sp>
          <p:nvSpPr>
            <p:cNvPr name="TextBox 4" id="4"/>
            <p:cNvSpPr txBox="true"/>
            <p:nvPr/>
          </p:nvSpPr>
          <p:spPr>
            <a:xfrm rot="0">
              <a:off x="588433" y="552450"/>
              <a:ext cx="13200985" cy="1591566"/>
            </a:xfrm>
            <a:prstGeom prst="rect">
              <a:avLst/>
            </a:prstGeom>
          </p:spPr>
          <p:txBody>
            <a:bodyPr anchor="t" rtlCol="false" tIns="0" lIns="0" bIns="0" rIns="0">
              <a:spAutoFit/>
            </a:bodyPr>
            <a:lstStyle/>
            <a:p>
              <a:pPr algn="l">
                <a:lnSpc>
                  <a:spcPts val="10069"/>
                </a:lnSpc>
                <a:spcBef>
                  <a:spcPct val="0"/>
                </a:spcBef>
              </a:pPr>
              <a:r>
                <a:rPr lang="en-US" b="true" sz="7192">
                  <a:solidFill>
                    <a:srgbClr val="FFFFFF"/>
                  </a:solidFill>
                  <a:latin typeface="Open Sauce Heavy"/>
                  <a:ea typeface="Open Sauce Heavy"/>
                  <a:cs typeface="Open Sauce Heavy"/>
                  <a:sym typeface="Open Sauce Heavy"/>
                </a:rPr>
                <a:t>Future Work</a:t>
              </a:r>
            </a:p>
          </p:txBody>
        </p:sp>
      </p:grpSp>
      <p:grpSp>
        <p:nvGrpSpPr>
          <p:cNvPr name="Group 5" id="5"/>
          <p:cNvGrpSpPr/>
          <p:nvPr/>
        </p:nvGrpSpPr>
        <p:grpSpPr>
          <a:xfrm rot="0">
            <a:off x="1071972" y="3405731"/>
            <a:ext cx="682692" cy="682692"/>
            <a:chOff x="0" y="0"/>
            <a:chExt cx="910256" cy="910256"/>
          </a:xfrm>
        </p:grpSpPr>
        <p:grpSp>
          <p:nvGrpSpPr>
            <p:cNvPr name="Group 6" id="6"/>
            <p:cNvGrpSpPr/>
            <p:nvPr/>
          </p:nvGrpSpPr>
          <p:grpSpPr>
            <a:xfrm rot="0">
              <a:off x="0" y="0"/>
              <a:ext cx="910256" cy="910256"/>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C5E74"/>
              </a:solidFill>
            </p:spPr>
          </p:sp>
        </p:grpSp>
        <p:sp>
          <p:nvSpPr>
            <p:cNvPr name="TextBox 8" id="8"/>
            <p:cNvSpPr txBox="true"/>
            <p:nvPr/>
          </p:nvSpPr>
          <p:spPr>
            <a:xfrm rot="0">
              <a:off x="57697" y="75614"/>
              <a:ext cx="794863" cy="692354"/>
            </a:xfrm>
            <a:prstGeom prst="rect">
              <a:avLst/>
            </a:prstGeom>
          </p:spPr>
          <p:txBody>
            <a:bodyPr anchor="t" rtlCol="false" tIns="0" lIns="0" bIns="0" rIns="0">
              <a:spAutoFit/>
            </a:bodyPr>
            <a:lstStyle/>
            <a:p>
              <a:pPr algn="ctr">
                <a:lnSpc>
                  <a:spcPts val="4366"/>
                </a:lnSpc>
                <a:spcBef>
                  <a:spcPct val="0"/>
                </a:spcBef>
              </a:pPr>
              <a:r>
                <a:rPr lang="en-US" b="true" sz="3118">
                  <a:solidFill>
                    <a:srgbClr val="F6F2F1"/>
                  </a:solidFill>
                  <a:latin typeface="DM Sans Bold"/>
                  <a:ea typeface="DM Sans Bold"/>
                  <a:cs typeface="DM Sans Bold"/>
                  <a:sym typeface="DM Sans Bold"/>
                </a:rPr>
                <a:t>01</a:t>
              </a:r>
            </a:p>
          </p:txBody>
        </p:sp>
      </p:grpSp>
      <p:grpSp>
        <p:nvGrpSpPr>
          <p:cNvPr name="Group 9" id="9"/>
          <p:cNvGrpSpPr/>
          <p:nvPr/>
        </p:nvGrpSpPr>
        <p:grpSpPr>
          <a:xfrm rot="0">
            <a:off x="1071972" y="6548186"/>
            <a:ext cx="682692" cy="682692"/>
            <a:chOff x="0" y="0"/>
            <a:chExt cx="910256" cy="910256"/>
          </a:xfrm>
        </p:grpSpPr>
        <p:grpSp>
          <p:nvGrpSpPr>
            <p:cNvPr name="Group 10" id="10"/>
            <p:cNvGrpSpPr/>
            <p:nvPr/>
          </p:nvGrpSpPr>
          <p:grpSpPr>
            <a:xfrm rot="0">
              <a:off x="0" y="0"/>
              <a:ext cx="910256" cy="910256"/>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C5E74"/>
              </a:solidFill>
            </p:spPr>
          </p:sp>
        </p:grpSp>
        <p:sp>
          <p:nvSpPr>
            <p:cNvPr name="TextBox 12" id="12"/>
            <p:cNvSpPr txBox="true"/>
            <p:nvPr/>
          </p:nvSpPr>
          <p:spPr>
            <a:xfrm rot="0">
              <a:off x="57697" y="75614"/>
              <a:ext cx="794863" cy="692354"/>
            </a:xfrm>
            <a:prstGeom prst="rect">
              <a:avLst/>
            </a:prstGeom>
          </p:spPr>
          <p:txBody>
            <a:bodyPr anchor="t" rtlCol="false" tIns="0" lIns="0" bIns="0" rIns="0">
              <a:spAutoFit/>
            </a:bodyPr>
            <a:lstStyle/>
            <a:p>
              <a:pPr algn="ctr">
                <a:lnSpc>
                  <a:spcPts val="4366"/>
                </a:lnSpc>
                <a:spcBef>
                  <a:spcPct val="0"/>
                </a:spcBef>
              </a:pPr>
              <a:r>
                <a:rPr lang="en-US" b="true" sz="3118">
                  <a:solidFill>
                    <a:srgbClr val="F6F2F1"/>
                  </a:solidFill>
                  <a:latin typeface="DM Sans Bold"/>
                  <a:ea typeface="DM Sans Bold"/>
                  <a:cs typeface="DM Sans Bold"/>
                  <a:sym typeface="DM Sans Bold"/>
                </a:rPr>
                <a:t>02</a:t>
              </a:r>
            </a:p>
          </p:txBody>
        </p:sp>
      </p:grpSp>
      <p:sp>
        <p:nvSpPr>
          <p:cNvPr name="Freeform 13" id="13"/>
          <p:cNvSpPr/>
          <p:nvPr/>
        </p:nvSpPr>
        <p:spPr>
          <a:xfrm flipH="false" flipV="false" rot="0">
            <a:off x="12248951" y="3669157"/>
            <a:ext cx="5010349" cy="5010349"/>
          </a:xfrm>
          <a:custGeom>
            <a:avLst/>
            <a:gdLst/>
            <a:ahLst/>
            <a:cxnLst/>
            <a:rect r="r" b="b" t="t" l="l"/>
            <a:pathLst>
              <a:path h="5010349" w="5010349">
                <a:moveTo>
                  <a:pt x="0" y="0"/>
                </a:moveTo>
                <a:lnTo>
                  <a:pt x="5010349" y="0"/>
                </a:lnTo>
                <a:lnTo>
                  <a:pt x="5010349" y="5010349"/>
                </a:lnTo>
                <a:lnTo>
                  <a:pt x="0" y="5010349"/>
                </a:lnTo>
                <a:lnTo>
                  <a:pt x="0" y="0"/>
                </a:lnTo>
                <a:close/>
              </a:path>
            </a:pathLst>
          </a:custGeom>
          <a:blipFill>
            <a:blip r:embed="rId2"/>
            <a:stretch>
              <a:fillRect l="0" t="0" r="0" b="0"/>
            </a:stretch>
          </a:blipFill>
        </p:spPr>
      </p:sp>
      <p:sp>
        <p:nvSpPr>
          <p:cNvPr name="TextBox 14" id="14"/>
          <p:cNvSpPr txBox="true"/>
          <p:nvPr/>
        </p:nvSpPr>
        <p:spPr>
          <a:xfrm rot="0">
            <a:off x="2258278" y="3358106"/>
            <a:ext cx="8210948" cy="2816225"/>
          </a:xfrm>
          <a:prstGeom prst="rect">
            <a:avLst/>
          </a:prstGeom>
        </p:spPr>
        <p:txBody>
          <a:bodyPr anchor="t" rtlCol="false" tIns="0" lIns="0" bIns="0" rIns="0">
            <a:spAutoFit/>
          </a:bodyPr>
          <a:lstStyle/>
          <a:p>
            <a:pPr algn="just">
              <a:lnSpc>
                <a:spcPts val="2800"/>
              </a:lnSpc>
            </a:pPr>
            <a:r>
              <a:rPr lang="en-US" sz="2000" b="true">
                <a:solidFill>
                  <a:srgbClr val="433833"/>
                </a:solidFill>
                <a:latin typeface="DM Sans Bold"/>
                <a:ea typeface="DM Sans Bold"/>
                <a:cs typeface="DM Sans Bold"/>
                <a:sym typeface="DM Sans Bold"/>
              </a:rPr>
              <a:t>Reducing Speaker Identity Dependencies:</a:t>
            </a:r>
          </a:p>
          <a:p>
            <a:pPr algn="just">
              <a:lnSpc>
                <a:spcPts val="2800"/>
              </a:lnSpc>
              <a:spcBef>
                <a:spcPct val="0"/>
              </a:spcBef>
            </a:pPr>
            <a:r>
              <a:rPr lang="en-US" sz="2000">
                <a:solidFill>
                  <a:srgbClr val="433833"/>
                </a:solidFill>
                <a:latin typeface="DM Sans"/>
                <a:ea typeface="DM Sans"/>
                <a:cs typeface="DM Sans"/>
                <a:sym typeface="DM Sans"/>
              </a:rPr>
              <a:t>Future work will aim to remove speaker-specific biases by eliminating the most informative features of speaker identity and applying fairness-aware in-processing methods. This will ensure that classification relies on the content of responses rather than speaker characteristics, improving fairness and generalizability. Results will be analyzed to evaluate the impact of these methods on model performance and robustness.</a:t>
            </a:r>
          </a:p>
        </p:txBody>
      </p:sp>
      <p:sp>
        <p:nvSpPr>
          <p:cNvPr name="TextBox 15" id="15"/>
          <p:cNvSpPr txBox="true"/>
          <p:nvPr/>
        </p:nvSpPr>
        <p:spPr>
          <a:xfrm rot="0">
            <a:off x="2258278" y="6500561"/>
            <a:ext cx="8210948" cy="2463800"/>
          </a:xfrm>
          <a:prstGeom prst="rect">
            <a:avLst/>
          </a:prstGeom>
        </p:spPr>
        <p:txBody>
          <a:bodyPr anchor="t" rtlCol="false" tIns="0" lIns="0" bIns="0" rIns="0">
            <a:spAutoFit/>
          </a:bodyPr>
          <a:lstStyle/>
          <a:p>
            <a:pPr algn="just">
              <a:lnSpc>
                <a:spcPts val="2800"/>
              </a:lnSpc>
            </a:pPr>
            <a:r>
              <a:rPr lang="en-US" sz="2000" b="true">
                <a:solidFill>
                  <a:srgbClr val="433833"/>
                </a:solidFill>
                <a:latin typeface="DM Sans Bold"/>
                <a:ea typeface="DM Sans Bold"/>
                <a:cs typeface="DM Sans Bold"/>
                <a:sym typeface="DM Sans Bold"/>
              </a:rPr>
              <a:t>Incorporating Transformer-Based Models:</a:t>
            </a:r>
          </a:p>
          <a:p>
            <a:pPr algn="just">
              <a:lnSpc>
                <a:spcPts val="2800"/>
              </a:lnSpc>
              <a:spcBef>
                <a:spcPct val="0"/>
              </a:spcBef>
            </a:pPr>
            <a:r>
              <a:rPr lang="en-US" sz="2000">
                <a:solidFill>
                  <a:srgbClr val="433833"/>
                </a:solidFill>
                <a:latin typeface="DM Sans"/>
                <a:ea typeface="DM Sans"/>
                <a:cs typeface="DM Sans"/>
                <a:sym typeface="DM Sans"/>
              </a:rPr>
              <a:t>Pre-trained transformer models like quantized Llama or minGPT will be explored for classifying the degree of explanation. Through task-specific prompt engineering and integrating labeled examples, these models will estimate explanations and provide textual reasoning for their decisions. Comparative analysis will assess their accuracy and interpretability against traditional ML and DL methods.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C5E74"/>
        </a:solidFill>
      </p:bgPr>
    </p:bg>
    <p:spTree>
      <p:nvGrpSpPr>
        <p:cNvPr id="1" name=""/>
        <p:cNvGrpSpPr/>
        <p:nvPr/>
      </p:nvGrpSpPr>
      <p:grpSpPr>
        <a:xfrm>
          <a:off x="0" y="0"/>
          <a:ext cx="0" cy="0"/>
          <a:chOff x="0" y="0"/>
          <a:chExt cx="0" cy="0"/>
        </a:xfrm>
      </p:grpSpPr>
      <p:sp>
        <p:nvSpPr>
          <p:cNvPr name="Freeform 2" id="2"/>
          <p:cNvSpPr/>
          <p:nvPr/>
        </p:nvSpPr>
        <p:spPr>
          <a:xfrm flipH="false" flipV="false" rot="0">
            <a:off x="7864482" y="1028700"/>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64482" y="8963285"/>
            <a:ext cx="1783058" cy="295015"/>
          </a:xfrm>
          <a:custGeom>
            <a:avLst/>
            <a:gdLst/>
            <a:ahLst/>
            <a:cxnLst/>
            <a:rect r="r" b="b" t="t" l="l"/>
            <a:pathLst>
              <a:path h="295015" w="1783058">
                <a:moveTo>
                  <a:pt x="0" y="0"/>
                </a:moveTo>
                <a:lnTo>
                  <a:pt x="1783058" y="0"/>
                </a:lnTo>
                <a:lnTo>
                  <a:pt x="1783058" y="295015"/>
                </a:lnTo>
                <a:lnTo>
                  <a:pt x="0" y="295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1028700" y="6417001"/>
            <a:ext cx="16230600" cy="169519"/>
          </a:xfrm>
          <a:prstGeom prst="rect">
            <a:avLst/>
          </a:prstGeom>
          <a:solidFill>
            <a:srgbClr val="FFFFFF"/>
          </a:solidFill>
        </p:spPr>
      </p:sp>
      <p:sp>
        <p:nvSpPr>
          <p:cNvPr name="AutoShape 5" id="5"/>
          <p:cNvSpPr/>
          <p:nvPr/>
        </p:nvSpPr>
        <p:spPr>
          <a:xfrm rot="0">
            <a:off x="1028700" y="1814529"/>
            <a:ext cx="16230600" cy="169519"/>
          </a:xfrm>
          <a:prstGeom prst="rect">
            <a:avLst/>
          </a:prstGeom>
          <a:solidFill>
            <a:srgbClr val="FFFFFF"/>
          </a:solidFill>
        </p:spPr>
      </p:sp>
      <p:sp>
        <p:nvSpPr>
          <p:cNvPr name="TextBox 6" id="6"/>
          <p:cNvSpPr txBox="true"/>
          <p:nvPr/>
        </p:nvSpPr>
        <p:spPr>
          <a:xfrm rot="0">
            <a:off x="1028700" y="3119454"/>
            <a:ext cx="16230600" cy="1993946"/>
          </a:xfrm>
          <a:prstGeom prst="rect">
            <a:avLst/>
          </a:prstGeom>
        </p:spPr>
        <p:txBody>
          <a:bodyPr anchor="t" rtlCol="false" tIns="0" lIns="0" bIns="0" rIns="0">
            <a:spAutoFit/>
          </a:bodyPr>
          <a:lstStyle/>
          <a:p>
            <a:pPr algn="ctr">
              <a:lnSpc>
                <a:spcPts val="14622"/>
              </a:lnSpc>
            </a:pPr>
            <a:r>
              <a:rPr lang="en-US" b="true" sz="15894" spc="397">
                <a:solidFill>
                  <a:srgbClr val="FFFFFF"/>
                </a:solidFill>
                <a:latin typeface="Open Sauce Heavy"/>
                <a:ea typeface="Open Sauce Heavy"/>
                <a:cs typeface="Open Sauce Heavy"/>
                <a:sym typeface="Open Sauce Heavy"/>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0818449" cy="11710378"/>
          </a:xfrm>
        </p:grpSpPr>
        <p:sp>
          <p:nvSpPr>
            <p:cNvPr name="Freeform 3" id="3"/>
            <p:cNvSpPr/>
            <p:nvPr/>
          </p:nvSpPr>
          <p:spPr>
            <a:xfrm flipH="false" flipV="false" rot="0">
              <a:off x="0" y="0"/>
              <a:ext cx="20818449" cy="11710377"/>
            </a:xfrm>
            <a:custGeom>
              <a:avLst/>
              <a:gdLst/>
              <a:ahLst/>
              <a:cxnLst/>
              <a:rect r="r" b="b" t="t" l="l"/>
              <a:pathLst>
                <a:path h="11710377" w="20818449">
                  <a:moveTo>
                    <a:pt x="0" y="0"/>
                  </a:moveTo>
                  <a:lnTo>
                    <a:pt x="0" y="11710377"/>
                  </a:lnTo>
                  <a:lnTo>
                    <a:pt x="20818449" y="11710377"/>
                  </a:lnTo>
                  <a:lnTo>
                    <a:pt x="20818449" y="0"/>
                  </a:lnTo>
                  <a:lnTo>
                    <a:pt x="0" y="0"/>
                  </a:lnTo>
                  <a:close/>
                  <a:moveTo>
                    <a:pt x="20757490" y="11649418"/>
                  </a:moveTo>
                  <a:lnTo>
                    <a:pt x="59690" y="11649418"/>
                  </a:lnTo>
                  <a:lnTo>
                    <a:pt x="59690" y="59690"/>
                  </a:lnTo>
                  <a:lnTo>
                    <a:pt x="20757490" y="59690"/>
                  </a:lnTo>
                  <a:lnTo>
                    <a:pt x="20757490" y="11649418"/>
                  </a:lnTo>
                  <a:close/>
                </a:path>
              </a:pathLst>
            </a:custGeom>
            <a:solidFill>
              <a:srgbClr val="2C5E74"/>
            </a:solidFill>
          </p:spPr>
        </p:sp>
      </p:grpSp>
      <p:sp>
        <p:nvSpPr>
          <p:cNvPr name="Freeform 4" id="4"/>
          <p:cNvSpPr/>
          <p:nvPr/>
        </p:nvSpPr>
        <p:spPr>
          <a:xfrm flipH="false" flipV="false" rot="0">
            <a:off x="1354559" y="8323983"/>
            <a:ext cx="497426" cy="719491"/>
          </a:xfrm>
          <a:custGeom>
            <a:avLst/>
            <a:gdLst/>
            <a:ahLst/>
            <a:cxnLst/>
            <a:rect r="r" b="b" t="t" l="l"/>
            <a:pathLst>
              <a:path h="719491" w="497426">
                <a:moveTo>
                  <a:pt x="0" y="0"/>
                </a:moveTo>
                <a:lnTo>
                  <a:pt x="497426" y="0"/>
                </a:lnTo>
                <a:lnTo>
                  <a:pt x="497426" y="719491"/>
                </a:lnTo>
                <a:lnTo>
                  <a:pt x="0" y="7194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17193" y="6818628"/>
            <a:ext cx="572158" cy="552393"/>
          </a:xfrm>
          <a:custGeom>
            <a:avLst/>
            <a:gdLst/>
            <a:ahLst/>
            <a:cxnLst/>
            <a:rect r="r" b="b" t="t" l="l"/>
            <a:pathLst>
              <a:path h="552393" w="572158">
                <a:moveTo>
                  <a:pt x="0" y="0"/>
                </a:moveTo>
                <a:lnTo>
                  <a:pt x="572158" y="0"/>
                </a:lnTo>
                <a:lnTo>
                  <a:pt x="572158" y="552392"/>
                </a:lnTo>
                <a:lnTo>
                  <a:pt x="0" y="5523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17193" y="5193451"/>
            <a:ext cx="572158" cy="572158"/>
          </a:xfrm>
          <a:custGeom>
            <a:avLst/>
            <a:gdLst/>
            <a:ahLst/>
            <a:cxnLst/>
            <a:rect r="r" b="b" t="t" l="l"/>
            <a:pathLst>
              <a:path h="572158" w="572158">
                <a:moveTo>
                  <a:pt x="0" y="0"/>
                </a:moveTo>
                <a:lnTo>
                  <a:pt x="572158" y="0"/>
                </a:lnTo>
                <a:lnTo>
                  <a:pt x="572158" y="572158"/>
                </a:lnTo>
                <a:lnTo>
                  <a:pt x="0" y="572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54559" y="3522706"/>
            <a:ext cx="497426" cy="678869"/>
          </a:xfrm>
          <a:custGeom>
            <a:avLst/>
            <a:gdLst/>
            <a:ahLst/>
            <a:cxnLst/>
            <a:rect r="r" b="b" t="t" l="l"/>
            <a:pathLst>
              <a:path h="678869" w="497426">
                <a:moveTo>
                  <a:pt x="0" y="0"/>
                </a:moveTo>
                <a:lnTo>
                  <a:pt x="497426" y="0"/>
                </a:lnTo>
                <a:lnTo>
                  <a:pt x="497426" y="678869"/>
                </a:lnTo>
                <a:lnTo>
                  <a:pt x="0" y="6788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1140890" y="0"/>
            <a:ext cx="924764" cy="2230312"/>
            <a:chOff x="0" y="0"/>
            <a:chExt cx="833928" cy="2011237"/>
          </a:xfrm>
        </p:grpSpPr>
        <p:sp>
          <p:nvSpPr>
            <p:cNvPr name="Freeform 9" id="9"/>
            <p:cNvSpPr/>
            <p:nvPr/>
          </p:nvSpPr>
          <p:spPr>
            <a:xfrm flipH="false" flipV="false" rot="0">
              <a:off x="0" y="0"/>
              <a:ext cx="833928" cy="2011237"/>
            </a:xfrm>
            <a:custGeom>
              <a:avLst/>
              <a:gdLst/>
              <a:ahLst/>
              <a:cxnLst/>
              <a:rect r="r" b="b" t="t" l="l"/>
              <a:pathLst>
                <a:path h="2011237" w="833928">
                  <a:moveTo>
                    <a:pt x="0" y="0"/>
                  </a:moveTo>
                  <a:lnTo>
                    <a:pt x="833928" y="0"/>
                  </a:lnTo>
                  <a:lnTo>
                    <a:pt x="833928" y="2011237"/>
                  </a:lnTo>
                  <a:lnTo>
                    <a:pt x="0" y="2011237"/>
                  </a:lnTo>
                  <a:close/>
                </a:path>
              </a:pathLst>
            </a:custGeom>
            <a:solidFill>
              <a:srgbClr val="2C5E74"/>
            </a:solidFill>
          </p:spPr>
        </p:sp>
      </p:grpSp>
      <p:sp>
        <p:nvSpPr>
          <p:cNvPr name="TextBox 10" id="10"/>
          <p:cNvSpPr txBox="true"/>
          <p:nvPr/>
        </p:nvSpPr>
        <p:spPr>
          <a:xfrm rot="0">
            <a:off x="2771725" y="1267652"/>
            <a:ext cx="5204554" cy="962660"/>
          </a:xfrm>
          <a:prstGeom prst="rect">
            <a:avLst/>
          </a:prstGeom>
        </p:spPr>
        <p:txBody>
          <a:bodyPr anchor="t" rtlCol="false" tIns="0" lIns="0" bIns="0" rIns="0">
            <a:spAutoFit/>
          </a:bodyPr>
          <a:lstStyle/>
          <a:p>
            <a:pPr algn="l">
              <a:lnSpc>
                <a:spcPts val="7840"/>
              </a:lnSpc>
              <a:spcBef>
                <a:spcPct val="0"/>
              </a:spcBef>
            </a:pPr>
            <a:r>
              <a:rPr lang="en-US" b="true" sz="5600">
                <a:solidFill>
                  <a:srgbClr val="2C5E74"/>
                </a:solidFill>
                <a:latin typeface="Open Sauce Heavy"/>
                <a:ea typeface="Open Sauce Heavy"/>
                <a:cs typeface="Open Sauce Heavy"/>
                <a:sym typeface="Open Sauce Heavy"/>
              </a:rPr>
              <a:t>Motivation</a:t>
            </a:r>
          </a:p>
        </p:txBody>
      </p:sp>
      <p:sp>
        <p:nvSpPr>
          <p:cNvPr name="TextBox 11" id="11"/>
          <p:cNvSpPr txBox="true"/>
          <p:nvPr/>
        </p:nvSpPr>
        <p:spPr>
          <a:xfrm rot="0">
            <a:off x="2065654" y="3491674"/>
            <a:ext cx="14322931" cy="4481195"/>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433833"/>
                </a:solidFill>
                <a:latin typeface="DM Sans"/>
                <a:ea typeface="DM Sans"/>
                <a:cs typeface="DM Sans"/>
                <a:sym typeface="DM Sans"/>
              </a:rPr>
              <a:t>Importance of effective communication for increasing the chance of success in job interviews</a:t>
            </a:r>
          </a:p>
          <a:p>
            <a:pPr algn="just" marL="690881" indent="-345440" lvl="1">
              <a:lnSpc>
                <a:spcPts val="4480"/>
              </a:lnSpc>
              <a:buFont typeface="Arial"/>
              <a:buChar char="•"/>
            </a:pPr>
            <a:r>
              <a:rPr lang="en-US" sz="3200">
                <a:solidFill>
                  <a:srgbClr val="433833"/>
                </a:solidFill>
                <a:latin typeface="DM Sans"/>
                <a:ea typeface="DM Sans"/>
                <a:cs typeface="DM Sans"/>
                <a:sym typeface="DM Sans"/>
              </a:rPr>
              <a:t>Traditional interview preparation methods lack scalability and actionable feedback</a:t>
            </a:r>
          </a:p>
          <a:p>
            <a:pPr algn="just" marL="690881" indent="-345440" lvl="1">
              <a:lnSpc>
                <a:spcPts val="4480"/>
              </a:lnSpc>
              <a:buFont typeface="Arial"/>
              <a:buChar char="•"/>
            </a:pPr>
            <a:r>
              <a:rPr lang="en-US" sz="3200">
                <a:solidFill>
                  <a:srgbClr val="433833"/>
                </a:solidFill>
                <a:latin typeface="DM Sans"/>
                <a:ea typeface="DM Sans"/>
                <a:cs typeface="DM Sans"/>
                <a:sym typeface="DM Sans"/>
              </a:rPr>
              <a:t>Developing machine learning models for detecting the degree of explanation by the candidates</a:t>
            </a:r>
          </a:p>
          <a:p>
            <a:pPr algn="just" marL="690881" indent="-345440" lvl="1">
              <a:lnSpc>
                <a:spcPts val="4480"/>
              </a:lnSpc>
              <a:buFont typeface="Arial"/>
              <a:buChar char="•"/>
            </a:pPr>
            <a:r>
              <a:rPr lang="en-US" sz="3200">
                <a:solidFill>
                  <a:srgbClr val="433833"/>
                </a:solidFill>
                <a:latin typeface="DM Sans"/>
                <a:ea typeface="DM Sans"/>
                <a:cs typeface="DM Sans"/>
                <a:sym typeface="DM Sans"/>
              </a:rPr>
              <a:t>Mitigate the influence of language features concerning the speaker’s identity to enhance privacy and fairness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0818449" cy="11710378"/>
          </a:xfrm>
        </p:grpSpPr>
        <p:sp>
          <p:nvSpPr>
            <p:cNvPr name="Freeform 3" id="3"/>
            <p:cNvSpPr/>
            <p:nvPr/>
          </p:nvSpPr>
          <p:spPr>
            <a:xfrm flipH="false" flipV="false" rot="0">
              <a:off x="0" y="0"/>
              <a:ext cx="20818449" cy="11710377"/>
            </a:xfrm>
            <a:custGeom>
              <a:avLst/>
              <a:gdLst/>
              <a:ahLst/>
              <a:cxnLst/>
              <a:rect r="r" b="b" t="t" l="l"/>
              <a:pathLst>
                <a:path h="11710377" w="20818449">
                  <a:moveTo>
                    <a:pt x="0" y="0"/>
                  </a:moveTo>
                  <a:lnTo>
                    <a:pt x="0" y="11710377"/>
                  </a:lnTo>
                  <a:lnTo>
                    <a:pt x="20818449" y="11710377"/>
                  </a:lnTo>
                  <a:lnTo>
                    <a:pt x="20818449" y="0"/>
                  </a:lnTo>
                  <a:lnTo>
                    <a:pt x="0" y="0"/>
                  </a:lnTo>
                  <a:close/>
                  <a:moveTo>
                    <a:pt x="20757490" y="11649418"/>
                  </a:moveTo>
                  <a:lnTo>
                    <a:pt x="59690" y="11649418"/>
                  </a:lnTo>
                  <a:lnTo>
                    <a:pt x="59690" y="59690"/>
                  </a:lnTo>
                  <a:lnTo>
                    <a:pt x="20757490" y="59690"/>
                  </a:lnTo>
                  <a:lnTo>
                    <a:pt x="20757490" y="11649418"/>
                  </a:lnTo>
                  <a:close/>
                </a:path>
              </a:pathLst>
            </a:custGeom>
            <a:solidFill>
              <a:srgbClr val="2C5E74"/>
            </a:solidFill>
          </p:spPr>
        </p:sp>
      </p:grpSp>
      <p:sp>
        <p:nvSpPr>
          <p:cNvPr name="Freeform 4" id="4"/>
          <p:cNvSpPr/>
          <p:nvPr/>
        </p:nvSpPr>
        <p:spPr>
          <a:xfrm flipH="false" flipV="false" rot="0">
            <a:off x="1354559" y="8323983"/>
            <a:ext cx="497426" cy="719491"/>
          </a:xfrm>
          <a:custGeom>
            <a:avLst/>
            <a:gdLst/>
            <a:ahLst/>
            <a:cxnLst/>
            <a:rect r="r" b="b" t="t" l="l"/>
            <a:pathLst>
              <a:path h="719491" w="497426">
                <a:moveTo>
                  <a:pt x="0" y="0"/>
                </a:moveTo>
                <a:lnTo>
                  <a:pt x="497426" y="0"/>
                </a:lnTo>
                <a:lnTo>
                  <a:pt x="497426" y="719491"/>
                </a:lnTo>
                <a:lnTo>
                  <a:pt x="0" y="7194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17193" y="6818628"/>
            <a:ext cx="572158" cy="552393"/>
          </a:xfrm>
          <a:custGeom>
            <a:avLst/>
            <a:gdLst/>
            <a:ahLst/>
            <a:cxnLst/>
            <a:rect r="r" b="b" t="t" l="l"/>
            <a:pathLst>
              <a:path h="552393" w="572158">
                <a:moveTo>
                  <a:pt x="0" y="0"/>
                </a:moveTo>
                <a:lnTo>
                  <a:pt x="572158" y="0"/>
                </a:lnTo>
                <a:lnTo>
                  <a:pt x="572158" y="552392"/>
                </a:lnTo>
                <a:lnTo>
                  <a:pt x="0" y="5523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17193" y="5193451"/>
            <a:ext cx="572158" cy="572158"/>
          </a:xfrm>
          <a:custGeom>
            <a:avLst/>
            <a:gdLst/>
            <a:ahLst/>
            <a:cxnLst/>
            <a:rect r="r" b="b" t="t" l="l"/>
            <a:pathLst>
              <a:path h="572158" w="572158">
                <a:moveTo>
                  <a:pt x="0" y="0"/>
                </a:moveTo>
                <a:lnTo>
                  <a:pt x="572158" y="0"/>
                </a:lnTo>
                <a:lnTo>
                  <a:pt x="572158" y="572158"/>
                </a:lnTo>
                <a:lnTo>
                  <a:pt x="0" y="572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54559" y="3522706"/>
            <a:ext cx="497426" cy="678869"/>
          </a:xfrm>
          <a:custGeom>
            <a:avLst/>
            <a:gdLst/>
            <a:ahLst/>
            <a:cxnLst/>
            <a:rect r="r" b="b" t="t" l="l"/>
            <a:pathLst>
              <a:path h="678869" w="497426">
                <a:moveTo>
                  <a:pt x="0" y="0"/>
                </a:moveTo>
                <a:lnTo>
                  <a:pt x="497426" y="0"/>
                </a:lnTo>
                <a:lnTo>
                  <a:pt x="497426" y="678869"/>
                </a:lnTo>
                <a:lnTo>
                  <a:pt x="0" y="6788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1140890" y="0"/>
            <a:ext cx="924764" cy="2230312"/>
            <a:chOff x="0" y="0"/>
            <a:chExt cx="833928" cy="2011237"/>
          </a:xfrm>
        </p:grpSpPr>
        <p:sp>
          <p:nvSpPr>
            <p:cNvPr name="Freeform 9" id="9"/>
            <p:cNvSpPr/>
            <p:nvPr/>
          </p:nvSpPr>
          <p:spPr>
            <a:xfrm flipH="false" flipV="false" rot="0">
              <a:off x="0" y="0"/>
              <a:ext cx="833928" cy="2011237"/>
            </a:xfrm>
            <a:custGeom>
              <a:avLst/>
              <a:gdLst/>
              <a:ahLst/>
              <a:cxnLst/>
              <a:rect r="r" b="b" t="t" l="l"/>
              <a:pathLst>
                <a:path h="2011237" w="833928">
                  <a:moveTo>
                    <a:pt x="0" y="0"/>
                  </a:moveTo>
                  <a:lnTo>
                    <a:pt x="833928" y="0"/>
                  </a:lnTo>
                  <a:lnTo>
                    <a:pt x="833928" y="2011237"/>
                  </a:lnTo>
                  <a:lnTo>
                    <a:pt x="0" y="2011237"/>
                  </a:lnTo>
                  <a:close/>
                </a:path>
              </a:pathLst>
            </a:custGeom>
            <a:solidFill>
              <a:srgbClr val="2C5E74"/>
            </a:solidFill>
          </p:spPr>
        </p:sp>
      </p:grpSp>
      <p:sp>
        <p:nvSpPr>
          <p:cNvPr name="Freeform 10" id="10"/>
          <p:cNvSpPr/>
          <p:nvPr/>
        </p:nvSpPr>
        <p:spPr>
          <a:xfrm flipH="false" flipV="false" rot="0">
            <a:off x="1201835" y="4671781"/>
            <a:ext cx="8486002" cy="3790943"/>
          </a:xfrm>
          <a:custGeom>
            <a:avLst/>
            <a:gdLst/>
            <a:ahLst/>
            <a:cxnLst/>
            <a:rect r="r" b="b" t="t" l="l"/>
            <a:pathLst>
              <a:path h="3790943" w="8486002">
                <a:moveTo>
                  <a:pt x="0" y="0"/>
                </a:moveTo>
                <a:lnTo>
                  <a:pt x="8486002" y="0"/>
                </a:lnTo>
                <a:lnTo>
                  <a:pt x="8486002" y="3790943"/>
                </a:lnTo>
                <a:lnTo>
                  <a:pt x="0" y="3790943"/>
                </a:lnTo>
                <a:lnTo>
                  <a:pt x="0" y="0"/>
                </a:lnTo>
                <a:close/>
              </a:path>
            </a:pathLst>
          </a:custGeom>
          <a:blipFill>
            <a:blip r:embed="rId10"/>
            <a:stretch>
              <a:fillRect l="0" t="0" r="0" b="0"/>
            </a:stretch>
          </a:blipFill>
        </p:spPr>
      </p:sp>
      <p:sp>
        <p:nvSpPr>
          <p:cNvPr name="Freeform 11" id="11"/>
          <p:cNvSpPr/>
          <p:nvPr/>
        </p:nvSpPr>
        <p:spPr>
          <a:xfrm flipH="false" flipV="false" rot="0">
            <a:off x="12741314" y="4671781"/>
            <a:ext cx="4328870" cy="3790943"/>
          </a:xfrm>
          <a:custGeom>
            <a:avLst/>
            <a:gdLst/>
            <a:ahLst/>
            <a:cxnLst/>
            <a:rect r="r" b="b" t="t" l="l"/>
            <a:pathLst>
              <a:path h="3790943" w="4328870">
                <a:moveTo>
                  <a:pt x="0" y="0"/>
                </a:moveTo>
                <a:lnTo>
                  <a:pt x="4328870" y="0"/>
                </a:lnTo>
                <a:lnTo>
                  <a:pt x="4328870" y="3790943"/>
                </a:lnTo>
                <a:lnTo>
                  <a:pt x="0" y="3790943"/>
                </a:lnTo>
                <a:lnTo>
                  <a:pt x="0" y="0"/>
                </a:lnTo>
                <a:close/>
              </a:path>
            </a:pathLst>
          </a:custGeom>
          <a:blipFill>
            <a:blip r:embed="rId11"/>
            <a:stretch>
              <a:fillRect l="0" t="0" r="0" b="-25651"/>
            </a:stretch>
          </a:blipFill>
        </p:spPr>
      </p:sp>
      <p:sp>
        <p:nvSpPr>
          <p:cNvPr name="TextBox 12" id="12"/>
          <p:cNvSpPr txBox="true"/>
          <p:nvPr/>
        </p:nvSpPr>
        <p:spPr>
          <a:xfrm rot="0">
            <a:off x="12725333" y="3465556"/>
            <a:ext cx="4360832" cy="511998"/>
          </a:xfrm>
          <a:prstGeom prst="rect">
            <a:avLst/>
          </a:prstGeom>
        </p:spPr>
        <p:txBody>
          <a:bodyPr anchor="t" rtlCol="false" tIns="0" lIns="0" bIns="0" rIns="0">
            <a:spAutoFit/>
          </a:bodyPr>
          <a:lstStyle/>
          <a:p>
            <a:pPr algn="ctr">
              <a:lnSpc>
                <a:spcPts val="4270"/>
              </a:lnSpc>
              <a:spcBef>
                <a:spcPct val="0"/>
              </a:spcBef>
            </a:pPr>
            <a:r>
              <a:rPr lang="en-US" b="true" sz="3050">
                <a:solidFill>
                  <a:srgbClr val="2C5E74"/>
                </a:solidFill>
                <a:latin typeface="DM Sans Bold"/>
                <a:ea typeface="DM Sans Bold"/>
                <a:cs typeface="DM Sans Bold"/>
                <a:sym typeface="DM Sans Bold"/>
              </a:rPr>
              <a:t>Behavioral Annotations</a:t>
            </a:r>
          </a:p>
        </p:txBody>
      </p:sp>
      <p:sp>
        <p:nvSpPr>
          <p:cNvPr name="TextBox 13" id="13"/>
          <p:cNvSpPr txBox="true"/>
          <p:nvPr/>
        </p:nvSpPr>
        <p:spPr>
          <a:xfrm rot="0">
            <a:off x="3563117" y="3465556"/>
            <a:ext cx="3763438" cy="511998"/>
          </a:xfrm>
          <a:prstGeom prst="rect">
            <a:avLst/>
          </a:prstGeom>
        </p:spPr>
        <p:txBody>
          <a:bodyPr anchor="t" rtlCol="false" tIns="0" lIns="0" bIns="0" rIns="0">
            <a:spAutoFit/>
          </a:bodyPr>
          <a:lstStyle/>
          <a:p>
            <a:pPr algn="ctr">
              <a:lnSpc>
                <a:spcPts val="4270"/>
              </a:lnSpc>
              <a:spcBef>
                <a:spcPct val="0"/>
              </a:spcBef>
            </a:pPr>
            <a:r>
              <a:rPr lang="en-US" b="true" sz="3050">
                <a:solidFill>
                  <a:srgbClr val="2C5E74"/>
                </a:solidFill>
                <a:latin typeface="DM Sans Bold"/>
                <a:ea typeface="DM Sans Bold"/>
                <a:cs typeface="DM Sans Bold"/>
                <a:sym typeface="DM Sans Bold"/>
              </a:rPr>
              <a:t>Veteran Transcripts</a:t>
            </a:r>
          </a:p>
        </p:txBody>
      </p:sp>
      <p:sp>
        <p:nvSpPr>
          <p:cNvPr name="TextBox 14" id="14"/>
          <p:cNvSpPr txBox="true"/>
          <p:nvPr/>
        </p:nvSpPr>
        <p:spPr>
          <a:xfrm rot="0">
            <a:off x="2771725" y="1267652"/>
            <a:ext cx="5204554" cy="962660"/>
          </a:xfrm>
          <a:prstGeom prst="rect">
            <a:avLst/>
          </a:prstGeom>
        </p:spPr>
        <p:txBody>
          <a:bodyPr anchor="t" rtlCol="false" tIns="0" lIns="0" bIns="0" rIns="0">
            <a:spAutoFit/>
          </a:bodyPr>
          <a:lstStyle/>
          <a:p>
            <a:pPr algn="l">
              <a:lnSpc>
                <a:spcPts val="7840"/>
              </a:lnSpc>
              <a:spcBef>
                <a:spcPct val="0"/>
              </a:spcBef>
            </a:pPr>
            <a:r>
              <a:rPr lang="en-US" b="true" sz="5600">
                <a:solidFill>
                  <a:srgbClr val="2C5E74"/>
                </a:solidFill>
                <a:latin typeface="Open Sauce Heavy"/>
                <a:ea typeface="Open Sauce Heavy"/>
                <a:cs typeface="Open Sauce Heavy"/>
                <a:sym typeface="Open Sauce Heavy"/>
              </a:rPr>
              <a:t>Dataset Used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041630" y="0"/>
            <a:ext cx="5246370" cy="10287000"/>
            <a:chOff x="0" y="0"/>
            <a:chExt cx="1913890" cy="3752725"/>
          </a:xfrm>
        </p:grpSpPr>
        <p:sp>
          <p:nvSpPr>
            <p:cNvPr name="Freeform 3" id="3"/>
            <p:cNvSpPr/>
            <p:nvPr/>
          </p:nvSpPr>
          <p:spPr>
            <a:xfrm flipH="false" flipV="false" rot="0">
              <a:off x="0" y="0"/>
              <a:ext cx="1913890" cy="3752726"/>
            </a:xfrm>
            <a:custGeom>
              <a:avLst/>
              <a:gdLst/>
              <a:ahLst/>
              <a:cxnLst/>
              <a:rect r="r" b="b" t="t" l="l"/>
              <a:pathLst>
                <a:path h="3752726" w="1913890">
                  <a:moveTo>
                    <a:pt x="0" y="0"/>
                  </a:moveTo>
                  <a:lnTo>
                    <a:pt x="1913890" y="0"/>
                  </a:lnTo>
                  <a:lnTo>
                    <a:pt x="1913890" y="3752726"/>
                  </a:lnTo>
                  <a:lnTo>
                    <a:pt x="0" y="3752726"/>
                  </a:lnTo>
                  <a:close/>
                </a:path>
              </a:pathLst>
            </a:custGeom>
            <a:solidFill>
              <a:srgbClr val="2C5E74"/>
            </a:solidFill>
          </p:spPr>
        </p:sp>
      </p:grpSp>
      <p:grpSp>
        <p:nvGrpSpPr>
          <p:cNvPr name="Group 4" id="4"/>
          <p:cNvGrpSpPr/>
          <p:nvPr/>
        </p:nvGrpSpPr>
        <p:grpSpPr>
          <a:xfrm rot="0">
            <a:off x="1028700" y="3214673"/>
            <a:ext cx="9445108" cy="636309"/>
            <a:chOff x="0" y="0"/>
            <a:chExt cx="12593478" cy="848412"/>
          </a:xfrm>
        </p:grpSpPr>
        <p:grpSp>
          <p:nvGrpSpPr>
            <p:cNvPr name="Group 5" id="5"/>
            <p:cNvGrpSpPr/>
            <p:nvPr/>
          </p:nvGrpSpPr>
          <p:grpSpPr>
            <a:xfrm rot="0">
              <a:off x="0" y="0"/>
              <a:ext cx="848412" cy="848412"/>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C5E74"/>
              </a:solidFill>
            </p:spPr>
          </p:sp>
        </p:grpSp>
        <p:sp>
          <p:nvSpPr>
            <p:cNvPr name="Freeform 7" id="7"/>
            <p:cNvSpPr/>
            <p:nvPr/>
          </p:nvSpPr>
          <p:spPr>
            <a:xfrm flipH="false" flipV="false" rot="0">
              <a:off x="133509" y="130754"/>
              <a:ext cx="581395" cy="561310"/>
            </a:xfrm>
            <a:custGeom>
              <a:avLst/>
              <a:gdLst/>
              <a:ahLst/>
              <a:cxnLst/>
              <a:rect r="r" b="b" t="t" l="l"/>
              <a:pathLst>
                <a:path h="561310" w="581395">
                  <a:moveTo>
                    <a:pt x="0" y="0"/>
                  </a:moveTo>
                  <a:lnTo>
                    <a:pt x="581395" y="0"/>
                  </a:lnTo>
                  <a:lnTo>
                    <a:pt x="581395" y="561310"/>
                  </a:lnTo>
                  <a:lnTo>
                    <a:pt x="0" y="561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545983" y="137821"/>
              <a:ext cx="11047495" cy="525145"/>
            </a:xfrm>
            <a:prstGeom prst="rect">
              <a:avLst/>
            </a:prstGeom>
          </p:spPr>
          <p:txBody>
            <a:bodyPr anchor="t" rtlCol="false" tIns="0" lIns="0" bIns="0" rIns="0">
              <a:spAutoFit/>
            </a:bodyPr>
            <a:lstStyle/>
            <a:p>
              <a:pPr algn="l">
                <a:lnSpc>
                  <a:spcPts val="3359"/>
                </a:lnSpc>
                <a:spcBef>
                  <a:spcPct val="0"/>
                </a:spcBef>
              </a:pPr>
              <a:r>
                <a:rPr lang="en-US" b="true" sz="2400">
                  <a:solidFill>
                    <a:srgbClr val="303030"/>
                  </a:solidFill>
                  <a:latin typeface="DM Sans Bold"/>
                  <a:ea typeface="DM Sans Bold"/>
                  <a:cs typeface="DM Sans Bold"/>
                  <a:sym typeface="DM Sans Bold"/>
                </a:rPr>
                <a:t>TF-IDF: Term Frequency - Inverse Document Frequency</a:t>
              </a:r>
            </a:p>
          </p:txBody>
        </p:sp>
      </p:grpSp>
      <p:grpSp>
        <p:nvGrpSpPr>
          <p:cNvPr name="Group 9" id="9"/>
          <p:cNvGrpSpPr/>
          <p:nvPr/>
        </p:nvGrpSpPr>
        <p:grpSpPr>
          <a:xfrm rot="0">
            <a:off x="1028700" y="4603457"/>
            <a:ext cx="7875539" cy="636309"/>
            <a:chOff x="0" y="0"/>
            <a:chExt cx="10500719" cy="848412"/>
          </a:xfrm>
        </p:grpSpPr>
        <p:grpSp>
          <p:nvGrpSpPr>
            <p:cNvPr name="Group 10" id="10"/>
            <p:cNvGrpSpPr/>
            <p:nvPr/>
          </p:nvGrpSpPr>
          <p:grpSpPr>
            <a:xfrm rot="0">
              <a:off x="0" y="0"/>
              <a:ext cx="848412" cy="848412"/>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C5E74"/>
              </a:solidFill>
            </p:spPr>
          </p:sp>
        </p:grpSp>
        <p:sp>
          <p:nvSpPr>
            <p:cNvPr name="Freeform 12" id="12"/>
            <p:cNvSpPr/>
            <p:nvPr/>
          </p:nvSpPr>
          <p:spPr>
            <a:xfrm flipH="false" flipV="false" rot="0">
              <a:off x="133509" y="130754"/>
              <a:ext cx="581395" cy="561310"/>
            </a:xfrm>
            <a:custGeom>
              <a:avLst/>
              <a:gdLst/>
              <a:ahLst/>
              <a:cxnLst/>
              <a:rect r="r" b="b" t="t" l="l"/>
              <a:pathLst>
                <a:path h="561310" w="581395">
                  <a:moveTo>
                    <a:pt x="0" y="0"/>
                  </a:moveTo>
                  <a:lnTo>
                    <a:pt x="581395" y="0"/>
                  </a:lnTo>
                  <a:lnTo>
                    <a:pt x="581395" y="561310"/>
                  </a:lnTo>
                  <a:lnTo>
                    <a:pt x="0" y="561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545983" y="137821"/>
              <a:ext cx="8954736" cy="525145"/>
            </a:xfrm>
            <a:prstGeom prst="rect">
              <a:avLst/>
            </a:prstGeom>
          </p:spPr>
          <p:txBody>
            <a:bodyPr anchor="t" rtlCol="false" tIns="0" lIns="0" bIns="0" rIns="0">
              <a:spAutoFit/>
            </a:bodyPr>
            <a:lstStyle/>
            <a:p>
              <a:pPr algn="l">
                <a:lnSpc>
                  <a:spcPts val="3359"/>
                </a:lnSpc>
                <a:spcBef>
                  <a:spcPct val="0"/>
                </a:spcBef>
              </a:pPr>
              <a:r>
                <a:rPr lang="en-US" b="true" sz="2400">
                  <a:solidFill>
                    <a:srgbClr val="303030"/>
                  </a:solidFill>
                  <a:latin typeface="DM Sans Bold"/>
                  <a:ea typeface="DM Sans Bold"/>
                  <a:cs typeface="DM Sans Bold"/>
                  <a:sym typeface="DM Sans Bold"/>
                </a:rPr>
                <a:t>POS (Part-Of-Speech) Tags</a:t>
              </a:r>
            </a:p>
          </p:txBody>
        </p:sp>
      </p:grpSp>
      <p:grpSp>
        <p:nvGrpSpPr>
          <p:cNvPr name="Group 14" id="14"/>
          <p:cNvGrpSpPr/>
          <p:nvPr/>
        </p:nvGrpSpPr>
        <p:grpSpPr>
          <a:xfrm rot="0">
            <a:off x="1028700" y="5992241"/>
            <a:ext cx="7875539" cy="636309"/>
            <a:chOff x="0" y="0"/>
            <a:chExt cx="10500719" cy="848412"/>
          </a:xfrm>
        </p:grpSpPr>
        <p:grpSp>
          <p:nvGrpSpPr>
            <p:cNvPr name="Group 15" id="15"/>
            <p:cNvGrpSpPr/>
            <p:nvPr/>
          </p:nvGrpSpPr>
          <p:grpSpPr>
            <a:xfrm rot="0">
              <a:off x="0" y="0"/>
              <a:ext cx="848412" cy="848412"/>
              <a:chOff x="0" y="0"/>
              <a:chExt cx="1913890" cy="1913890"/>
            </a:xfrm>
          </p:grpSpPr>
          <p:sp>
            <p:nvSpPr>
              <p:cNvPr name="Freeform 16" id="1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C5E74"/>
              </a:solidFill>
            </p:spPr>
          </p:sp>
        </p:grpSp>
        <p:sp>
          <p:nvSpPr>
            <p:cNvPr name="Freeform 17" id="17"/>
            <p:cNvSpPr/>
            <p:nvPr/>
          </p:nvSpPr>
          <p:spPr>
            <a:xfrm flipH="false" flipV="false" rot="0">
              <a:off x="133509" y="130754"/>
              <a:ext cx="581395" cy="561310"/>
            </a:xfrm>
            <a:custGeom>
              <a:avLst/>
              <a:gdLst/>
              <a:ahLst/>
              <a:cxnLst/>
              <a:rect r="r" b="b" t="t" l="l"/>
              <a:pathLst>
                <a:path h="561310" w="581395">
                  <a:moveTo>
                    <a:pt x="0" y="0"/>
                  </a:moveTo>
                  <a:lnTo>
                    <a:pt x="581395" y="0"/>
                  </a:lnTo>
                  <a:lnTo>
                    <a:pt x="581395" y="561310"/>
                  </a:lnTo>
                  <a:lnTo>
                    <a:pt x="0" y="561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545983" y="137821"/>
              <a:ext cx="8954736" cy="525145"/>
            </a:xfrm>
            <a:prstGeom prst="rect">
              <a:avLst/>
            </a:prstGeom>
          </p:spPr>
          <p:txBody>
            <a:bodyPr anchor="t" rtlCol="false" tIns="0" lIns="0" bIns="0" rIns="0">
              <a:spAutoFit/>
            </a:bodyPr>
            <a:lstStyle/>
            <a:p>
              <a:pPr algn="l">
                <a:lnSpc>
                  <a:spcPts val="3359"/>
                </a:lnSpc>
                <a:spcBef>
                  <a:spcPct val="0"/>
                </a:spcBef>
              </a:pPr>
              <a:r>
                <a:rPr lang="en-US" b="true" sz="2400">
                  <a:solidFill>
                    <a:srgbClr val="303030"/>
                  </a:solidFill>
                  <a:latin typeface="DM Sans Bold"/>
                  <a:ea typeface="DM Sans Bold"/>
                  <a:cs typeface="DM Sans Bold"/>
                  <a:sym typeface="DM Sans Bold"/>
                </a:rPr>
                <a:t>Sentiment Scores</a:t>
              </a:r>
            </a:p>
          </p:txBody>
        </p:sp>
      </p:grpSp>
      <p:grpSp>
        <p:nvGrpSpPr>
          <p:cNvPr name="Group 19" id="19"/>
          <p:cNvGrpSpPr/>
          <p:nvPr/>
        </p:nvGrpSpPr>
        <p:grpSpPr>
          <a:xfrm rot="0">
            <a:off x="1028700" y="7381026"/>
            <a:ext cx="7875539" cy="636309"/>
            <a:chOff x="0" y="0"/>
            <a:chExt cx="10500719" cy="848412"/>
          </a:xfrm>
        </p:grpSpPr>
        <p:grpSp>
          <p:nvGrpSpPr>
            <p:cNvPr name="Group 20" id="20"/>
            <p:cNvGrpSpPr/>
            <p:nvPr/>
          </p:nvGrpSpPr>
          <p:grpSpPr>
            <a:xfrm rot="0">
              <a:off x="0" y="0"/>
              <a:ext cx="848412" cy="848412"/>
              <a:chOff x="0" y="0"/>
              <a:chExt cx="1913890" cy="1913890"/>
            </a:xfrm>
          </p:grpSpPr>
          <p:sp>
            <p:nvSpPr>
              <p:cNvPr name="Freeform 21" id="2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2C5E74"/>
              </a:solidFill>
            </p:spPr>
          </p:sp>
        </p:grpSp>
        <p:sp>
          <p:nvSpPr>
            <p:cNvPr name="Freeform 22" id="22"/>
            <p:cNvSpPr/>
            <p:nvPr/>
          </p:nvSpPr>
          <p:spPr>
            <a:xfrm flipH="false" flipV="false" rot="0">
              <a:off x="133509" y="130754"/>
              <a:ext cx="581395" cy="561310"/>
            </a:xfrm>
            <a:custGeom>
              <a:avLst/>
              <a:gdLst/>
              <a:ahLst/>
              <a:cxnLst/>
              <a:rect r="r" b="b" t="t" l="l"/>
              <a:pathLst>
                <a:path h="561310" w="581395">
                  <a:moveTo>
                    <a:pt x="0" y="0"/>
                  </a:moveTo>
                  <a:lnTo>
                    <a:pt x="581395" y="0"/>
                  </a:lnTo>
                  <a:lnTo>
                    <a:pt x="581395" y="561310"/>
                  </a:lnTo>
                  <a:lnTo>
                    <a:pt x="0" y="561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1545983" y="135229"/>
              <a:ext cx="8954736" cy="525145"/>
            </a:xfrm>
            <a:prstGeom prst="rect">
              <a:avLst/>
            </a:prstGeom>
          </p:spPr>
          <p:txBody>
            <a:bodyPr anchor="t" rtlCol="false" tIns="0" lIns="0" bIns="0" rIns="0">
              <a:spAutoFit/>
            </a:bodyPr>
            <a:lstStyle/>
            <a:p>
              <a:pPr algn="l">
                <a:lnSpc>
                  <a:spcPts val="3359"/>
                </a:lnSpc>
                <a:spcBef>
                  <a:spcPct val="0"/>
                </a:spcBef>
              </a:pPr>
              <a:r>
                <a:rPr lang="en-US" b="true" sz="2400">
                  <a:solidFill>
                    <a:srgbClr val="303030"/>
                  </a:solidFill>
                  <a:latin typeface="DM Sans Bold"/>
                  <a:ea typeface="DM Sans Bold"/>
                  <a:cs typeface="DM Sans Bold"/>
                  <a:sym typeface="DM Sans Bold"/>
                </a:rPr>
                <a:t>Advanced Features (BERT Embeddings)</a:t>
              </a:r>
            </a:p>
          </p:txBody>
        </p:sp>
      </p:grpSp>
      <p:sp>
        <p:nvSpPr>
          <p:cNvPr name="Freeform 24" id="24"/>
          <p:cNvSpPr/>
          <p:nvPr/>
        </p:nvSpPr>
        <p:spPr>
          <a:xfrm flipH="false" flipV="false" rot="0">
            <a:off x="13041630" y="2370457"/>
            <a:ext cx="5246370" cy="5546085"/>
          </a:xfrm>
          <a:custGeom>
            <a:avLst/>
            <a:gdLst/>
            <a:ahLst/>
            <a:cxnLst/>
            <a:rect r="r" b="b" t="t" l="l"/>
            <a:pathLst>
              <a:path h="5546085" w="5246370">
                <a:moveTo>
                  <a:pt x="0" y="0"/>
                </a:moveTo>
                <a:lnTo>
                  <a:pt x="5246370" y="0"/>
                </a:lnTo>
                <a:lnTo>
                  <a:pt x="5246370" y="5546086"/>
                </a:lnTo>
                <a:lnTo>
                  <a:pt x="0" y="5546086"/>
                </a:lnTo>
                <a:lnTo>
                  <a:pt x="0" y="0"/>
                </a:lnTo>
                <a:close/>
              </a:path>
            </a:pathLst>
          </a:custGeom>
          <a:blipFill>
            <a:blip r:embed="rId4"/>
            <a:stretch>
              <a:fillRect l="-16337" t="-13077" r="-9216" b="-5691"/>
            </a:stretch>
          </a:blipFill>
        </p:spPr>
      </p:sp>
      <p:sp>
        <p:nvSpPr>
          <p:cNvPr name="TextBox 25" id="25"/>
          <p:cNvSpPr txBox="true"/>
          <p:nvPr/>
        </p:nvSpPr>
        <p:spPr>
          <a:xfrm rot="0">
            <a:off x="1028700" y="952500"/>
            <a:ext cx="9035026" cy="712470"/>
          </a:xfrm>
          <a:prstGeom prst="rect">
            <a:avLst/>
          </a:prstGeom>
        </p:spPr>
        <p:txBody>
          <a:bodyPr anchor="t" rtlCol="false" tIns="0" lIns="0" bIns="0" rIns="0">
            <a:spAutoFit/>
          </a:bodyPr>
          <a:lstStyle/>
          <a:p>
            <a:pPr algn="l">
              <a:lnSpc>
                <a:spcPts val="5880"/>
              </a:lnSpc>
              <a:spcBef>
                <a:spcPct val="0"/>
              </a:spcBef>
            </a:pPr>
            <a:r>
              <a:rPr lang="en-US" b="true" sz="4200">
                <a:solidFill>
                  <a:srgbClr val="2C5E74"/>
                </a:solidFill>
                <a:latin typeface="Open Sauce Heavy"/>
                <a:ea typeface="Open Sauce Heavy"/>
                <a:cs typeface="Open Sauce Heavy"/>
                <a:sym typeface="Open Sauce Heavy"/>
              </a:rPr>
              <a:t>Feature Extraction</a:t>
            </a:r>
          </a:p>
        </p:txBody>
      </p:sp>
      <p:grpSp>
        <p:nvGrpSpPr>
          <p:cNvPr name="Group 26" id="26"/>
          <p:cNvGrpSpPr/>
          <p:nvPr/>
        </p:nvGrpSpPr>
        <p:grpSpPr>
          <a:xfrm rot="5400000">
            <a:off x="9374" y="151"/>
            <a:ext cx="1072255" cy="1070539"/>
            <a:chOff x="0" y="0"/>
            <a:chExt cx="6350000" cy="6339840"/>
          </a:xfrm>
        </p:grpSpPr>
        <p:sp>
          <p:nvSpPr>
            <p:cNvPr name="Freeform 27" id="2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C5E74"/>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041630" y="0"/>
            <a:ext cx="5246370" cy="10287000"/>
            <a:chOff x="0" y="0"/>
            <a:chExt cx="1913890" cy="3752725"/>
          </a:xfrm>
        </p:grpSpPr>
        <p:sp>
          <p:nvSpPr>
            <p:cNvPr name="Freeform 3" id="3"/>
            <p:cNvSpPr/>
            <p:nvPr/>
          </p:nvSpPr>
          <p:spPr>
            <a:xfrm flipH="false" flipV="false" rot="0">
              <a:off x="0" y="0"/>
              <a:ext cx="1913890" cy="3752726"/>
            </a:xfrm>
            <a:custGeom>
              <a:avLst/>
              <a:gdLst/>
              <a:ahLst/>
              <a:cxnLst/>
              <a:rect r="r" b="b" t="t" l="l"/>
              <a:pathLst>
                <a:path h="3752726" w="1913890">
                  <a:moveTo>
                    <a:pt x="0" y="0"/>
                  </a:moveTo>
                  <a:lnTo>
                    <a:pt x="1913890" y="0"/>
                  </a:lnTo>
                  <a:lnTo>
                    <a:pt x="1913890" y="3752726"/>
                  </a:lnTo>
                  <a:lnTo>
                    <a:pt x="0" y="3752726"/>
                  </a:lnTo>
                  <a:close/>
                </a:path>
              </a:pathLst>
            </a:custGeom>
            <a:solidFill>
              <a:srgbClr val="2C5E74"/>
            </a:solidFill>
          </p:spPr>
        </p:sp>
      </p:grpSp>
      <p:sp>
        <p:nvSpPr>
          <p:cNvPr name="Freeform 4" id="4"/>
          <p:cNvSpPr/>
          <p:nvPr/>
        </p:nvSpPr>
        <p:spPr>
          <a:xfrm flipH="false" flipV="false" rot="0">
            <a:off x="13041630" y="2370457"/>
            <a:ext cx="5246370" cy="5546085"/>
          </a:xfrm>
          <a:custGeom>
            <a:avLst/>
            <a:gdLst/>
            <a:ahLst/>
            <a:cxnLst/>
            <a:rect r="r" b="b" t="t" l="l"/>
            <a:pathLst>
              <a:path h="5546085" w="5246370">
                <a:moveTo>
                  <a:pt x="0" y="0"/>
                </a:moveTo>
                <a:lnTo>
                  <a:pt x="5246370" y="0"/>
                </a:lnTo>
                <a:lnTo>
                  <a:pt x="5246370" y="5546086"/>
                </a:lnTo>
                <a:lnTo>
                  <a:pt x="0" y="5546086"/>
                </a:lnTo>
                <a:lnTo>
                  <a:pt x="0" y="0"/>
                </a:lnTo>
                <a:close/>
              </a:path>
            </a:pathLst>
          </a:custGeom>
          <a:blipFill>
            <a:blip r:embed="rId2"/>
            <a:stretch>
              <a:fillRect l="-16337" t="-13077" r="-9216" b="-5691"/>
            </a:stretch>
          </a:blipFill>
        </p:spPr>
      </p:sp>
      <p:sp>
        <p:nvSpPr>
          <p:cNvPr name="Freeform 5" id="5"/>
          <p:cNvSpPr/>
          <p:nvPr/>
        </p:nvSpPr>
        <p:spPr>
          <a:xfrm flipH="false" flipV="false" rot="0">
            <a:off x="1028700" y="2370457"/>
            <a:ext cx="10980062" cy="5915509"/>
          </a:xfrm>
          <a:custGeom>
            <a:avLst/>
            <a:gdLst/>
            <a:ahLst/>
            <a:cxnLst/>
            <a:rect r="r" b="b" t="t" l="l"/>
            <a:pathLst>
              <a:path h="5915509" w="10980062">
                <a:moveTo>
                  <a:pt x="0" y="0"/>
                </a:moveTo>
                <a:lnTo>
                  <a:pt x="10980062" y="0"/>
                </a:lnTo>
                <a:lnTo>
                  <a:pt x="10980062" y="5915509"/>
                </a:lnTo>
                <a:lnTo>
                  <a:pt x="0" y="5915509"/>
                </a:lnTo>
                <a:lnTo>
                  <a:pt x="0" y="0"/>
                </a:lnTo>
                <a:close/>
              </a:path>
            </a:pathLst>
          </a:custGeom>
          <a:blipFill>
            <a:blip r:embed="rId3"/>
            <a:stretch>
              <a:fillRect l="0" t="0" r="0" b="0"/>
            </a:stretch>
          </a:blipFill>
        </p:spPr>
      </p:sp>
      <p:sp>
        <p:nvSpPr>
          <p:cNvPr name="TextBox 6" id="6"/>
          <p:cNvSpPr txBox="true"/>
          <p:nvPr/>
        </p:nvSpPr>
        <p:spPr>
          <a:xfrm rot="0">
            <a:off x="1028700" y="952500"/>
            <a:ext cx="9035026" cy="712470"/>
          </a:xfrm>
          <a:prstGeom prst="rect">
            <a:avLst/>
          </a:prstGeom>
        </p:spPr>
        <p:txBody>
          <a:bodyPr anchor="t" rtlCol="false" tIns="0" lIns="0" bIns="0" rIns="0">
            <a:spAutoFit/>
          </a:bodyPr>
          <a:lstStyle/>
          <a:p>
            <a:pPr algn="l">
              <a:lnSpc>
                <a:spcPts val="5880"/>
              </a:lnSpc>
              <a:spcBef>
                <a:spcPct val="0"/>
              </a:spcBef>
            </a:pPr>
            <a:r>
              <a:rPr lang="en-US" b="true" sz="4200">
                <a:solidFill>
                  <a:srgbClr val="2C5E74"/>
                </a:solidFill>
                <a:latin typeface="Open Sauce Heavy"/>
                <a:ea typeface="Open Sauce Heavy"/>
                <a:cs typeface="Open Sauce Heavy"/>
                <a:sym typeface="Open Sauce Heavy"/>
              </a:rPr>
              <a:t>Feature Extraction</a:t>
            </a:r>
          </a:p>
        </p:txBody>
      </p:sp>
      <p:grpSp>
        <p:nvGrpSpPr>
          <p:cNvPr name="Group 7" id="7"/>
          <p:cNvGrpSpPr/>
          <p:nvPr/>
        </p:nvGrpSpPr>
        <p:grpSpPr>
          <a:xfrm rot="5400000">
            <a:off x="9374" y="151"/>
            <a:ext cx="1072255" cy="1070539"/>
            <a:chOff x="0" y="0"/>
            <a:chExt cx="6350000" cy="6339840"/>
          </a:xfrm>
        </p:grpSpPr>
        <p:sp>
          <p:nvSpPr>
            <p:cNvPr name="Freeform 8" id="8"/>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C5E74"/>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041630" y="0"/>
            <a:ext cx="5246370" cy="10287000"/>
            <a:chOff x="0" y="0"/>
            <a:chExt cx="1913890" cy="3752725"/>
          </a:xfrm>
        </p:grpSpPr>
        <p:sp>
          <p:nvSpPr>
            <p:cNvPr name="Freeform 3" id="3"/>
            <p:cNvSpPr/>
            <p:nvPr/>
          </p:nvSpPr>
          <p:spPr>
            <a:xfrm flipH="false" flipV="false" rot="0">
              <a:off x="0" y="0"/>
              <a:ext cx="1913890" cy="3752726"/>
            </a:xfrm>
            <a:custGeom>
              <a:avLst/>
              <a:gdLst/>
              <a:ahLst/>
              <a:cxnLst/>
              <a:rect r="r" b="b" t="t" l="l"/>
              <a:pathLst>
                <a:path h="3752726" w="1913890">
                  <a:moveTo>
                    <a:pt x="0" y="0"/>
                  </a:moveTo>
                  <a:lnTo>
                    <a:pt x="1913890" y="0"/>
                  </a:lnTo>
                  <a:lnTo>
                    <a:pt x="1913890" y="3752726"/>
                  </a:lnTo>
                  <a:lnTo>
                    <a:pt x="0" y="3752726"/>
                  </a:lnTo>
                  <a:close/>
                </a:path>
              </a:pathLst>
            </a:custGeom>
            <a:solidFill>
              <a:srgbClr val="2C5E74"/>
            </a:solidFill>
          </p:spPr>
        </p:sp>
      </p:grpSp>
      <p:sp>
        <p:nvSpPr>
          <p:cNvPr name="Freeform 4" id="4"/>
          <p:cNvSpPr/>
          <p:nvPr/>
        </p:nvSpPr>
        <p:spPr>
          <a:xfrm flipH="false" flipV="false" rot="0">
            <a:off x="13041630" y="2520315"/>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2"/>
            <a:stretch>
              <a:fillRect l="0" t="0" r="0" b="0"/>
            </a:stretch>
          </a:blipFill>
        </p:spPr>
      </p:sp>
      <p:sp>
        <p:nvSpPr>
          <p:cNvPr name="TextBox 5" id="5"/>
          <p:cNvSpPr txBox="true"/>
          <p:nvPr/>
        </p:nvSpPr>
        <p:spPr>
          <a:xfrm rot="0">
            <a:off x="1028700" y="952500"/>
            <a:ext cx="10603082" cy="712470"/>
          </a:xfrm>
          <a:prstGeom prst="rect">
            <a:avLst/>
          </a:prstGeom>
        </p:spPr>
        <p:txBody>
          <a:bodyPr anchor="t" rtlCol="false" tIns="0" lIns="0" bIns="0" rIns="0">
            <a:spAutoFit/>
          </a:bodyPr>
          <a:lstStyle/>
          <a:p>
            <a:pPr algn="l">
              <a:lnSpc>
                <a:spcPts val="5880"/>
              </a:lnSpc>
              <a:spcBef>
                <a:spcPct val="0"/>
              </a:spcBef>
            </a:pPr>
            <a:r>
              <a:rPr lang="en-US" b="true" sz="4200">
                <a:solidFill>
                  <a:srgbClr val="2C5E74"/>
                </a:solidFill>
                <a:latin typeface="Open Sauce Heavy"/>
                <a:ea typeface="Open Sauce Heavy"/>
                <a:cs typeface="Open Sauce Heavy"/>
                <a:sym typeface="Open Sauce Heavy"/>
              </a:rPr>
              <a:t>Classifying Speaker Identity</a:t>
            </a:r>
          </a:p>
        </p:txBody>
      </p:sp>
      <p:grpSp>
        <p:nvGrpSpPr>
          <p:cNvPr name="Group 6" id="6"/>
          <p:cNvGrpSpPr/>
          <p:nvPr/>
        </p:nvGrpSpPr>
        <p:grpSpPr>
          <a:xfrm rot="5400000">
            <a:off x="9374" y="151"/>
            <a:ext cx="1072255" cy="1070539"/>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C5E74"/>
            </a:solidFill>
          </p:spPr>
        </p:sp>
      </p:grpSp>
      <p:sp>
        <p:nvSpPr>
          <p:cNvPr name="Freeform 8" id="8"/>
          <p:cNvSpPr/>
          <p:nvPr/>
        </p:nvSpPr>
        <p:spPr>
          <a:xfrm flipH="false" flipV="false" rot="0">
            <a:off x="2995431" y="4738180"/>
            <a:ext cx="6721690" cy="4864823"/>
          </a:xfrm>
          <a:custGeom>
            <a:avLst/>
            <a:gdLst/>
            <a:ahLst/>
            <a:cxnLst/>
            <a:rect r="r" b="b" t="t" l="l"/>
            <a:pathLst>
              <a:path h="4864823" w="6721690">
                <a:moveTo>
                  <a:pt x="0" y="0"/>
                </a:moveTo>
                <a:lnTo>
                  <a:pt x="6721691" y="0"/>
                </a:lnTo>
                <a:lnTo>
                  <a:pt x="6721691" y="4864823"/>
                </a:lnTo>
                <a:lnTo>
                  <a:pt x="0" y="4864823"/>
                </a:lnTo>
                <a:lnTo>
                  <a:pt x="0" y="0"/>
                </a:lnTo>
                <a:close/>
              </a:path>
            </a:pathLst>
          </a:custGeom>
          <a:blipFill>
            <a:blip r:embed="rId3"/>
            <a:stretch>
              <a:fillRect l="0" t="0" r="0" b="0"/>
            </a:stretch>
          </a:blipFill>
          <a:ln w="9525" cap="sq">
            <a:solidFill>
              <a:srgbClr val="000000"/>
            </a:solidFill>
            <a:prstDash val="solid"/>
            <a:miter/>
          </a:ln>
        </p:spPr>
      </p:sp>
      <p:sp>
        <p:nvSpPr>
          <p:cNvPr name="TextBox 9" id="9"/>
          <p:cNvSpPr txBox="true"/>
          <p:nvPr/>
        </p:nvSpPr>
        <p:spPr>
          <a:xfrm rot="0">
            <a:off x="1080771" y="2472690"/>
            <a:ext cx="10551011" cy="1663065"/>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433833"/>
                </a:solidFill>
                <a:latin typeface="DM Sans"/>
                <a:ea typeface="DM Sans"/>
                <a:cs typeface="DM Sans"/>
                <a:sym typeface="DM Sans"/>
              </a:rPr>
              <a:t>After labeling, total samples (Q&amp;A pairs) obtained = 286</a:t>
            </a:r>
          </a:p>
          <a:p>
            <a:pPr algn="just" marL="518160" indent="-259080" lvl="1">
              <a:lnSpc>
                <a:spcPts val="3359"/>
              </a:lnSpc>
              <a:buFont typeface="Arial"/>
              <a:buChar char="•"/>
            </a:pPr>
            <a:r>
              <a:rPr lang="en-US" sz="2400">
                <a:solidFill>
                  <a:srgbClr val="433833"/>
                </a:solidFill>
                <a:latin typeface="DM Sans"/>
                <a:ea typeface="DM Sans"/>
                <a:cs typeface="DM Sans"/>
                <a:sym typeface="DM Sans"/>
              </a:rPr>
              <a:t>Top ‘k’ features taken into consideration for training each model</a:t>
            </a:r>
          </a:p>
          <a:p>
            <a:pPr algn="just" marL="518160" indent="-259080" lvl="1">
              <a:lnSpc>
                <a:spcPts val="3359"/>
              </a:lnSpc>
              <a:buFont typeface="Arial"/>
              <a:buChar char="•"/>
            </a:pPr>
            <a:r>
              <a:rPr lang="en-US" sz="2400">
                <a:solidFill>
                  <a:srgbClr val="433833"/>
                </a:solidFill>
                <a:latin typeface="DM Sans"/>
                <a:ea typeface="DM Sans"/>
                <a:cs typeface="DM Sans"/>
                <a:sym typeface="DM Sans"/>
              </a:rPr>
              <a:t>Evaluation of tree models</a:t>
            </a:r>
          </a:p>
          <a:p>
            <a:pPr algn="just" marL="518160" indent="-259080" lvl="1">
              <a:lnSpc>
                <a:spcPts val="3359"/>
              </a:lnSpc>
              <a:buFont typeface="Arial"/>
              <a:buChar char="•"/>
            </a:pPr>
            <a:r>
              <a:rPr lang="en-US" sz="2400">
                <a:solidFill>
                  <a:srgbClr val="433833"/>
                </a:solidFill>
                <a:latin typeface="DM Sans"/>
                <a:ea typeface="DM Sans"/>
                <a:cs typeface="DM Sans"/>
                <a:sym typeface="DM Sans"/>
              </a:rPr>
              <a:t>Hyperparameter tuning using parameter grid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041630" y="0"/>
            <a:ext cx="5246370" cy="10287000"/>
            <a:chOff x="0" y="0"/>
            <a:chExt cx="1913890" cy="3752725"/>
          </a:xfrm>
        </p:grpSpPr>
        <p:sp>
          <p:nvSpPr>
            <p:cNvPr name="Freeform 3" id="3"/>
            <p:cNvSpPr/>
            <p:nvPr/>
          </p:nvSpPr>
          <p:spPr>
            <a:xfrm flipH="false" flipV="false" rot="0">
              <a:off x="0" y="0"/>
              <a:ext cx="1913890" cy="3752726"/>
            </a:xfrm>
            <a:custGeom>
              <a:avLst/>
              <a:gdLst/>
              <a:ahLst/>
              <a:cxnLst/>
              <a:rect r="r" b="b" t="t" l="l"/>
              <a:pathLst>
                <a:path h="3752726" w="1913890">
                  <a:moveTo>
                    <a:pt x="0" y="0"/>
                  </a:moveTo>
                  <a:lnTo>
                    <a:pt x="1913890" y="0"/>
                  </a:lnTo>
                  <a:lnTo>
                    <a:pt x="1913890" y="3752726"/>
                  </a:lnTo>
                  <a:lnTo>
                    <a:pt x="0" y="3752726"/>
                  </a:lnTo>
                  <a:close/>
                </a:path>
              </a:pathLst>
            </a:custGeom>
            <a:solidFill>
              <a:srgbClr val="2C5E74"/>
            </a:solidFill>
          </p:spPr>
        </p:sp>
      </p:grpSp>
      <p:sp>
        <p:nvSpPr>
          <p:cNvPr name="Freeform 4" id="4"/>
          <p:cNvSpPr/>
          <p:nvPr/>
        </p:nvSpPr>
        <p:spPr>
          <a:xfrm flipH="false" flipV="false" rot="0">
            <a:off x="13041630" y="2520315"/>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2"/>
            <a:stretch>
              <a:fillRect l="0" t="0" r="0" b="0"/>
            </a:stretch>
          </a:blipFill>
        </p:spPr>
      </p:sp>
      <p:sp>
        <p:nvSpPr>
          <p:cNvPr name="TextBox 5" id="5"/>
          <p:cNvSpPr txBox="true"/>
          <p:nvPr/>
        </p:nvSpPr>
        <p:spPr>
          <a:xfrm rot="0">
            <a:off x="1028700" y="952500"/>
            <a:ext cx="10603082" cy="712470"/>
          </a:xfrm>
          <a:prstGeom prst="rect">
            <a:avLst/>
          </a:prstGeom>
        </p:spPr>
        <p:txBody>
          <a:bodyPr anchor="t" rtlCol="false" tIns="0" lIns="0" bIns="0" rIns="0">
            <a:spAutoFit/>
          </a:bodyPr>
          <a:lstStyle/>
          <a:p>
            <a:pPr algn="l">
              <a:lnSpc>
                <a:spcPts val="5880"/>
              </a:lnSpc>
              <a:spcBef>
                <a:spcPct val="0"/>
              </a:spcBef>
            </a:pPr>
            <a:r>
              <a:rPr lang="en-US" b="true" sz="4200">
                <a:solidFill>
                  <a:srgbClr val="2C5E74"/>
                </a:solidFill>
                <a:latin typeface="Open Sauce Heavy"/>
                <a:ea typeface="Open Sauce Heavy"/>
                <a:cs typeface="Open Sauce Heavy"/>
                <a:sym typeface="Open Sauce Heavy"/>
              </a:rPr>
              <a:t>Classifying Speaker Identity</a:t>
            </a:r>
          </a:p>
        </p:txBody>
      </p:sp>
      <p:grpSp>
        <p:nvGrpSpPr>
          <p:cNvPr name="Group 6" id="6"/>
          <p:cNvGrpSpPr/>
          <p:nvPr/>
        </p:nvGrpSpPr>
        <p:grpSpPr>
          <a:xfrm rot="5400000">
            <a:off x="9374" y="151"/>
            <a:ext cx="1072255" cy="1070539"/>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C5E74"/>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041630" y="0"/>
            <a:ext cx="5246370" cy="10287000"/>
            <a:chOff x="0" y="0"/>
            <a:chExt cx="1913890" cy="3752725"/>
          </a:xfrm>
        </p:grpSpPr>
        <p:sp>
          <p:nvSpPr>
            <p:cNvPr name="Freeform 3" id="3"/>
            <p:cNvSpPr/>
            <p:nvPr/>
          </p:nvSpPr>
          <p:spPr>
            <a:xfrm flipH="false" flipV="false" rot="0">
              <a:off x="0" y="0"/>
              <a:ext cx="1913890" cy="3752726"/>
            </a:xfrm>
            <a:custGeom>
              <a:avLst/>
              <a:gdLst/>
              <a:ahLst/>
              <a:cxnLst/>
              <a:rect r="r" b="b" t="t" l="l"/>
              <a:pathLst>
                <a:path h="3752726" w="1913890">
                  <a:moveTo>
                    <a:pt x="0" y="0"/>
                  </a:moveTo>
                  <a:lnTo>
                    <a:pt x="1913890" y="0"/>
                  </a:lnTo>
                  <a:lnTo>
                    <a:pt x="1913890" y="3752726"/>
                  </a:lnTo>
                  <a:lnTo>
                    <a:pt x="0" y="3752726"/>
                  </a:lnTo>
                  <a:close/>
                </a:path>
              </a:pathLst>
            </a:custGeom>
            <a:solidFill>
              <a:srgbClr val="2C5E74"/>
            </a:solidFill>
          </p:spPr>
        </p:sp>
      </p:grpSp>
      <p:grpSp>
        <p:nvGrpSpPr>
          <p:cNvPr name="Group 4" id="4"/>
          <p:cNvGrpSpPr/>
          <p:nvPr/>
        </p:nvGrpSpPr>
        <p:grpSpPr>
          <a:xfrm rot="5400000">
            <a:off x="9374" y="151"/>
            <a:ext cx="1072255" cy="1070539"/>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C5E74"/>
            </a:solidFill>
          </p:spPr>
        </p:sp>
      </p:grpSp>
      <p:sp>
        <p:nvSpPr>
          <p:cNvPr name="Freeform 6" id="6"/>
          <p:cNvSpPr/>
          <p:nvPr/>
        </p:nvSpPr>
        <p:spPr>
          <a:xfrm flipH="false" flipV="false" rot="0">
            <a:off x="13041630" y="2520315"/>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2"/>
            <a:stretch>
              <a:fillRect l="0" t="0" r="0" b="0"/>
            </a:stretch>
          </a:blipFill>
        </p:spPr>
      </p:sp>
      <p:sp>
        <p:nvSpPr>
          <p:cNvPr name="TextBox 7" id="7"/>
          <p:cNvSpPr txBox="true"/>
          <p:nvPr/>
        </p:nvSpPr>
        <p:spPr>
          <a:xfrm rot="0">
            <a:off x="1028700" y="2463165"/>
            <a:ext cx="8818680" cy="4443730"/>
          </a:xfrm>
          <a:prstGeom prst="rect">
            <a:avLst/>
          </a:prstGeom>
        </p:spPr>
        <p:txBody>
          <a:bodyPr anchor="t" rtlCol="false" tIns="0" lIns="0" bIns="0" rIns="0">
            <a:spAutoFit/>
          </a:bodyPr>
          <a:lstStyle/>
          <a:p>
            <a:pPr algn="l">
              <a:lnSpc>
                <a:spcPts val="3919"/>
              </a:lnSpc>
            </a:pPr>
            <a:r>
              <a:rPr lang="en-US" sz="2799" b="true">
                <a:solidFill>
                  <a:srgbClr val="433833"/>
                </a:solidFill>
                <a:latin typeface="DM Sans Bold"/>
                <a:ea typeface="DM Sans Bold"/>
                <a:cs typeface="DM Sans Bold"/>
                <a:sym typeface="DM Sans Bold"/>
              </a:rPr>
              <a:t>Best ML Model: Random Forest</a:t>
            </a:r>
          </a:p>
          <a:p>
            <a:pPr algn="l" marL="604519" indent="-302260" lvl="1">
              <a:lnSpc>
                <a:spcPts val="3919"/>
              </a:lnSpc>
              <a:buFont typeface="Arial"/>
              <a:buChar char="•"/>
            </a:pPr>
            <a:r>
              <a:rPr lang="en-US" sz="2799">
                <a:solidFill>
                  <a:srgbClr val="433833"/>
                </a:solidFill>
                <a:latin typeface="DM Sans"/>
                <a:ea typeface="DM Sans"/>
                <a:cs typeface="DM Sans"/>
                <a:sym typeface="DM Sans"/>
              </a:rPr>
              <a:t>Number of top ‘k’ features: </a:t>
            </a:r>
            <a:r>
              <a:rPr lang="en-US" b="true" sz="2799">
                <a:solidFill>
                  <a:srgbClr val="433833"/>
                </a:solidFill>
                <a:latin typeface="DM Sans Bold"/>
                <a:ea typeface="DM Sans Bold"/>
                <a:cs typeface="DM Sans Bold"/>
                <a:sym typeface="DM Sans Bold"/>
              </a:rPr>
              <a:t>100</a:t>
            </a:r>
          </a:p>
          <a:p>
            <a:pPr algn="l" marL="604519" indent="-302260" lvl="1">
              <a:lnSpc>
                <a:spcPts val="3919"/>
              </a:lnSpc>
              <a:buFont typeface="Arial"/>
              <a:buChar char="•"/>
            </a:pPr>
            <a:r>
              <a:rPr lang="en-US" sz="2799">
                <a:solidFill>
                  <a:srgbClr val="433833"/>
                </a:solidFill>
                <a:latin typeface="DM Sans"/>
                <a:ea typeface="DM Sans"/>
                <a:cs typeface="DM Sans"/>
                <a:sym typeface="DM Sans"/>
              </a:rPr>
              <a:t>Balanced Accuracy: </a:t>
            </a:r>
            <a:r>
              <a:rPr lang="en-US" b="true" sz="2799">
                <a:solidFill>
                  <a:srgbClr val="433833"/>
                </a:solidFill>
                <a:latin typeface="DM Sans Bold"/>
                <a:ea typeface="DM Sans Bold"/>
                <a:cs typeface="DM Sans Bold"/>
                <a:sym typeface="DM Sans Bold"/>
              </a:rPr>
              <a:t>47.90%</a:t>
            </a:r>
          </a:p>
          <a:p>
            <a:pPr algn="l" marL="604519" indent="-302260" lvl="1">
              <a:lnSpc>
                <a:spcPts val="3919"/>
              </a:lnSpc>
              <a:buFont typeface="Arial"/>
              <a:buChar char="•"/>
            </a:pPr>
            <a:r>
              <a:rPr lang="en-US" sz="2799">
                <a:solidFill>
                  <a:srgbClr val="433833"/>
                </a:solidFill>
                <a:latin typeface="DM Sans"/>
                <a:ea typeface="DM Sans"/>
                <a:cs typeface="DM Sans"/>
                <a:sym typeface="DM Sans"/>
              </a:rPr>
              <a:t>Accuracy: </a:t>
            </a:r>
            <a:r>
              <a:rPr lang="en-US" b="true" sz="2799">
                <a:solidFill>
                  <a:srgbClr val="433833"/>
                </a:solidFill>
                <a:latin typeface="DM Sans Bold"/>
                <a:ea typeface="DM Sans Bold"/>
                <a:cs typeface="DM Sans Bold"/>
                <a:sym typeface="DM Sans Bold"/>
              </a:rPr>
              <a:t>51.95%</a:t>
            </a:r>
          </a:p>
          <a:p>
            <a:pPr algn="l">
              <a:lnSpc>
                <a:spcPts val="3919"/>
              </a:lnSpc>
            </a:pPr>
          </a:p>
          <a:p>
            <a:pPr algn="l">
              <a:lnSpc>
                <a:spcPts val="3919"/>
              </a:lnSpc>
            </a:pPr>
            <a:r>
              <a:rPr lang="en-US" sz="2799" b="true">
                <a:solidFill>
                  <a:srgbClr val="433833"/>
                </a:solidFill>
                <a:latin typeface="DM Sans Bold"/>
                <a:ea typeface="DM Sans Bold"/>
                <a:cs typeface="DM Sans Bold"/>
                <a:sym typeface="DM Sans Bold"/>
              </a:rPr>
              <a:t>Best DL Model: Conv1D</a:t>
            </a:r>
          </a:p>
          <a:p>
            <a:pPr algn="l" marL="604519" indent="-302260" lvl="1">
              <a:lnSpc>
                <a:spcPts val="3919"/>
              </a:lnSpc>
              <a:buFont typeface="Arial"/>
              <a:buChar char="•"/>
            </a:pPr>
            <a:r>
              <a:rPr lang="en-US" sz="2799">
                <a:solidFill>
                  <a:srgbClr val="433833"/>
                </a:solidFill>
                <a:latin typeface="DM Sans"/>
                <a:ea typeface="DM Sans"/>
                <a:cs typeface="DM Sans"/>
                <a:sym typeface="DM Sans"/>
              </a:rPr>
              <a:t>Number of top ‘k’ features: </a:t>
            </a:r>
            <a:r>
              <a:rPr lang="en-US" b="true" sz="2799">
                <a:solidFill>
                  <a:srgbClr val="433833"/>
                </a:solidFill>
                <a:latin typeface="DM Sans Bold"/>
                <a:ea typeface="DM Sans Bold"/>
                <a:cs typeface="DM Sans Bold"/>
                <a:sym typeface="DM Sans Bold"/>
              </a:rPr>
              <a:t>100</a:t>
            </a:r>
          </a:p>
          <a:p>
            <a:pPr algn="l" marL="604519" indent="-302260" lvl="1">
              <a:lnSpc>
                <a:spcPts val="3919"/>
              </a:lnSpc>
              <a:buFont typeface="Arial"/>
              <a:buChar char="•"/>
            </a:pPr>
            <a:r>
              <a:rPr lang="en-US" sz="2799">
                <a:solidFill>
                  <a:srgbClr val="433833"/>
                </a:solidFill>
                <a:latin typeface="DM Sans"/>
                <a:ea typeface="DM Sans"/>
                <a:cs typeface="DM Sans"/>
                <a:sym typeface="DM Sans"/>
              </a:rPr>
              <a:t>Balanced Accuracy: </a:t>
            </a:r>
            <a:r>
              <a:rPr lang="en-US" b="true" sz="2799">
                <a:solidFill>
                  <a:srgbClr val="433833"/>
                </a:solidFill>
                <a:latin typeface="DM Sans Bold"/>
                <a:ea typeface="DM Sans Bold"/>
                <a:cs typeface="DM Sans Bold"/>
                <a:sym typeface="DM Sans Bold"/>
              </a:rPr>
              <a:t>66.67%</a:t>
            </a:r>
          </a:p>
          <a:p>
            <a:pPr algn="l" marL="604519" indent="-302260" lvl="1">
              <a:lnSpc>
                <a:spcPts val="3919"/>
              </a:lnSpc>
              <a:buFont typeface="Arial"/>
              <a:buChar char="•"/>
            </a:pPr>
            <a:r>
              <a:rPr lang="en-US" sz="2799">
                <a:solidFill>
                  <a:srgbClr val="433833"/>
                </a:solidFill>
                <a:latin typeface="DM Sans"/>
                <a:ea typeface="DM Sans"/>
                <a:cs typeface="DM Sans"/>
                <a:sym typeface="DM Sans"/>
              </a:rPr>
              <a:t>Accuracy: </a:t>
            </a:r>
            <a:r>
              <a:rPr lang="en-US" b="true" sz="2799">
                <a:solidFill>
                  <a:srgbClr val="433833"/>
                </a:solidFill>
                <a:latin typeface="DM Sans Bold"/>
                <a:ea typeface="DM Sans Bold"/>
                <a:cs typeface="DM Sans Bold"/>
                <a:sym typeface="DM Sans Bold"/>
              </a:rPr>
              <a:t>84.62%</a:t>
            </a:r>
          </a:p>
        </p:txBody>
      </p:sp>
      <p:sp>
        <p:nvSpPr>
          <p:cNvPr name="TextBox 8" id="8"/>
          <p:cNvSpPr txBox="true"/>
          <p:nvPr/>
        </p:nvSpPr>
        <p:spPr>
          <a:xfrm rot="0">
            <a:off x="1028700" y="952500"/>
            <a:ext cx="10603082" cy="712470"/>
          </a:xfrm>
          <a:prstGeom prst="rect">
            <a:avLst/>
          </a:prstGeom>
        </p:spPr>
        <p:txBody>
          <a:bodyPr anchor="t" rtlCol="false" tIns="0" lIns="0" bIns="0" rIns="0">
            <a:spAutoFit/>
          </a:bodyPr>
          <a:lstStyle/>
          <a:p>
            <a:pPr algn="l">
              <a:lnSpc>
                <a:spcPts val="5880"/>
              </a:lnSpc>
              <a:spcBef>
                <a:spcPct val="0"/>
              </a:spcBef>
            </a:pPr>
            <a:r>
              <a:rPr lang="en-US" b="true" sz="4200">
                <a:solidFill>
                  <a:srgbClr val="2C5E74"/>
                </a:solidFill>
                <a:latin typeface="Open Sauce Heavy"/>
                <a:ea typeface="Open Sauce Heavy"/>
                <a:cs typeface="Open Sauce Heavy"/>
                <a:sym typeface="Open Sauce Heavy"/>
              </a:rPr>
              <a:t>Classifying Speaker Identity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041630" y="0"/>
            <a:ext cx="5246370" cy="10287000"/>
            <a:chOff x="0" y="0"/>
            <a:chExt cx="1913890" cy="3752725"/>
          </a:xfrm>
        </p:grpSpPr>
        <p:sp>
          <p:nvSpPr>
            <p:cNvPr name="Freeform 3" id="3"/>
            <p:cNvSpPr/>
            <p:nvPr/>
          </p:nvSpPr>
          <p:spPr>
            <a:xfrm flipH="false" flipV="false" rot="0">
              <a:off x="0" y="0"/>
              <a:ext cx="1913890" cy="3752726"/>
            </a:xfrm>
            <a:custGeom>
              <a:avLst/>
              <a:gdLst/>
              <a:ahLst/>
              <a:cxnLst/>
              <a:rect r="r" b="b" t="t" l="l"/>
              <a:pathLst>
                <a:path h="3752726" w="1913890">
                  <a:moveTo>
                    <a:pt x="0" y="0"/>
                  </a:moveTo>
                  <a:lnTo>
                    <a:pt x="1913890" y="0"/>
                  </a:lnTo>
                  <a:lnTo>
                    <a:pt x="1913890" y="3752726"/>
                  </a:lnTo>
                  <a:lnTo>
                    <a:pt x="0" y="3752726"/>
                  </a:lnTo>
                  <a:close/>
                </a:path>
              </a:pathLst>
            </a:custGeom>
            <a:solidFill>
              <a:srgbClr val="2C5E74"/>
            </a:solidFill>
          </p:spPr>
        </p:sp>
      </p:grpSp>
      <p:sp>
        <p:nvSpPr>
          <p:cNvPr name="TextBox 4" id="4"/>
          <p:cNvSpPr txBox="true"/>
          <p:nvPr/>
        </p:nvSpPr>
        <p:spPr>
          <a:xfrm rot="0">
            <a:off x="1028700" y="952500"/>
            <a:ext cx="10603082" cy="1455420"/>
          </a:xfrm>
          <a:prstGeom prst="rect">
            <a:avLst/>
          </a:prstGeom>
        </p:spPr>
        <p:txBody>
          <a:bodyPr anchor="t" rtlCol="false" tIns="0" lIns="0" bIns="0" rIns="0">
            <a:spAutoFit/>
          </a:bodyPr>
          <a:lstStyle/>
          <a:p>
            <a:pPr algn="l">
              <a:lnSpc>
                <a:spcPts val="5880"/>
              </a:lnSpc>
              <a:spcBef>
                <a:spcPct val="0"/>
              </a:spcBef>
            </a:pPr>
            <a:r>
              <a:rPr lang="en-US" b="true" sz="4200">
                <a:solidFill>
                  <a:srgbClr val="2C5E74"/>
                </a:solidFill>
                <a:latin typeface="Open Sauce Heavy"/>
                <a:ea typeface="Open Sauce Heavy"/>
                <a:cs typeface="Open Sauce Heavy"/>
                <a:sym typeface="Open Sauce Heavy"/>
              </a:rPr>
              <a:t>Classifying Degree of Explanation: Under-explained vs. Succinct</a:t>
            </a:r>
          </a:p>
        </p:txBody>
      </p:sp>
      <p:grpSp>
        <p:nvGrpSpPr>
          <p:cNvPr name="Group 5" id="5"/>
          <p:cNvGrpSpPr/>
          <p:nvPr/>
        </p:nvGrpSpPr>
        <p:grpSpPr>
          <a:xfrm rot="5400000">
            <a:off x="9374" y="151"/>
            <a:ext cx="1072255" cy="1070539"/>
            <a:chOff x="0" y="0"/>
            <a:chExt cx="6350000" cy="6339840"/>
          </a:xfrm>
        </p:grpSpPr>
        <p:sp>
          <p:nvSpPr>
            <p:cNvPr name="Freeform 6" id="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C5E74"/>
            </a:solidFill>
          </p:spPr>
        </p:sp>
      </p:grpSp>
      <p:sp>
        <p:nvSpPr>
          <p:cNvPr name="Freeform 7" id="7"/>
          <p:cNvSpPr/>
          <p:nvPr/>
        </p:nvSpPr>
        <p:spPr>
          <a:xfrm flipH="false" flipV="false" rot="0">
            <a:off x="13041630" y="2520315"/>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2"/>
            <a:stretch>
              <a:fillRect l="0" t="0" r="0" b="0"/>
            </a:stretch>
          </a:blipFill>
        </p:spPr>
      </p:sp>
      <p:sp>
        <p:nvSpPr>
          <p:cNvPr name="Freeform 8" id="8"/>
          <p:cNvSpPr/>
          <p:nvPr/>
        </p:nvSpPr>
        <p:spPr>
          <a:xfrm flipH="false" flipV="false" rot="0">
            <a:off x="3739048" y="4810438"/>
            <a:ext cx="5182387" cy="4940219"/>
          </a:xfrm>
          <a:custGeom>
            <a:avLst/>
            <a:gdLst/>
            <a:ahLst/>
            <a:cxnLst/>
            <a:rect r="r" b="b" t="t" l="l"/>
            <a:pathLst>
              <a:path h="4940219" w="5182387">
                <a:moveTo>
                  <a:pt x="0" y="0"/>
                </a:moveTo>
                <a:lnTo>
                  <a:pt x="5182386" y="0"/>
                </a:lnTo>
                <a:lnTo>
                  <a:pt x="5182386" y="4940219"/>
                </a:lnTo>
                <a:lnTo>
                  <a:pt x="0" y="4940219"/>
                </a:lnTo>
                <a:lnTo>
                  <a:pt x="0" y="0"/>
                </a:lnTo>
                <a:close/>
              </a:path>
            </a:pathLst>
          </a:custGeom>
          <a:blipFill>
            <a:blip r:embed="rId3"/>
            <a:stretch>
              <a:fillRect l="0" t="0" r="0" b="0"/>
            </a:stretch>
          </a:blipFill>
        </p:spPr>
      </p:sp>
      <p:sp>
        <p:nvSpPr>
          <p:cNvPr name="TextBox 9" id="9"/>
          <p:cNvSpPr txBox="true"/>
          <p:nvPr/>
        </p:nvSpPr>
        <p:spPr>
          <a:xfrm rot="0">
            <a:off x="1080771" y="2831992"/>
            <a:ext cx="10551011" cy="1663065"/>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433833"/>
                </a:solidFill>
                <a:latin typeface="DM Sans"/>
                <a:ea typeface="DM Sans"/>
                <a:cs typeface="DM Sans"/>
                <a:sym typeface="DM Sans"/>
              </a:rPr>
              <a:t>After labeling, total samples (Q&amp;A pairs) obtained = 130</a:t>
            </a:r>
          </a:p>
          <a:p>
            <a:pPr algn="just" marL="518160" indent="-259080" lvl="1">
              <a:lnSpc>
                <a:spcPts val="3359"/>
              </a:lnSpc>
              <a:buFont typeface="Arial"/>
              <a:buChar char="•"/>
            </a:pPr>
            <a:r>
              <a:rPr lang="en-US" sz="2400">
                <a:solidFill>
                  <a:srgbClr val="433833"/>
                </a:solidFill>
                <a:latin typeface="DM Sans"/>
                <a:ea typeface="DM Sans"/>
                <a:cs typeface="DM Sans"/>
                <a:sym typeface="DM Sans"/>
              </a:rPr>
              <a:t>Top ‘k’ features taken into consideration for training each model</a:t>
            </a:r>
          </a:p>
          <a:p>
            <a:pPr algn="just" marL="518160" indent="-259080" lvl="1">
              <a:lnSpc>
                <a:spcPts val="3359"/>
              </a:lnSpc>
              <a:buFont typeface="Arial"/>
              <a:buChar char="•"/>
            </a:pPr>
            <a:r>
              <a:rPr lang="en-US" sz="2400">
                <a:solidFill>
                  <a:srgbClr val="433833"/>
                </a:solidFill>
                <a:latin typeface="DM Sans"/>
                <a:ea typeface="DM Sans"/>
                <a:cs typeface="DM Sans"/>
                <a:sym typeface="DM Sans"/>
              </a:rPr>
              <a:t>Evaluation of tree models</a:t>
            </a:r>
          </a:p>
          <a:p>
            <a:pPr algn="just" marL="518160" indent="-259080" lvl="1">
              <a:lnSpc>
                <a:spcPts val="3359"/>
              </a:lnSpc>
              <a:buFont typeface="Arial"/>
              <a:buChar char="•"/>
            </a:pPr>
            <a:r>
              <a:rPr lang="en-US" sz="2400">
                <a:solidFill>
                  <a:srgbClr val="433833"/>
                </a:solidFill>
                <a:latin typeface="DM Sans"/>
                <a:ea typeface="DM Sans"/>
                <a:cs typeface="DM Sans"/>
                <a:sym typeface="DM Sans"/>
              </a:rPr>
              <a:t>Hyperparameter tuning using parameter grid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DAGYPvpqAqw</dc:identifier>
  <dcterms:modified xsi:type="dcterms:W3CDTF">2011-08-01T06:04:30Z</dcterms:modified>
  <cp:revision>1</cp:revision>
  <dc:title>Privacy-Preserving ML for Effective Language Detection in Job Interviews</dc:title>
</cp:coreProperties>
</file>