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2"/>
  </p:sldMasterIdLst>
  <p:sldIdLst>
    <p:sldId id="256" r:id="rId3"/>
    <p:sldId id="258" r:id="rId4"/>
    <p:sldId id="259"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3" r:id="rId18"/>
    <p:sldId id="290" r:id="rId19"/>
    <p:sldId id="291" r:id="rId20"/>
    <p:sldId id="260"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9:28:56.951"/>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flSlideMaster.Title SlideFooter" descr="Classification: Confidential Contains PII: No">
            <a:extLst>
              <a:ext uri="{FF2B5EF4-FFF2-40B4-BE49-F238E27FC236}">
                <a16:creationId xmlns:a16="http://schemas.microsoft.com/office/drawing/2014/main" id="{9704EC0C-5F74-26C2-605F-2E0D28D094C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6743289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flSlideMaster.Title and Vertical TextFooter" descr="Classification: Confidential Contains PII: No">
            <a:extLst>
              <a:ext uri="{FF2B5EF4-FFF2-40B4-BE49-F238E27FC236}">
                <a16:creationId xmlns:a16="http://schemas.microsoft.com/office/drawing/2014/main" id="{3F7A7347-B7F4-8875-04C1-A03D08AD808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870375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flSlideMaster.Vertical Title and TextFooter" descr="Classification: Confidential Contains PII: No">
            <a:extLst>
              <a:ext uri="{FF2B5EF4-FFF2-40B4-BE49-F238E27FC236}">
                <a16:creationId xmlns:a16="http://schemas.microsoft.com/office/drawing/2014/main" id="{F291C013-C350-F551-C615-D86809D28B0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1954313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SlideMaster.Title and ContentFooter" descr="Classification: Confidential Contains PII: No">
            <a:extLst>
              <a:ext uri="{FF2B5EF4-FFF2-40B4-BE49-F238E27FC236}">
                <a16:creationId xmlns:a16="http://schemas.microsoft.com/office/drawing/2014/main" id="{3230C7EB-5159-4D92-88AC-2BAB48A35D1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5868408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SlideMaster.Section HeaderFooter" descr="Classification: Confidential Contains PII: No">
            <a:extLst>
              <a:ext uri="{FF2B5EF4-FFF2-40B4-BE49-F238E27FC236}">
                <a16:creationId xmlns:a16="http://schemas.microsoft.com/office/drawing/2014/main" id="{5DC58AB1-759E-1493-3112-F2643C5DF33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465650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SlideMaster.Two ContentFooter" descr="Classification: Confidential Contains PII: No">
            <a:extLst>
              <a:ext uri="{FF2B5EF4-FFF2-40B4-BE49-F238E27FC236}">
                <a16:creationId xmlns:a16="http://schemas.microsoft.com/office/drawing/2014/main" id="{6C6C4A0E-AF42-0361-E716-B5A246F1BC2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7584548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SlideMaster.ComparisonFooter" descr="Classification: Confidential Contains PII: No">
            <a:extLst>
              <a:ext uri="{FF2B5EF4-FFF2-40B4-BE49-F238E27FC236}">
                <a16:creationId xmlns:a16="http://schemas.microsoft.com/office/drawing/2014/main" id="{4AEB8D9F-BBAB-9B64-9DD8-2206015E886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9241160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SlideMaster.Title OnlyFooter" descr="Classification: Confidential Contains PII: No">
            <a:extLst>
              <a:ext uri="{FF2B5EF4-FFF2-40B4-BE49-F238E27FC236}">
                <a16:creationId xmlns:a16="http://schemas.microsoft.com/office/drawing/2014/main" id="{1F28D9A3-D7BE-8A63-4EB1-B82892AED972}"/>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59594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5" name="flSlideMaster.BlankFooter" descr="Classification: Confidential Contains PII: No">
            <a:extLst>
              <a:ext uri="{FF2B5EF4-FFF2-40B4-BE49-F238E27FC236}">
                <a16:creationId xmlns:a16="http://schemas.microsoft.com/office/drawing/2014/main" id="{8A1F13C8-6CC6-0A37-A03C-D9546AA5F8D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4684376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SlideMaster.Content with CaptionFooter" descr="Classification: Confidential Contains PII: No">
            <a:extLst>
              <a:ext uri="{FF2B5EF4-FFF2-40B4-BE49-F238E27FC236}">
                <a16:creationId xmlns:a16="http://schemas.microsoft.com/office/drawing/2014/main" id="{6102ED09-8106-62DB-FF6D-6C3A5C5F9B4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2328268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SlideMaster.Picture with CaptionFooter" descr="Classification: Confidential Contains PII: No">
            <a:extLst>
              <a:ext uri="{FF2B5EF4-FFF2-40B4-BE49-F238E27FC236}">
                <a16:creationId xmlns:a16="http://schemas.microsoft.com/office/drawing/2014/main" id="{8C45FCCE-8A35-5E3A-D4EC-F08C664DCB7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73045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spc="40">
                <a:solidFill>
                  <a:schemeClr val="tx1">
                    <a:tint val="75000"/>
                  </a:schemeClr>
                </a:solidFill>
              </a:defRPr>
            </a:lvl1pPr>
          </a:lstStyle>
          <a:p>
            <a:fld id="{72345051-2045-45DA-935E-2E3CA1A69ADC}" type="datetimeFigureOut">
              <a:rPr lang="en-US" smtClean="0"/>
              <a:t>2/28/2024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08672259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hf sldNum="0" hdr="0" ftr="0" dt="0"/>
  <p:txStyles>
    <p:titleStyle>
      <a:lvl1pPr algn="l" defTabSz="914400" rtl="0" eaLnBrk="1" latinLnBrk="0" hangingPunct="1">
        <a:lnSpc>
          <a:spcPct val="100000"/>
        </a:lnSpc>
        <a:spcBef>
          <a:spcPct val="0"/>
        </a:spcBef>
        <a:buNone/>
        <a:defRPr sz="480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spc="8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spc="8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spc="8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spc="8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8A10B530-FF11-1D4E-C747-B32531049189}"/>
              </a:ext>
            </a:extLst>
          </p:cNvPr>
          <p:cNvPicPr>
            <a:picLocks noChangeAspect="1"/>
          </p:cNvPicPr>
          <p:nvPr/>
        </p:nvPicPr>
        <p:blipFill rotWithShape="1">
          <a:blip r:embed="rId2">
            <a:alphaModFix amt="50000"/>
          </a:blip>
          <a:srcRect t="1818" r="-1" b="15134"/>
          <a:stretch/>
        </p:blipFill>
        <p:spPr>
          <a:xfrm>
            <a:off x="20" y="10"/>
            <a:ext cx="12188930" cy="6857990"/>
          </a:xfrm>
          <a:prstGeom prst="rect">
            <a:avLst/>
          </a:prstGeom>
        </p:spPr>
      </p:pic>
      <p:sp>
        <p:nvSpPr>
          <p:cNvPr id="2" name="Title 1">
            <a:extLst>
              <a:ext uri="{FF2B5EF4-FFF2-40B4-BE49-F238E27FC236}">
                <a16:creationId xmlns:a16="http://schemas.microsoft.com/office/drawing/2014/main" id="{0D37AEAD-FD81-286C-C653-6C7D079D8347}"/>
              </a:ext>
            </a:extLst>
          </p:cNvPr>
          <p:cNvSpPr>
            <a:spLocks noGrp="1"/>
          </p:cNvSpPr>
          <p:nvPr>
            <p:ph type="ctrTitle"/>
          </p:nvPr>
        </p:nvSpPr>
        <p:spPr>
          <a:xfrm>
            <a:off x="1524000" y="1122362"/>
            <a:ext cx="9387840" cy="3642677"/>
          </a:xfrm>
        </p:spPr>
        <p:txBody>
          <a:bodyPr>
            <a:normAutofit fontScale="90000"/>
          </a:bodyPr>
          <a:lstStyle/>
          <a:p>
            <a:pPr algn="ctr">
              <a:lnSpc>
                <a:spcPct val="95000"/>
              </a:lnSpc>
            </a:pPr>
            <a:r>
              <a:rPr lang="en-IN" sz="9600" dirty="0"/>
              <a:t>FINAL ASSESMENT – EXCEL</a:t>
            </a:r>
          </a:p>
        </p:txBody>
      </p:sp>
      <p:sp>
        <p:nvSpPr>
          <p:cNvPr id="3" name="Subtitle 2">
            <a:extLst>
              <a:ext uri="{FF2B5EF4-FFF2-40B4-BE49-F238E27FC236}">
                <a16:creationId xmlns:a16="http://schemas.microsoft.com/office/drawing/2014/main" id="{542D393D-98AF-84DB-BBC2-A777A6E2FBDB}"/>
              </a:ext>
            </a:extLst>
          </p:cNvPr>
          <p:cNvSpPr>
            <a:spLocks noGrp="1"/>
          </p:cNvSpPr>
          <p:nvPr>
            <p:ph type="subTitle" idx="1"/>
          </p:nvPr>
        </p:nvSpPr>
        <p:spPr>
          <a:xfrm>
            <a:off x="1188720" y="4599432"/>
            <a:ext cx="9723120" cy="1225296"/>
          </a:xfrm>
        </p:spPr>
        <p:txBody>
          <a:bodyPr>
            <a:normAutofit/>
          </a:bodyPr>
          <a:lstStyle/>
          <a:p>
            <a:pPr algn="ctr"/>
            <a:r>
              <a:rPr lang="en-IN" sz="3200" dirty="0">
                <a:latin typeface="+mj-lt"/>
              </a:rPr>
              <a:t>BY SHREYAS SRIDHARAN (4309) </a:t>
            </a:r>
          </a:p>
        </p:txBody>
      </p:sp>
      <p:sp>
        <p:nvSpPr>
          <p:cNvPr id="27"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2868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153140-0750-AB09-DB28-5502EA7CB42A}"/>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187E1C19-C9FE-CF97-A382-F9E0F6555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5C38DB0A-AFBC-BD22-2C9F-693E2E8E5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97A77-848C-6F82-32B8-F4B97F54C739}"/>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9</a:t>
            </a:r>
          </a:p>
        </p:txBody>
      </p:sp>
      <p:sp>
        <p:nvSpPr>
          <p:cNvPr id="15" name="Rectangle 6">
            <a:extLst>
              <a:ext uri="{FF2B5EF4-FFF2-40B4-BE49-F238E27FC236}">
                <a16:creationId xmlns:a16="http://schemas.microsoft.com/office/drawing/2014/main" id="{F15ADB31-6FD9-6A67-F504-F1DF02768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16E0806-B009-23AA-B0EB-5B1A29E7BA3D}"/>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Sorting</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Filtered data for publish year 2017</a:t>
            </a:r>
          </a:p>
          <a:p>
            <a:pPr marL="285750" indent="-285750">
              <a:buFont typeface="Arial" panose="020B0604020202020204" pitchFamily="34" charset="0"/>
              <a:buChar char="•"/>
            </a:pPr>
            <a:r>
              <a:rPr lang="en-US" sz="1500" dirty="0">
                <a:latin typeface="Avenir Next LT Pro" panose="020B0504020202020204" pitchFamily="34" charset="0"/>
              </a:rPr>
              <a:t>2. Then filtered data based on likes &gt; 100000</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there are a total of 112 videos</a:t>
            </a:r>
          </a:p>
          <a:p>
            <a:pPr marL="285750" indent="-285750">
              <a:buFont typeface="Arial" panose="020B0604020202020204" pitchFamily="34" charset="0"/>
              <a:buChar char="•"/>
            </a:pPr>
            <a:r>
              <a:rPr lang="en-US" sz="1500" dirty="0">
                <a:latin typeface="Avenir Next LT Pro" panose="020B0504020202020204" pitchFamily="34" charset="0"/>
              </a:rPr>
              <a:t>2. Of the total of 4358 videos In 2017, only 2.56 percent of the videos have likes greater than 100000</a:t>
            </a:r>
          </a:p>
        </p:txBody>
      </p:sp>
      <p:sp>
        <p:nvSpPr>
          <p:cNvPr id="7" name="TextBox 6">
            <a:extLst>
              <a:ext uri="{FF2B5EF4-FFF2-40B4-BE49-F238E27FC236}">
                <a16:creationId xmlns:a16="http://schemas.microsoft.com/office/drawing/2014/main" id="{2BCD0880-7C67-BBC6-2D5C-EA1171A28948}"/>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1EA0F3D6-D723-B04C-2FFA-110F5AB2E5E5}"/>
              </a:ext>
            </a:extLst>
          </p:cNvPr>
          <p:cNvPicPr>
            <a:picLocks noChangeAspect="1"/>
          </p:cNvPicPr>
          <p:nvPr/>
        </p:nvPicPr>
        <p:blipFill>
          <a:blip r:embed="rId2"/>
          <a:stretch>
            <a:fillRect/>
          </a:stretch>
        </p:blipFill>
        <p:spPr>
          <a:xfrm>
            <a:off x="251864" y="-1"/>
            <a:ext cx="2606839" cy="4631647"/>
          </a:xfrm>
          <a:prstGeom prst="rect">
            <a:avLst/>
          </a:prstGeom>
        </p:spPr>
      </p:pic>
    </p:spTree>
    <p:extLst>
      <p:ext uri="{BB962C8B-B14F-4D97-AF65-F5344CB8AC3E}">
        <p14:creationId xmlns:p14="http://schemas.microsoft.com/office/powerpoint/2010/main" val="306977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98F156-2FE3-7423-3658-3DD389123255}"/>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7EAABC3D-682F-162A-5FB2-0B75BB91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82BA392A-8C41-D0F1-C206-2DDF9BBC6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9CC8E-77B0-70B0-DF3A-5D15B9999E0A}"/>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10</a:t>
            </a:r>
          </a:p>
        </p:txBody>
      </p:sp>
      <p:sp>
        <p:nvSpPr>
          <p:cNvPr id="15" name="Rectangle 6">
            <a:extLst>
              <a:ext uri="{FF2B5EF4-FFF2-40B4-BE49-F238E27FC236}">
                <a16:creationId xmlns:a16="http://schemas.microsoft.com/office/drawing/2014/main" id="{39D15DB6-0CE2-E9E2-7750-DF090FF80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35CDEC7-12F6-54AA-83A7-E2C4D4125BD7}"/>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tables and Percentage Change formula</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Used pivot tables to find sum of views, likes and comments in both the years</a:t>
            </a:r>
          </a:p>
          <a:p>
            <a:pPr marL="285750" indent="-285750">
              <a:buFont typeface="Arial" panose="020B0604020202020204" pitchFamily="34" charset="0"/>
              <a:buChar char="•"/>
            </a:pPr>
            <a:r>
              <a:rPr lang="en-US" sz="1500" dirty="0">
                <a:latin typeface="Avenir Next LT Pro" panose="020B0504020202020204" pitchFamily="34" charset="0"/>
              </a:rPr>
              <a:t>2. Used percentage change formula to find growth in all three metrics from 2017 to 2018</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each metric has had a significant growth in 2018 as compared to 2017</a:t>
            </a:r>
          </a:p>
          <a:p>
            <a:pPr marL="285750" indent="-285750">
              <a:buFont typeface="Arial" panose="020B0604020202020204" pitchFamily="34" charset="0"/>
              <a:buChar char="•"/>
            </a:pPr>
            <a:r>
              <a:rPr lang="en-US" sz="1500" dirty="0">
                <a:latin typeface="Avenir Next LT Pro" panose="020B0504020202020204" pitchFamily="34" charset="0"/>
              </a:rPr>
              <a:t>2. The views as such as grown over 200 percent since 2017 which is a </a:t>
            </a:r>
            <a:r>
              <a:rPr lang="en-US" sz="1500" dirty="0" err="1">
                <a:latin typeface="Avenir Next LT Pro" panose="020B0504020202020204" pitchFamily="34" charset="0"/>
              </a:rPr>
              <a:t>marvellous</a:t>
            </a:r>
            <a:r>
              <a:rPr lang="en-US" sz="1500" dirty="0">
                <a:latin typeface="Avenir Next LT Pro" panose="020B0504020202020204" pitchFamily="34" charset="0"/>
              </a:rPr>
              <a:t> growth and indicates the number of users who has started using </a:t>
            </a:r>
            <a:r>
              <a:rPr lang="en-US" sz="1500" dirty="0" err="1">
                <a:latin typeface="Avenir Next LT Pro" panose="020B0504020202020204" pitchFamily="34" charset="0"/>
              </a:rPr>
              <a:t>youtube</a:t>
            </a:r>
            <a:r>
              <a:rPr lang="en-US" sz="1500" dirty="0">
                <a:latin typeface="Avenir Next LT Pro" panose="020B0504020202020204" pitchFamily="34" charset="0"/>
              </a:rPr>
              <a:t> has grown significantly this year (2018)</a:t>
            </a:r>
          </a:p>
        </p:txBody>
      </p:sp>
      <p:sp>
        <p:nvSpPr>
          <p:cNvPr id="7" name="TextBox 6">
            <a:extLst>
              <a:ext uri="{FF2B5EF4-FFF2-40B4-BE49-F238E27FC236}">
                <a16:creationId xmlns:a16="http://schemas.microsoft.com/office/drawing/2014/main" id="{37678A16-9F1E-EB1D-1A6C-3DAA0B525988}"/>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5CAAFCF2-E875-F002-85B0-3B04FF1C91C3}"/>
              </a:ext>
            </a:extLst>
          </p:cNvPr>
          <p:cNvPicPr>
            <a:picLocks noChangeAspect="1"/>
          </p:cNvPicPr>
          <p:nvPr/>
        </p:nvPicPr>
        <p:blipFill>
          <a:blip r:embed="rId2"/>
          <a:stretch>
            <a:fillRect/>
          </a:stretch>
        </p:blipFill>
        <p:spPr>
          <a:xfrm>
            <a:off x="-1" y="0"/>
            <a:ext cx="8760477" cy="2202354"/>
          </a:xfrm>
          <a:prstGeom prst="rect">
            <a:avLst/>
          </a:prstGeom>
        </p:spPr>
      </p:pic>
    </p:spTree>
    <p:extLst>
      <p:ext uri="{BB962C8B-B14F-4D97-AF65-F5344CB8AC3E}">
        <p14:creationId xmlns:p14="http://schemas.microsoft.com/office/powerpoint/2010/main" val="429452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BCB55-55DB-3BA7-F9C5-F3D7AB0F8D8C}"/>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16EB394E-6430-5C42-C67C-F53492B42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708D747A-C092-3CD7-07B3-56A3B1EF1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EACFA-6966-A3D3-C834-B7B032319112}"/>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13</a:t>
            </a:r>
          </a:p>
        </p:txBody>
      </p:sp>
      <p:sp>
        <p:nvSpPr>
          <p:cNvPr id="15" name="Rectangle 6">
            <a:extLst>
              <a:ext uri="{FF2B5EF4-FFF2-40B4-BE49-F238E27FC236}">
                <a16:creationId xmlns:a16="http://schemas.microsoft.com/office/drawing/2014/main" id="{D90789C4-B5C5-3797-A9E6-5A0CE63C4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1D1F63F-D358-2105-7D17-F09E2FF63517}"/>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Add Category under rows and sum of comment count under values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Entertainment has the highest comments, which indicates people like to spend more leisure time on </a:t>
            </a:r>
            <a:r>
              <a:rPr lang="en-US" sz="1500" dirty="0" err="1">
                <a:latin typeface="Avenir Next LT Pro" panose="020B0504020202020204" pitchFamily="34" charset="0"/>
              </a:rPr>
              <a:t>youtube</a:t>
            </a:r>
            <a:endParaRPr lang="en-US" sz="1500" dirty="0">
              <a:latin typeface="Avenir Next LT Pro" panose="020B0504020202020204" pitchFamily="34" charset="0"/>
            </a:endParaRPr>
          </a:p>
          <a:p>
            <a:pPr marL="285750" indent="-285750">
              <a:buFont typeface="Arial" panose="020B0604020202020204" pitchFamily="34" charset="0"/>
              <a:buChar char="•"/>
            </a:pPr>
            <a:r>
              <a:rPr lang="en-US" sz="1500" dirty="0">
                <a:latin typeface="Avenir Next LT Pro" panose="020B0504020202020204" pitchFamily="34" charset="0"/>
              </a:rPr>
              <a:t>2. It is almost thrice as more than the second best, which is music</a:t>
            </a:r>
          </a:p>
          <a:p>
            <a:pPr marL="285750" indent="-285750">
              <a:buFont typeface="Arial" panose="020B0604020202020204" pitchFamily="34" charset="0"/>
              <a:buChar char="•"/>
            </a:pPr>
            <a:r>
              <a:rPr lang="en-US" sz="1500" dirty="0">
                <a:latin typeface="Avenir Next LT Pro" panose="020B0504020202020204" pitchFamily="34" charset="0"/>
              </a:rPr>
              <a:t>3. </a:t>
            </a:r>
            <a:r>
              <a:rPr lang="en-US" sz="1500" dirty="0" err="1">
                <a:latin typeface="Avenir Next LT Pro" panose="020B0504020202020204" pitchFamily="34" charset="0"/>
              </a:rPr>
              <a:t>Suprisingly</a:t>
            </a:r>
            <a:r>
              <a:rPr lang="en-US" sz="1500" dirty="0">
                <a:latin typeface="Avenir Next LT Pro" panose="020B0504020202020204" pitchFamily="34" charset="0"/>
              </a:rPr>
              <a:t>, Movies has the second lowest number of comments when it comes to </a:t>
            </a:r>
            <a:r>
              <a:rPr lang="en-US" sz="1500" dirty="0" err="1">
                <a:latin typeface="Avenir Next LT Pro" panose="020B0504020202020204" pitchFamily="34" charset="0"/>
              </a:rPr>
              <a:t>youtube</a:t>
            </a:r>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1269CBE9-7A2D-F915-59A1-E7278FBDBC5C}"/>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B7D9DAA2-E49B-CAFA-8715-E1D4628824F4}"/>
              </a:ext>
            </a:extLst>
          </p:cNvPr>
          <p:cNvPicPr>
            <a:picLocks noChangeAspect="1"/>
          </p:cNvPicPr>
          <p:nvPr/>
        </p:nvPicPr>
        <p:blipFill>
          <a:blip r:embed="rId2"/>
          <a:stretch>
            <a:fillRect/>
          </a:stretch>
        </p:blipFill>
        <p:spPr>
          <a:xfrm>
            <a:off x="72152" y="0"/>
            <a:ext cx="3929330" cy="4283242"/>
          </a:xfrm>
          <a:prstGeom prst="rect">
            <a:avLst/>
          </a:prstGeom>
        </p:spPr>
      </p:pic>
    </p:spTree>
    <p:extLst>
      <p:ext uri="{BB962C8B-B14F-4D97-AF65-F5344CB8AC3E}">
        <p14:creationId xmlns:p14="http://schemas.microsoft.com/office/powerpoint/2010/main" val="387686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9820F-8E8E-A348-AC6B-AA0F0D2F664A}"/>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8C455453-810E-0D24-A424-AB8ACE4F2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826A5F37-7354-44F1-097D-3D637E95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51822-E2DE-C2EE-05A0-334AE90F8D6B}"/>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14</a:t>
            </a:r>
          </a:p>
        </p:txBody>
      </p:sp>
      <p:sp>
        <p:nvSpPr>
          <p:cNvPr id="15" name="Rectangle 6">
            <a:extLst>
              <a:ext uri="{FF2B5EF4-FFF2-40B4-BE49-F238E27FC236}">
                <a16:creationId xmlns:a16="http://schemas.microsoft.com/office/drawing/2014/main" id="{58A6C51C-31B1-85F6-8378-47C8322CF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E91B692-FDFB-56D8-B9B8-01DE36B1582A}"/>
              </a:ext>
            </a:extLst>
          </p:cNvPr>
          <p:cNvSpPr>
            <a:spLocks noGrp="1"/>
          </p:cNvSpPr>
          <p:nvPr>
            <p:ph type="body" sz="half" idx="2"/>
          </p:nvPr>
        </p:nvSpPr>
        <p:spPr>
          <a:xfrm>
            <a:off x="4542536" y="3580973"/>
            <a:ext cx="7649464" cy="3114466"/>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tables and Charts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Add Category under rows and sum of views, likes and dislikes under values</a:t>
            </a:r>
          </a:p>
          <a:p>
            <a:pPr marL="285750" indent="-285750">
              <a:buFont typeface="Arial" panose="020B0604020202020204" pitchFamily="34" charset="0"/>
              <a:buChar char="•"/>
            </a:pPr>
            <a:r>
              <a:rPr lang="en-US" sz="1500" dirty="0">
                <a:latin typeface="Avenir Next LT Pro" panose="020B0504020202020204" pitchFamily="34" charset="0"/>
              </a:rPr>
              <a:t>2. Then create the metric Engagement rate, and then create a pivot chart between category and engagement rate</a:t>
            </a:r>
          </a:p>
          <a:p>
            <a:pPr marL="285750" indent="-285750">
              <a:buFont typeface="Arial" panose="020B0604020202020204" pitchFamily="34" charset="0"/>
              <a:buChar char="•"/>
            </a:pPr>
            <a:r>
              <a:rPr lang="en-US" sz="1500" dirty="0">
                <a:latin typeface="Avenir Next LT Pro" panose="020B0504020202020204" pitchFamily="34" charset="0"/>
              </a:rPr>
              <a:t>3. Add a slicer to make it more dynamic</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I have used slicer and have included around 5 categories</a:t>
            </a:r>
          </a:p>
          <a:p>
            <a:pPr marL="285750" indent="-285750">
              <a:buFont typeface="Arial" panose="020B0604020202020204" pitchFamily="34" charset="0"/>
              <a:buChar char="•"/>
            </a:pPr>
            <a:r>
              <a:rPr lang="en-US" sz="1500" dirty="0">
                <a:latin typeface="Avenir Next LT Pro" panose="020B0504020202020204" pitchFamily="34" charset="0"/>
              </a:rPr>
              <a:t>2. Here we can see that pets and animal have the highest engagement and surprisingly, sports has a low engagement compared to many other categories</a:t>
            </a:r>
          </a:p>
          <a:p>
            <a:pPr marL="285750" indent="-285750">
              <a:buFont typeface="Arial" panose="020B0604020202020204" pitchFamily="34" charset="0"/>
              <a:buChar char="•"/>
            </a:pPr>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C4A00651-BFFB-1308-FAB5-FC9A0CA2B24A}"/>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16C7D0FE-32DE-687E-4E4C-684DB5F6FAF9}"/>
              </a:ext>
            </a:extLst>
          </p:cNvPr>
          <p:cNvPicPr>
            <a:picLocks noChangeAspect="1"/>
          </p:cNvPicPr>
          <p:nvPr/>
        </p:nvPicPr>
        <p:blipFill>
          <a:blip r:embed="rId2"/>
          <a:stretch>
            <a:fillRect/>
          </a:stretch>
        </p:blipFill>
        <p:spPr>
          <a:xfrm>
            <a:off x="84616" y="69677"/>
            <a:ext cx="7896170" cy="3359323"/>
          </a:xfrm>
          <a:prstGeom prst="rect">
            <a:avLst/>
          </a:prstGeom>
        </p:spPr>
      </p:pic>
    </p:spTree>
    <p:extLst>
      <p:ext uri="{BB962C8B-B14F-4D97-AF65-F5344CB8AC3E}">
        <p14:creationId xmlns:p14="http://schemas.microsoft.com/office/powerpoint/2010/main" val="4227702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AB364F-D496-C89F-5C6C-9BD6C7E64017}"/>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CF7FE876-45D2-069D-1B01-B235F22B7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B97FE1FA-CB19-DB50-201E-09EBCE6F1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05D82-B1F4-BE0D-F697-060D8DABE908}"/>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15</a:t>
            </a:r>
          </a:p>
        </p:txBody>
      </p:sp>
      <p:sp>
        <p:nvSpPr>
          <p:cNvPr id="15" name="Rectangle 6">
            <a:extLst>
              <a:ext uri="{FF2B5EF4-FFF2-40B4-BE49-F238E27FC236}">
                <a16:creationId xmlns:a16="http://schemas.microsoft.com/office/drawing/2014/main" id="{85B42255-333C-5D08-1C9F-E6DF4A62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C3BDAC5-1406-839D-BBF2-DF5A81FB1C68}"/>
              </a:ext>
            </a:extLst>
          </p:cNvPr>
          <p:cNvSpPr>
            <a:spLocks noGrp="1"/>
          </p:cNvSpPr>
          <p:nvPr>
            <p:ph type="body" sz="half" idx="2"/>
          </p:nvPr>
        </p:nvSpPr>
        <p:spPr>
          <a:xfrm>
            <a:off x="4542536" y="2221992"/>
            <a:ext cx="7649464" cy="4473447"/>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CORREL(array1,array2)</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use correlation formula between views and likes, views and comments and comments and likes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there is a strong positive correlation between Views and likes, which indicates that as views increases, likes increases and vice versa</a:t>
            </a:r>
          </a:p>
          <a:p>
            <a:pPr marL="285750" indent="-285750">
              <a:buFont typeface="Arial" panose="020B0604020202020204" pitchFamily="34" charset="0"/>
              <a:buChar char="•"/>
            </a:pPr>
            <a:r>
              <a:rPr lang="en-US" sz="1500" dirty="0">
                <a:latin typeface="Avenir Next LT Pro" panose="020B0504020202020204" pitchFamily="34" charset="0"/>
              </a:rPr>
              <a:t>2. While the correlation is slightly less strong between views and comments, it still indicates a good positive correlation</a:t>
            </a:r>
          </a:p>
          <a:p>
            <a:pPr marL="285750" indent="-285750">
              <a:buFont typeface="Arial" panose="020B0604020202020204" pitchFamily="34" charset="0"/>
              <a:buChar char="•"/>
            </a:pPr>
            <a:r>
              <a:rPr lang="en-US" sz="1500" dirty="0">
                <a:latin typeface="Avenir Next LT Pro" panose="020B0504020202020204" pitchFamily="34" charset="0"/>
              </a:rPr>
              <a:t>3. Likes and Comments also has a strong positive correlation.</a:t>
            </a:r>
          </a:p>
        </p:txBody>
      </p:sp>
      <p:sp>
        <p:nvSpPr>
          <p:cNvPr id="7" name="TextBox 6">
            <a:extLst>
              <a:ext uri="{FF2B5EF4-FFF2-40B4-BE49-F238E27FC236}">
                <a16:creationId xmlns:a16="http://schemas.microsoft.com/office/drawing/2014/main" id="{A4D479C6-77C3-17C7-C773-1F020DD002E0}"/>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2663615F-8430-4DB2-D8D7-B4AF0C881370}"/>
              </a:ext>
            </a:extLst>
          </p:cNvPr>
          <p:cNvPicPr>
            <a:picLocks noChangeAspect="1"/>
          </p:cNvPicPr>
          <p:nvPr/>
        </p:nvPicPr>
        <p:blipFill>
          <a:blip r:embed="rId2"/>
          <a:stretch>
            <a:fillRect/>
          </a:stretch>
        </p:blipFill>
        <p:spPr>
          <a:xfrm>
            <a:off x="191436" y="762879"/>
            <a:ext cx="9261724" cy="892184"/>
          </a:xfrm>
          <a:prstGeom prst="rect">
            <a:avLst/>
          </a:prstGeom>
        </p:spPr>
      </p:pic>
    </p:spTree>
    <p:extLst>
      <p:ext uri="{BB962C8B-B14F-4D97-AF65-F5344CB8AC3E}">
        <p14:creationId xmlns:p14="http://schemas.microsoft.com/office/powerpoint/2010/main" val="72910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6BDB81-E07A-4311-DFA4-57FF3049087C}"/>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714BACC3-D6F9-3CA0-08D2-1FEB33648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050FE1A5-ABF1-7868-D334-C04818874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84157-D87A-7DBC-B410-236E0B0A23F1}"/>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16</a:t>
            </a:r>
          </a:p>
        </p:txBody>
      </p:sp>
      <p:sp>
        <p:nvSpPr>
          <p:cNvPr id="15" name="Rectangle 6">
            <a:extLst>
              <a:ext uri="{FF2B5EF4-FFF2-40B4-BE49-F238E27FC236}">
                <a16:creationId xmlns:a16="http://schemas.microsoft.com/office/drawing/2014/main" id="{ADC2E650-4382-3FC8-9DF2-AA430CF7B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780B1AB-66AE-AE82-BB0B-FE96C8260FE7}"/>
              </a:ext>
            </a:extLst>
          </p:cNvPr>
          <p:cNvSpPr>
            <a:spLocks noGrp="1"/>
          </p:cNvSpPr>
          <p:nvPr>
            <p:ph type="body" sz="half" idx="2"/>
          </p:nvPr>
        </p:nvSpPr>
        <p:spPr>
          <a:xfrm>
            <a:off x="4542536" y="3529584"/>
            <a:ext cx="7649464" cy="316585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 and chart</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State In rows and total views in values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there are multiple states that have very high number of views but surprisingly </a:t>
            </a:r>
            <a:r>
              <a:rPr lang="en-US" sz="1500" dirty="0" err="1">
                <a:latin typeface="Avenir Next LT Pro" panose="020B0504020202020204" pitchFamily="34" charset="0"/>
              </a:rPr>
              <a:t>delhi</a:t>
            </a:r>
            <a:r>
              <a:rPr lang="en-US" sz="1500" dirty="0">
                <a:latin typeface="Avenir Next LT Pro" panose="020B0504020202020204" pitchFamily="34" charset="0"/>
              </a:rPr>
              <a:t> being the capital has very less number of views in </a:t>
            </a:r>
            <a:r>
              <a:rPr lang="en-US" sz="1500" dirty="0" err="1">
                <a:latin typeface="Avenir Next LT Pro" panose="020B0504020202020204" pitchFamily="34" charset="0"/>
              </a:rPr>
              <a:t>youtube</a:t>
            </a:r>
            <a:r>
              <a:rPr lang="en-US" sz="1500" dirty="0">
                <a:latin typeface="Avenir Next LT Pro" panose="020B0504020202020204" pitchFamily="34" charset="0"/>
              </a:rPr>
              <a:t> from public</a:t>
            </a:r>
          </a:p>
        </p:txBody>
      </p:sp>
      <p:sp>
        <p:nvSpPr>
          <p:cNvPr id="7" name="TextBox 6">
            <a:extLst>
              <a:ext uri="{FF2B5EF4-FFF2-40B4-BE49-F238E27FC236}">
                <a16:creationId xmlns:a16="http://schemas.microsoft.com/office/drawing/2014/main" id="{A10C248D-0251-116F-2635-3E8B3FC63415}"/>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CEA9DCAF-8FA1-0503-8A88-95A3DDBE9231}"/>
              </a:ext>
            </a:extLst>
          </p:cNvPr>
          <p:cNvPicPr>
            <a:picLocks noChangeAspect="1"/>
          </p:cNvPicPr>
          <p:nvPr/>
        </p:nvPicPr>
        <p:blipFill>
          <a:blip r:embed="rId2"/>
          <a:stretch>
            <a:fillRect/>
          </a:stretch>
        </p:blipFill>
        <p:spPr>
          <a:xfrm>
            <a:off x="151802" y="201725"/>
            <a:ext cx="5411600" cy="3205125"/>
          </a:xfrm>
          <a:prstGeom prst="rect">
            <a:avLst/>
          </a:prstGeom>
        </p:spPr>
      </p:pic>
    </p:spTree>
    <p:extLst>
      <p:ext uri="{BB962C8B-B14F-4D97-AF65-F5344CB8AC3E}">
        <p14:creationId xmlns:p14="http://schemas.microsoft.com/office/powerpoint/2010/main" val="39921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FF70E-B57C-DB42-A2C9-1A11B217233F}"/>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006F87CF-3DFA-EC12-159E-E13BA74D4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F3CC7E1F-ADFE-FF4C-1C13-F3DBDE430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47B1D-C903-CB1F-35FC-1C476FC51A69}"/>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17</a:t>
            </a:r>
          </a:p>
        </p:txBody>
      </p:sp>
      <p:sp>
        <p:nvSpPr>
          <p:cNvPr id="15" name="Rectangle 6">
            <a:extLst>
              <a:ext uri="{FF2B5EF4-FFF2-40B4-BE49-F238E27FC236}">
                <a16:creationId xmlns:a16="http://schemas.microsoft.com/office/drawing/2014/main" id="{ECFFDB5C-619F-A483-8D19-F2ABB3F47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C47E142-FF24-F786-7AD2-33C5AC935403}"/>
              </a:ext>
            </a:extLst>
          </p:cNvPr>
          <p:cNvSpPr>
            <a:spLocks noGrp="1"/>
          </p:cNvSpPr>
          <p:nvPr>
            <p:ph type="body" sz="half" idx="2"/>
          </p:nvPr>
        </p:nvSpPr>
        <p:spPr>
          <a:xfrm>
            <a:off x="4542536" y="3529584"/>
            <a:ext cx="7649464" cy="316585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 and chart</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Video id in rows and views in values</a:t>
            </a:r>
          </a:p>
          <a:p>
            <a:pPr marL="285750" indent="-285750">
              <a:buFont typeface="Arial" panose="020B0604020202020204" pitchFamily="34" charset="0"/>
              <a:buChar char="•"/>
            </a:pPr>
            <a:r>
              <a:rPr lang="en-US" sz="1500" dirty="0">
                <a:latin typeface="Avenir Next LT Pro" panose="020B0504020202020204" pitchFamily="34" charset="0"/>
              </a:rPr>
              <a:t>2. Plotting using a box plot</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there are some videos with exceedingly large views which is way higher than the mean or median of the values so these are shown by the dotted points</a:t>
            </a:r>
          </a:p>
        </p:txBody>
      </p:sp>
      <p:sp>
        <p:nvSpPr>
          <p:cNvPr id="7" name="TextBox 6">
            <a:extLst>
              <a:ext uri="{FF2B5EF4-FFF2-40B4-BE49-F238E27FC236}">
                <a16:creationId xmlns:a16="http://schemas.microsoft.com/office/drawing/2014/main" id="{83B1ECCC-E4BA-C9FF-3546-C6102D80F3D4}"/>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A94BAE99-E2C6-00DE-7B50-6CE76B9861B1}"/>
              </a:ext>
            </a:extLst>
          </p:cNvPr>
          <p:cNvPicPr>
            <a:picLocks noChangeAspect="1"/>
          </p:cNvPicPr>
          <p:nvPr/>
        </p:nvPicPr>
        <p:blipFill>
          <a:blip r:embed="rId2"/>
          <a:stretch>
            <a:fillRect/>
          </a:stretch>
        </p:blipFill>
        <p:spPr>
          <a:xfrm>
            <a:off x="196735" y="162561"/>
            <a:ext cx="5244960" cy="3097944"/>
          </a:xfrm>
          <a:prstGeom prst="rect">
            <a:avLst/>
          </a:prstGeom>
        </p:spPr>
      </p:pic>
    </p:spTree>
    <p:extLst>
      <p:ext uri="{BB962C8B-B14F-4D97-AF65-F5344CB8AC3E}">
        <p14:creationId xmlns:p14="http://schemas.microsoft.com/office/powerpoint/2010/main" val="308469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7604C5-E3AE-7B7A-1ACA-A6BB5A9EEA80}"/>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FAE429E7-F272-617D-0A2D-9E10ACA55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3A16E714-F882-DCA1-43EF-E3FDF55E4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FF356-9051-9807-2F00-FDAC446F334D}"/>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18</a:t>
            </a:r>
          </a:p>
        </p:txBody>
      </p:sp>
      <p:sp>
        <p:nvSpPr>
          <p:cNvPr id="15" name="Rectangle 6">
            <a:extLst>
              <a:ext uri="{FF2B5EF4-FFF2-40B4-BE49-F238E27FC236}">
                <a16:creationId xmlns:a16="http://schemas.microsoft.com/office/drawing/2014/main" id="{222F5838-914F-FF6B-AC67-2E60CE2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AA4D073-2E30-B162-D53D-32B180A0EF4D}"/>
              </a:ext>
            </a:extLst>
          </p:cNvPr>
          <p:cNvSpPr>
            <a:spLocks noGrp="1"/>
          </p:cNvSpPr>
          <p:nvPr>
            <p:ph type="body" sz="half" idx="2"/>
          </p:nvPr>
        </p:nvSpPr>
        <p:spPr>
          <a:xfrm>
            <a:off x="4542536" y="3529584"/>
            <a:ext cx="7649464" cy="316585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 and chart</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Months and years in rows and Likes and dislikes in values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We can see that in dec 2017, it had max number of </a:t>
            </a:r>
            <a:r>
              <a:rPr lang="en-US" sz="1500" dirty="0" err="1">
                <a:latin typeface="Avenir Next LT Pro" panose="020B0504020202020204" pitchFamily="34" charset="0"/>
              </a:rPr>
              <a:t>tota</a:t>
            </a:r>
            <a:r>
              <a:rPr lang="en-US" sz="1500" dirty="0">
                <a:latin typeface="Avenir Next LT Pro" panose="020B0504020202020204" pitchFamily="34" charset="0"/>
              </a:rPr>
              <a:t> likes and total dislikes together, which could indicate high number of views</a:t>
            </a:r>
          </a:p>
          <a:p>
            <a:pPr marL="285750" indent="-285750">
              <a:buFont typeface="Arial" panose="020B0604020202020204" pitchFamily="34" charset="0"/>
              <a:buChar char="•"/>
            </a:pPr>
            <a:r>
              <a:rPr lang="en-US" sz="1500" dirty="0">
                <a:latin typeface="Avenir Next LT Pro" panose="020B0504020202020204" pitchFamily="34" charset="0"/>
              </a:rPr>
              <a:t>2. Jun 2018 had very low number of likes and dislikes due to lower number of viewers</a:t>
            </a:r>
          </a:p>
        </p:txBody>
      </p:sp>
      <p:sp>
        <p:nvSpPr>
          <p:cNvPr id="7" name="TextBox 6">
            <a:extLst>
              <a:ext uri="{FF2B5EF4-FFF2-40B4-BE49-F238E27FC236}">
                <a16:creationId xmlns:a16="http://schemas.microsoft.com/office/drawing/2014/main" id="{0B62AA07-A123-0BC9-5115-05D26CE8FD2D}"/>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59DEA1F4-86A5-35AE-8440-5065BAD560B9}"/>
              </a:ext>
            </a:extLst>
          </p:cNvPr>
          <p:cNvPicPr>
            <a:picLocks noChangeAspect="1"/>
          </p:cNvPicPr>
          <p:nvPr/>
        </p:nvPicPr>
        <p:blipFill>
          <a:blip r:embed="rId2"/>
          <a:stretch>
            <a:fillRect/>
          </a:stretch>
        </p:blipFill>
        <p:spPr>
          <a:xfrm>
            <a:off x="0" y="30057"/>
            <a:ext cx="5874298" cy="3473426"/>
          </a:xfrm>
          <a:prstGeom prst="rect">
            <a:avLst/>
          </a:prstGeom>
        </p:spPr>
      </p:pic>
    </p:spTree>
    <p:extLst>
      <p:ext uri="{BB962C8B-B14F-4D97-AF65-F5344CB8AC3E}">
        <p14:creationId xmlns:p14="http://schemas.microsoft.com/office/powerpoint/2010/main" val="39227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CDB3C-F22D-2EBB-2F9C-996DE16EBDC2}"/>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6E5B8DFE-B69B-E288-5410-E6416A6A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5D06BC33-3CF9-EC1F-0A81-5D0C9C37A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BD8C9-493C-F8FE-6073-56B50938A04A}"/>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19</a:t>
            </a:r>
          </a:p>
        </p:txBody>
      </p:sp>
      <p:sp>
        <p:nvSpPr>
          <p:cNvPr id="15" name="Rectangle 6">
            <a:extLst>
              <a:ext uri="{FF2B5EF4-FFF2-40B4-BE49-F238E27FC236}">
                <a16:creationId xmlns:a16="http://schemas.microsoft.com/office/drawing/2014/main" id="{5A3DBF0C-F8F0-1F5A-5CE2-A2FFD235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6F0527F-97E0-406A-E3CD-18DBA8ACE79E}"/>
              </a:ext>
            </a:extLst>
          </p:cNvPr>
          <p:cNvSpPr>
            <a:spLocks noGrp="1"/>
          </p:cNvSpPr>
          <p:nvPr>
            <p:ph type="body" sz="half" idx="2"/>
          </p:nvPr>
        </p:nvSpPr>
        <p:spPr>
          <a:xfrm>
            <a:off x="4542536" y="3529584"/>
            <a:ext cx="7649464" cy="316585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pivot table and chart</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Months and years in rows and Likes, views and comment count in values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I have converted this into log scale for clear visualization but we can see that </a:t>
            </a:r>
            <a:r>
              <a:rPr lang="en-US" sz="1500" dirty="0" err="1">
                <a:latin typeface="Avenir Next LT Pro" panose="020B0504020202020204" pitchFamily="34" charset="0"/>
              </a:rPr>
              <a:t>nov</a:t>
            </a:r>
            <a:r>
              <a:rPr lang="en-US" sz="1500" dirty="0">
                <a:latin typeface="Avenir Next LT Pro" panose="020B0504020202020204" pitchFamily="34" charset="0"/>
              </a:rPr>
              <a:t> 2017 has noticed a </a:t>
            </a:r>
            <a:r>
              <a:rPr lang="en-US" sz="1500" dirty="0" err="1">
                <a:latin typeface="Avenir Next LT Pro" panose="020B0504020202020204" pitchFamily="34" charset="0"/>
              </a:rPr>
              <a:t>steay</a:t>
            </a:r>
            <a:r>
              <a:rPr lang="en-US" sz="1500" dirty="0">
                <a:latin typeface="Avenir Next LT Pro" panose="020B0504020202020204" pitchFamily="34" charset="0"/>
              </a:rPr>
              <a:t> rise in the likes, views and comments and there has been a constant number from </a:t>
            </a:r>
            <a:r>
              <a:rPr lang="en-US" sz="1500" dirty="0" err="1">
                <a:latin typeface="Avenir Next LT Pro" panose="020B0504020202020204" pitchFamily="34" charset="0"/>
              </a:rPr>
              <a:t>jan</a:t>
            </a:r>
            <a:r>
              <a:rPr lang="en-US" sz="1500" dirty="0">
                <a:latin typeface="Avenir Next LT Pro" panose="020B0504020202020204" pitchFamily="34" charset="0"/>
              </a:rPr>
              <a:t> 2018 onwards till </a:t>
            </a:r>
            <a:r>
              <a:rPr lang="en-US" sz="1500" dirty="0" err="1">
                <a:latin typeface="Avenir Next LT Pro" panose="020B0504020202020204" pitchFamily="34" charset="0"/>
              </a:rPr>
              <a:t>jun</a:t>
            </a:r>
            <a:r>
              <a:rPr lang="en-US" sz="1500" dirty="0">
                <a:latin typeface="Avenir Next LT Pro" panose="020B0504020202020204" pitchFamily="34" charset="0"/>
              </a:rPr>
              <a:t> 2018</a:t>
            </a:r>
          </a:p>
        </p:txBody>
      </p:sp>
      <p:sp>
        <p:nvSpPr>
          <p:cNvPr id="7" name="TextBox 6">
            <a:extLst>
              <a:ext uri="{FF2B5EF4-FFF2-40B4-BE49-F238E27FC236}">
                <a16:creationId xmlns:a16="http://schemas.microsoft.com/office/drawing/2014/main" id="{E850A6A6-9497-0F5A-F021-A0F7C5C23F38}"/>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0D039BF8-8432-A470-5353-A3A096DACFB3}"/>
              </a:ext>
            </a:extLst>
          </p:cNvPr>
          <p:cNvPicPr>
            <a:picLocks noChangeAspect="1"/>
          </p:cNvPicPr>
          <p:nvPr/>
        </p:nvPicPr>
        <p:blipFill>
          <a:blip r:embed="rId2"/>
          <a:stretch>
            <a:fillRect/>
          </a:stretch>
        </p:blipFill>
        <p:spPr>
          <a:xfrm>
            <a:off x="-3048" y="0"/>
            <a:ext cx="6167383" cy="3429000"/>
          </a:xfrm>
          <a:prstGeom prst="rect">
            <a:avLst/>
          </a:prstGeom>
        </p:spPr>
      </p:pic>
    </p:spTree>
    <p:extLst>
      <p:ext uri="{BB962C8B-B14F-4D97-AF65-F5344CB8AC3E}">
        <p14:creationId xmlns:p14="http://schemas.microsoft.com/office/powerpoint/2010/main" val="40578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68A7FE-8662-FA18-FC64-E742DADFC02B}"/>
            </a:ext>
          </a:extLst>
        </p:cNvPr>
        <p:cNvGrpSpPr/>
        <p:nvPr/>
      </p:nvGrpSpPr>
      <p:grpSpPr>
        <a:xfrm>
          <a:off x="0" y="0"/>
          <a:ext cx="0" cy="0"/>
          <a:chOff x="0" y="0"/>
          <a:chExt cx="0" cy="0"/>
        </a:xfrm>
      </p:grpSpPr>
      <p:sp>
        <p:nvSpPr>
          <p:cNvPr id="5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2" name="Rectangle 5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Placeholder 27">
            <a:extLst>
              <a:ext uri="{FF2B5EF4-FFF2-40B4-BE49-F238E27FC236}">
                <a16:creationId xmlns:a16="http://schemas.microsoft.com/office/drawing/2014/main" id="{98731F17-19D6-0882-6FC0-0F7AE9705424}"/>
              </a:ext>
            </a:extLst>
          </p:cNvPr>
          <p:cNvPicPr>
            <a:picLocks noGrp="1" noChangeAspect="1"/>
          </p:cNvPicPr>
          <p:nvPr>
            <p:ph type="pic" idx="1"/>
          </p:nvPr>
        </p:nvPicPr>
        <p:blipFill rotWithShape="1">
          <a:blip r:embed="rId2">
            <a:alphaModFix/>
          </a:blip>
          <a:srcRect l="1061" r="19848"/>
          <a:stretch/>
        </p:blipFill>
        <p:spPr>
          <a:xfrm>
            <a:off x="20" y="10"/>
            <a:ext cx="12188930" cy="6857990"/>
          </a:xfrm>
          <a:prstGeom prst="rect">
            <a:avLst/>
          </a:prstGeom>
        </p:spPr>
      </p:pic>
      <p:sp>
        <p:nvSpPr>
          <p:cNvPr id="53" name="Rectangle 52">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D05E9-B6F3-7E1B-B617-3E2A2B0C4B85}"/>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10800" dirty="0">
                <a:solidFill>
                  <a:schemeClr val="bg1"/>
                </a:solidFill>
              </a:rPr>
              <a:t>DASHBOARD</a:t>
            </a:r>
          </a:p>
        </p:txBody>
      </p:sp>
      <p:sp>
        <p:nvSpPr>
          <p:cNvPr id="4" name="Text Placeholder 3">
            <a:extLst>
              <a:ext uri="{FF2B5EF4-FFF2-40B4-BE49-F238E27FC236}">
                <a16:creationId xmlns:a16="http://schemas.microsoft.com/office/drawing/2014/main" id="{A01AC04C-C05E-A1ED-B590-0ADAA4086177}"/>
              </a:ext>
            </a:extLst>
          </p:cNvPr>
          <p:cNvSpPr>
            <a:spLocks noGrp="1"/>
          </p:cNvSpPr>
          <p:nvPr>
            <p:ph type="body" sz="half" idx="2"/>
          </p:nvPr>
        </p:nvSpPr>
        <p:spPr>
          <a:xfrm>
            <a:off x="1527048" y="4599432"/>
            <a:ext cx="9144000" cy="1536192"/>
          </a:xfrm>
        </p:spPr>
        <p:txBody>
          <a:bodyPr vert="horz" lIns="91440" tIns="45720" rIns="91440" bIns="45720" rtlCol="0">
            <a:normAutofit/>
          </a:bodyPr>
          <a:lstStyle/>
          <a:p>
            <a:pPr algn="ctr"/>
            <a:r>
              <a:rPr lang="en-US" dirty="0">
                <a:solidFill>
                  <a:schemeClr val="bg1"/>
                </a:solidFill>
              </a:rPr>
              <a:t>Form</a:t>
            </a:r>
          </a:p>
        </p:txBody>
      </p:sp>
      <p:sp>
        <p:nvSpPr>
          <p:cNvPr id="5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19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C9C1C-11A9-A8B1-6B84-219C58FA749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5400" dirty="0"/>
              <a:t>Question 1</a:t>
            </a:r>
          </a:p>
        </p:txBody>
      </p:sp>
      <p:sp>
        <p:nvSpPr>
          <p:cNvPr id="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4500"/>
          </a:solidFill>
          <a:ln w="38100" cap="rnd">
            <a:solidFill>
              <a:srgbClr val="FF45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1CFC169-9606-F3C4-6A5B-BEE98500C8B8}"/>
              </a:ext>
            </a:extLst>
          </p:cNvPr>
          <p:cNvSpPr>
            <a:spLocks noGrp="1"/>
          </p:cNvSpPr>
          <p:nvPr>
            <p:ph type="body" sz="half" idx="2"/>
          </p:nvPr>
        </p:nvSpPr>
        <p:spPr>
          <a:xfrm>
            <a:off x="630936" y="2551176"/>
            <a:ext cx="3429000" cy="3666744"/>
          </a:xfrm>
        </p:spPr>
        <p:txBody>
          <a:bodyPr vert="horz" lIns="91440" tIns="45720" rIns="91440" bIns="45720" rtlCol="0" anchor="t">
            <a:noAutofit/>
          </a:bodyPr>
          <a:lstStyle/>
          <a:p>
            <a:pPr indent="-228600">
              <a:lnSpc>
                <a:spcPct val="100000"/>
              </a:lnSpc>
              <a:buFont typeface="Arial" panose="020B0604020202020204" pitchFamily="34" charset="0"/>
              <a:buChar char="•"/>
            </a:pPr>
            <a:r>
              <a:rPr lang="en-US" sz="1500" dirty="0">
                <a:latin typeface="Avenir Next LT Pro" panose="020B0504020202020204" pitchFamily="34" charset="0"/>
              </a:rPr>
              <a:t>Insights – 1. After applying the remove duplicates function across the whole table, I realized that there is no duplicate values found.</a:t>
            </a:r>
          </a:p>
          <a:p>
            <a:pPr indent="-228600">
              <a:lnSpc>
                <a:spcPct val="100000"/>
              </a:lnSpc>
              <a:buFont typeface="Arial" panose="020B0604020202020204" pitchFamily="34" charset="0"/>
              <a:buChar char="•"/>
            </a:pPr>
            <a:r>
              <a:rPr lang="en-US" sz="1500" dirty="0">
                <a:latin typeface="Avenir Next LT Pro" panose="020B0504020202020204" pitchFamily="34" charset="0"/>
              </a:rPr>
              <a:t>2. Except for the comment column, no other column has null or blank values present. While I tried to apply mode for the comment column to fill the null values, I realized that a lot of comments have repeated 13 times as shown in the image on the right, so it would not be feasible to apply mode. So, we can either delete or leave the column as it is </a:t>
            </a:r>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Picture Placeholder 7" descr="A screenshot of a computer&#10;&#10;Description automatically generated">
            <a:extLst>
              <a:ext uri="{FF2B5EF4-FFF2-40B4-BE49-F238E27FC236}">
                <a16:creationId xmlns:a16="http://schemas.microsoft.com/office/drawing/2014/main" id="{2736DCEA-9501-91B7-2369-400241DB5EF6}"/>
              </a:ext>
            </a:extLst>
          </p:cNvPr>
          <p:cNvPicPr>
            <a:picLocks noGrp="1" noChangeAspect="1"/>
          </p:cNvPicPr>
          <p:nvPr>
            <p:ph type="pic" idx="1"/>
          </p:nvPr>
        </p:nvPicPr>
        <p:blipFill>
          <a:blip r:embed="rId4"/>
          <a:srcRect t="2790" b="2790"/>
          <a:stretch/>
        </p:blipFill>
        <p:spPr>
          <a:xfrm>
            <a:off x="5244086" y="640080"/>
            <a:ext cx="5724139" cy="5577840"/>
          </a:xfrm>
          <a:prstGeom prst="rect">
            <a:avLst/>
          </a:prstGeom>
        </p:spPr>
      </p:pic>
    </p:spTree>
    <p:extLst>
      <p:ext uri="{BB962C8B-B14F-4D97-AF65-F5344CB8AC3E}">
        <p14:creationId xmlns:p14="http://schemas.microsoft.com/office/powerpoint/2010/main" val="557775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CB785-54F2-F18F-4BD9-CAE515DB739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1849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826BF6-90B4-6C80-8CDC-8965585FF90B}"/>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457344D1-E597-42B3-8E85-6D7036E54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23BD-DA8B-BD74-5BD3-188DB35C7BCA}"/>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a:t>Question 2</a:t>
            </a:r>
          </a:p>
        </p:txBody>
      </p:sp>
      <p:pic>
        <p:nvPicPr>
          <p:cNvPr id="6" name="Picture Placeholder 5">
            <a:extLst>
              <a:ext uri="{FF2B5EF4-FFF2-40B4-BE49-F238E27FC236}">
                <a16:creationId xmlns:a16="http://schemas.microsoft.com/office/drawing/2014/main" id="{7B607BFE-CA16-377B-1A34-D7610E8D1DAB}"/>
              </a:ext>
            </a:extLst>
          </p:cNvPr>
          <p:cNvPicPr>
            <a:picLocks noGrp="1" noChangeAspect="1"/>
          </p:cNvPicPr>
          <p:nvPr>
            <p:ph type="pic" idx="1"/>
          </p:nvPr>
        </p:nvPicPr>
        <p:blipFill rotWithShape="1">
          <a:blip r:embed="rId2"/>
          <a:srcRect b="11270"/>
          <a:stretch/>
        </p:blipFill>
        <p:spPr>
          <a:xfrm>
            <a:off x="42672" y="46334"/>
            <a:ext cx="7819136" cy="2827223"/>
          </a:xfrm>
          <a:custGeom>
            <a:avLst/>
            <a:gdLst/>
            <a:ahLst/>
            <a:cxnLst/>
            <a:rect l="l" t="t" r="r" b="b"/>
            <a:pathLst>
              <a:path w="12192000" h="4408344">
                <a:moveTo>
                  <a:pt x="0" y="0"/>
                </a:moveTo>
                <a:lnTo>
                  <a:pt x="12192000" y="0"/>
                </a:lnTo>
                <a:lnTo>
                  <a:pt x="12192000" y="4381821"/>
                </a:lnTo>
                <a:lnTo>
                  <a:pt x="11986461" y="4386473"/>
                </a:lnTo>
                <a:cubicBezTo>
                  <a:pt x="11912297" y="4385498"/>
                  <a:pt x="11838168" y="4381870"/>
                  <a:pt x="11764214" y="4375593"/>
                </a:cubicBezTo>
                <a:cubicBezTo>
                  <a:pt x="11656850" y="4367589"/>
                  <a:pt x="11548596" y="4356535"/>
                  <a:pt x="11441995" y="4376864"/>
                </a:cubicBezTo>
                <a:cubicBezTo>
                  <a:pt x="11324975" y="4399353"/>
                  <a:pt x="11208081" y="4399480"/>
                  <a:pt x="11090044" y="4393763"/>
                </a:cubicBezTo>
                <a:cubicBezTo>
                  <a:pt x="10989160" y="4388935"/>
                  <a:pt x="10888657" y="4363523"/>
                  <a:pt x="10787011" y="4390332"/>
                </a:cubicBezTo>
                <a:cubicBezTo>
                  <a:pt x="10776897" y="4391806"/>
                  <a:pt x="10766592" y="4391374"/>
                  <a:pt x="10756643" y="4389062"/>
                </a:cubicBezTo>
                <a:cubicBezTo>
                  <a:pt x="10645468" y="4373688"/>
                  <a:pt x="10533530" y="4386266"/>
                  <a:pt x="10421973" y="4381946"/>
                </a:cubicBezTo>
                <a:cubicBezTo>
                  <a:pt x="10370515" y="4379913"/>
                  <a:pt x="10318040" y="4381057"/>
                  <a:pt x="10267216" y="4375593"/>
                </a:cubicBezTo>
                <a:cubicBezTo>
                  <a:pt x="10150577" y="4363142"/>
                  <a:pt x="10034192" y="4356535"/>
                  <a:pt x="9918824" y="4385885"/>
                </a:cubicBezTo>
                <a:cubicBezTo>
                  <a:pt x="9885153" y="4393801"/>
                  <a:pt x="9850745" y="4398057"/>
                  <a:pt x="9816160" y="4398591"/>
                </a:cubicBezTo>
                <a:cubicBezTo>
                  <a:pt x="9703206" y="4402657"/>
                  <a:pt x="9590632" y="4394906"/>
                  <a:pt x="9478059" y="4388553"/>
                </a:cubicBezTo>
                <a:cubicBezTo>
                  <a:pt x="9399918" y="4384106"/>
                  <a:pt x="9321904" y="4374450"/>
                  <a:pt x="9243637" y="4382582"/>
                </a:cubicBezTo>
                <a:cubicBezTo>
                  <a:pt x="9198150" y="4387283"/>
                  <a:pt x="9152282" y="4387283"/>
                  <a:pt x="9106795" y="4382582"/>
                </a:cubicBezTo>
                <a:cubicBezTo>
                  <a:pt x="9022962" y="4372760"/>
                  <a:pt x="8938380" y="4370930"/>
                  <a:pt x="8854204" y="4377118"/>
                </a:cubicBezTo>
                <a:cubicBezTo>
                  <a:pt x="8728543" y="4387918"/>
                  <a:pt x="8603010" y="4396939"/>
                  <a:pt x="8476969" y="4379786"/>
                </a:cubicBezTo>
                <a:cubicBezTo>
                  <a:pt x="8405486" y="4368554"/>
                  <a:pt x="8332808" y="4367233"/>
                  <a:pt x="8260970" y="4375848"/>
                </a:cubicBezTo>
                <a:cubicBezTo>
                  <a:pt x="8089823" y="4399862"/>
                  <a:pt x="7918295" y="4392111"/>
                  <a:pt x="7746767" y="4382201"/>
                </a:cubicBezTo>
                <a:cubicBezTo>
                  <a:pt x="7632160" y="4375466"/>
                  <a:pt x="7517046" y="4363142"/>
                  <a:pt x="7402693" y="4379405"/>
                </a:cubicBezTo>
                <a:cubicBezTo>
                  <a:pt x="7256831" y="4399734"/>
                  <a:pt x="7110841" y="4393000"/>
                  <a:pt x="6964597" y="4387029"/>
                </a:cubicBezTo>
                <a:cubicBezTo>
                  <a:pt x="6857233" y="4382582"/>
                  <a:pt x="6749742" y="4369113"/>
                  <a:pt x="6642124" y="4385758"/>
                </a:cubicBezTo>
                <a:cubicBezTo>
                  <a:pt x="6631045" y="4387270"/>
                  <a:pt x="6619775" y="4386139"/>
                  <a:pt x="6609216" y="4382455"/>
                </a:cubicBezTo>
                <a:cubicBezTo>
                  <a:pt x="6568379" y="4369012"/>
                  <a:pt x="6524595" y="4367208"/>
                  <a:pt x="6482793" y="4377245"/>
                </a:cubicBezTo>
                <a:cubicBezTo>
                  <a:pt x="6405669" y="4394144"/>
                  <a:pt x="6328672" y="4401513"/>
                  <a:pt x="6250150" y="4386139"/>
                </a:cubicBezTo>
                <a:cubicBezTo>
                  <a:pt x="6217254" y="4379253"/>
                  <a:pt x="6183521" y="4377245"/>
                  <a:pt x="6150028" y="4380168"/>
                </a:cubicBezTo>
                <a:cubicBezTo>
                  <a:pt x="6020175" y="4393128"/>
                  <a:pt x="5890068" y="4388045"/>
                  <a:pt x="5760087" y="4385504"/>
                </a:cubicBezTo>
                <a:cubicBezTo>
                  <a:pt x="5521345" y="4381057"/>
                  <a:pt x="5282477" y="4385504"/>
                  <a:pt x="5044242" y="4362761"/>
                </a:cubicBezTo>
                <a:cubicBezTo>
                  <a:pt x="4979506" y="4356599"/>
                  <a:pt x="4914326" y="4352659"/>
                  <a:pt x="4849272" y="4353438"/>
                </a:cubicBezTo>
                <a:cubicBezTo>
                  <a:pt x="4784218" y="4354216"/>
                  <a:pt x="4719291" y="4359711"/>
                  <a:pt x="4655063" y="4372417"/>
                </a:cubicBezTo>
                <a:cubicBezTo>
                  <a:pt x="4447578" y="4412694"/>
                  <a:pt x="4239457" y="4415236"/>
                  <a:pt x="4029811" y="4398972"/>
                </a:cubicBezTo>
                <a:cubicBezTo>
                  <a:pt x="3943792" y="4392238"/>
                  <a:pt x="3857774" y="4381057"/>
                  <a:pt x="3771375" y="4383217"/>
                </a:cubicBezTo>
                <a:cubicBezTo>
                  <a:pt x="3623225" y="4387156"/>
                  <a:pt x="3474948" y="4379151"/>
                  <a:pt x="3326672" y="4381184"/>
                </a:cubicBezTo>
                <a:cubicBezTo>
                  <a:pt x="3322669" y="4381756"/>
                  <a:pt x="3318578" y="4381222"/>
                  <a:pt x="3314855" y="4379659"/>
                </a:cubicBezTo>
                <a:cubicBezTo>
                  <a:pt x="3278008" y="4354375"/>
                  <a:pt x="3237604" y="4364158"/>
                  <a:pt x="3199487" y="4370765"/>
                </a:cubicBezTo>
                <a:cubicBezTo>
                  <a:pt x="3072810" y="4392746"/>
                  <a:pt x="2946260" y="4403546"/>
                  <a:pt x="2817550" y="4386520"/>
                </a:cubicBezTo>
                <a:cubicBezTo>
                  <a:pt x="2694647" y="4368694"/>
                  <a:pt x="2569990" y="4366471"/>
                  <a:pt x="2446541" y="4379913"/>
                </a:cubicBezTo>
                <a:cubicBezTo>
                  <a:pt x="2276791" y="4399734"/>
                  <a:pt x="2107677" y="4395541"/>
                  <a:pt x="1938308" y="4379913"/>
                </a:cubicBezTo>
                <a:cubicBezTo>
                  <a:pt x="1869570" y="4373561"/>
                  <a:pt x="1799815" y="4362761"/>
                  <a:pt x="1731712" y="4378643"/>
                </a:cubicBezTo>
                <a:cubicBezTo>
                  <a:pt x="1647854" y="4398083"/>
                  <a:pt x="1564250" y="4391730"/>
                  <a:pt x="1480137" y="4387410"/>
                </a:cubicBezTo>
                <a:cubicBezTo>
                  <a:pt x="1373663" y="4381819"/>
                  <a:pt x="1267442" y="4365683"/>
                  <a:pt x="1160586" y="4378389"/>
                </a:cubicBezTo>
                <a:cubicBezTo>
                  <a:pt x="1111161" y="4384233"/>
                  <a:pt x="1062116" y="4393509"/>
                  <a:pt x="1012055" y="4391095"/>
                </a:cubicBezTo>
                <a:cubicBezTo>
                  <a:pt x="873562" y="4384742"/>
                  <a:pt x="735196" y="4377245"/>
                  <a:pt x="596449" y="4378389"/>
                </a:cubicBezTo>
                <a:cubicBezTo>
                  <a:pt x="538383" y="4378770"/>
                  <a:pt x="480699" y="4380676"/>
                  <a:pt x="422887" y="4384869"/>
                </a:cubicBezTo>
                <a:cubicBezTo>
                  <a:pt x="315015" y="4392746"/>
                  <a:pt x="207524" y="4382073"/>
                  <a:pt x="100033" y="4378262"/>
                </a:cubicBezTo>
                <a:lnTo>
                  <a:pt x="0" y="4382743"/>
                </a:lnTo>
                <a:close/>
              </a:path>
            </a:pathLst>
          </a:custGeom>
        </p:spPr>
      </p:pic>
      <p:sp>
        <p:nvSpPr>
          <p:cNvPr id="15"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BD2E513-DFA5-4538-A6A8-45612A8B6319}"/>
              </a:ext>
            </a:extLst>
          </p:cNvPr>
          <p:cNvSpPr>
            <a:spLocks noGrp="1"/>
          </p:cNvSpPr>
          <p:nvPr>
            <p:ph type="body" sz="half" idx="2"/>
          </p:nvPr>
        </p:nvSpPr>
        <p:spPr>
          <a:xfrm>
            <a:off x="4542536" y="2987040"/>
            <a:ext cx="7649464" cy="3708399"/>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1.Trending – Publish date</a:t>
            </a:r>
          </a:p>
          <a:p>
            <a:r>
              <a:rPr lang="en-US" sz="1500" dirty="0">
                <a:latin typeface="Avenir Next LT Pro" panose="020B0504020202020204" pitchFamily="34" charset="0"/>
              </a:rPr>
              <a:t>                                2. Average(all the Trending – Publish dates)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1.Find the difference between trending and publish date and establish it in a new column.</a:t>
            </a:r>
          </a:p>
          <a:p>
            <a:r>
              <a:rPr lang="en-US" sz="1500" dirty="0">
                <a:latin typeface="Avenir Next LT Pro" panose="020B0504020202020204" pitchFamily="34" charset="0"/>
              </a:rPr>
              <a:t>                                 2. Take the average of all the cells of the column   ‘Trending – Publish date’ to get the average difference between the dates.</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So when I did some filtering on the dates, I noticed that there were a few cells where the difference between the dates were over 80 days, but once I computed the average, I realized that on average, it takes about 2.3 days for a video to start trending after it has been published. This means it takes about 2 days for the video to reach a large section of the audience and for them to view it </a:t>
            </a:r>
          </a:p>
          <a:p>
            <a:endParaRPr lang="en-US" sz="1500" dirty="0">
              <a:latin typeface="Avenir Next LT Pro" panose="020B0504020202020204" pitchFamily="34" charset="0"/>
            </a:endParaRPr>
          </a:p>
          <a:p>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5DAAFACB-8FBF-B5CA-6C30-C604AA8B7127}"/>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spTree>
    <p:extLst>
      <p:ext uri="{BB962C8B-B14F-4D97-AF65-F5344CB8AC3E}">
        <p14:creationId xmlns:p14="http://schemas.microsoft.com/office/powerpoint/2010/main" val="386920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501AC-429A-E71C-C79A-773CD40C955F}"/>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8D972031-FBD4-B6B3-8EEF-66361A371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FCEBCA2E-12AB-8E69-7EC1-0FAE4A6EB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12AD9-F8C0-4375-BFF2-D7D44D6DE5FC}"/>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3</a:t>
            </a:r>
          </a:p>
        </p:txBody>
      </p:sp>
      <p:sp>
        <p:nvSpPr>
          <p:cNvPr id="15" name="Rectangle 6">
            <a:extLst>
              <a:ext uri="{FF2B5EF4-FFF2-40B4-BE49-F238E27FC236}">
                <a16:creationId xmlns:a16="http://schemas.microsoft.com/office/drawing/2014/main" id="{3901E1AD-C208-3F8A-0511-7F0BF5C9E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C4F29A1-C80D-54ED-521E-F5608358346D}"/>
              </a:ext>
            </a:extLst>
          </p:cNvPr>
          <p:cNvSpPr>
            <a:spLocks noGrp="1"/>
          </p:cNvSpPr>
          <p:nvPr>
            <p:ph type="body" sz="half" idx="2"/>
          </p:nvPr>
        </p:nvSpPr>
        <p:spPr>
          <a:xfrm>
            <a:off x="4542536" y="2414656"/>
            <a:ext cx="7649464" cy="4280783"/>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1.Average(Views)</a:t>
            </a:r>
          </a:p>
          <a:p>
            <a:r>
              <a:rPr lang="en-US" sz="1500" dirty="0">
                <a:latin typeface="Avenir Next LT Pro" panose="020B0504020202020204" pitchFamily="34" charset="0"/>
              </a:rPr>
              <a:t>                                2. Engagement Rate = (Total Likes + Dislikes)/Total Views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1.Find Average views and Engagement rate for each category</a:t>
            </a:r>
          </a:p>
          <a:p>
            <a:r>
              <a:rPr lang="en-US" sz="1500" dirty="0">
                <a:latin typeface="Avenir Next LT Pro" panose="020B0504020202020204" pitchFamily="34" charset="0"/>
              </a:rPr>
              <a:t>                                 2. Use sorting to sort data based on the highest views first and then do it for the highest engagement rate</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We can notice that Movies have the highest average views but when it comes to engagement rate, we see that pets and animals get more reaction from people per view </a:t>
            </a:r>
          </a:p>
          <a:p>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6F2DC049-88E4-616A-568E-C87B2C759301}"/>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28" name="Picture 27">
            <a:extLst>
              <a:ext uri="{FF2B5EF4-FFF2-40B4-BE49-F238E27FC236}">
                <a16:creationId xmlns:a16="http://schemas.microsoft.com/office/drawing/2014/main" id="{6F369911-8581-BC6B-E51E-1F3BD7643956}"/>
              </a:ext>
            </a:extLst>
          </p:cNvPr>
          <p:cNvPicPr>
            <a:picLocks noChangeAspect="1"/>
          </p:cNvPicPr>
          <p:nvPr/>
        </p:nvPicPr>
        <p:blipFill>
          <a:blip r:embed="rId2"/>
          <a:stretch>
            <a:fillRect/>
          </a:stretch>
        </p:blipFill>
        <p:spPr>
          <a:xfrm>
            <a:off x="487572" y="1010071"/>
            <a:ext cx="5275937" cy="704728"/>
          </a:xfrm>
          <a:prstGeom prst="rect">
            <a:avLst/>
          </a:prstGeom>
        </p:spPr>
      </p:pic>
      <p:pic>
        <p:nvPicPr>
          <p:cNvPr id="32" name="Picture 31">
            <a:extLst>
              <a:ext uri="{FF2B5EF4-FFF2-40B4-BE49-F238E27FC236}">
                <a16:creationId xmlns:a16="http://schemas.microsoft.com/office/drawing/2014/main" id="{4B8AD21D-D6A0-C5DE-4A71-6544D039917F}"/>
              </a:ext>
            </a:extLst>
          </p:cNvPr>
          <p:cNvPicPr>
            <a:picLocks noChangeAspect="1"/>
          </p:cNvPicPr>
          <p:nvPr/>
        </p:nvPicPr>
        <p:blipFill>
          <a:blip r:embed="rId3"/>
          <a:stretch>
            <a:fillRect/>
          </a:stretch>
        </p:blipFill>
        <p:spPr>
          <a:xfrm>
            <a:off x="6428492" y="1010071"/>
            <a:ext cx="5277501" cy="727289"/>
          </a:xfrm>
          <a:prstGeom prst="rect">
            <a:avLst/>
          </a:prstGeom>
        </p:spPr>
      </p:pic>
    </p:spTree>
    <p:extLst>
      <p:ext uri="{BB962C8B-B14F-4D97-AF65-F5344CB8AC3E}">
        <p14:creationId xmlns:p14="http://schemas.microsoft.com/office/powerpoint/2010/main" val="11208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B57FD7-8BB1-4AA3-EA86-FA15A4309312}"/>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C8309259-E08D-0872-3B6B-78E8D2364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F5277BE5-440D-E682-DABA-88B8A27DF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99DF9-712D-BF14-32A4-002B99DEAAD6}"/>
              </a:ext>
            </a:extLst>
          </p:cNvPr>
          <p:cNvSpPr>
            <a:spLocks noGrp="1"/>
          </p:cNvSpPr>
          <p:nvPr>
            <p:ph type="title"/>
          </p:nvPr>
        </p:nvSpPr>
        <p:spPr>
          <a:xfrm>
            <a:off x="640080" y="4777739"/>
            <a:ext cx="3418990" cy="1412119"/>
          </a:xfrm>
        </p:spPr>
        <p:txBody>
          <a:bodyPr vert="horz" lIns="91440" tIns="45720" rIns="91440" bIns="45720" rtlCol="0" anchor="ctr">
            <a:normAutofit fontScale="90000"/>
          </a:bodyPr>
          <a:lstStyle/>
          <a:p>
            <a:r>
              <a:rPr lang="en-US" sz="4800" dirty="0"/>
              <a:t>Question 4</a:t>
            </a:r>
          </a:p>
        </p:txBody>
      </p:sp>
      <p:sp>
        <p:nvSpPr>
          <p:cNvPr id="15" name="Rectangle 6">
            <a:extLst>
              <a:ext uri="{FF2B5EF4-FFF2-40B4-BE49-F238E27FC236}">
                <a16:creationId xmlns:a16="http://schemas.microsoft.com/office/drawing/2014/main" id="{45725D29-56CB-679D-0D92-7ADA0BF3B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5D398C6-3AF2-2BF9-2C9D-91809FBCA8EC}"/>
              </a:ext>
            </a:extLst>
          </p:cNvPr>
          <p:cNvSpPr>
            <a:spLocks noGrp="1"/>
          </p:cNvSpPr>
          <p:nvPr>
            <p:ph type="body" sz="half" idx="2"/>
          </p:nvPr>
        </p:nvSpPr>
        <p:spPr>
          <a:xfrm>
            <a:off x="4542536" y="2399754"/>
            <a:ext cx="7649464" cy="429568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1. For Category - </a:t>
            </a:r>
            <a:r>
              <a:rPr lang="en-US" sz="1500" b="1" dirty="0">
                <a:latin typeface="Avenir Next LT Pro" panose="020B0504020202020204" pitchFamily="34" charset="0"/>
              </a:rPr>
              <a:t>XLOOKUP(F5,'Question 3'!D:D,'Question 3'!F:F,"Not Available")</a:t>
            </a:r>
          </a:p>
          <a:p>
            <a:r>
              <a:rPr lang="en-US" sz="1500" dirty="0">
                <a:latin typeface="Avenir Next LT Pro" panose="020B0504020202020204" pitchFamily="34" charset="0"/>
              </a:rPr>
              <a:t>                                2. For finding videos - </a:t>
            </a:r>
            <a:r>
              <a:rPr lang="fr-FR" sz="1500" b="1" dirty="0">
                <a:latin typeface="Avenir Next LT Pro" panose="020B0504020202020204" pitchFamily="34" charset="0"/>
              </a:rPr>
              <a:t>FILTER('Question 3'!A:A,'Question 3'!D:D='Question 4'!F5,"Not </a:t>
            </a:r>
            <a:r>
              <a:rPr lang="fr-FR" sz="1500" b="1" dirty="0" err="1">
                <a:latin typeface="Avenir Next LT Pro" panose="020B0504020202020204" pitchFamily="34" charset="0"/>
              </a:rPr>
              <a:t>Available</a:t>
            </a:r>
            <a:r>
              <a:rPr lang="fr-FR" sz="1500" b="1" dirty="0">
                <a:latin typeface="Avenir Next LT Pro" panose="020B0504020202020204" pitchFamily="34" charset="0"/>
              </a:rPr>
              <a:t>")</a:t>
            </a:r>
            <a:endParaRPr lang="en-US" sz="1500" b="1" dirty="0">
              <a:latin typeface="Avenir Next LT Pro" panose="020B0504020202020204" pitchFamily="34" charset="0"/>
            </a:endParaRP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1.Using </a:t>
            </a:r>
            <a:r>
              <a:rPr lang="en-US" sz="1500" b="1" dirty="0" err="1">
                <a:latin typeface="Avenir Next LT Pro" panose="020B0504020202020204" pitchFamily="34" charset="0"/>
              </a:rPr>
              <a:t>Xlookup</a:t>
            </a:r>
            <a:r>
              <a:rPr lang="en-US" sz="1500" dirty="0">
                <a:latin typeface="Avenir Next LT Pro" panose="020B0504020202020204" pitchFamily="34" charset="0"/>
              </a:rPr>
              <a:t>, found the category that the channel belonged to</a:t>
            </a:r>
          </a:p>
          <a:p>
            <a:r>
              <a:rPr lang="en-US" sz="1500" dirty="0">
                <a:latin typeface="Avenir Next LT Pro" panose="020B0504020202020204" pitchFamily="34" charset="0"/>
              </a:rPr>
              <a:t>                                 2. Using the </a:t>
            </a:r>
            <a:r>
              <a:rPr lang="en-US" sz="1500" b="1" dirty="0">
                <a:latin typeface="Avenir Next LT Pro" panose="020B0504020202020204" pitchFamily="34" charset="0"/>
              </a:rPr>
              <a:t>filter</a:t>
            </a:r>
            <a:r>
              <a:rPr lang="en-US" sz="1500" dirty="0">
                <a:latin typeface="Avenir Next LT Pro" panose="020B0504020202020204" pitchFamily="34" charset="0"/>
              </a:rPr>
              <a:t> formula, found all the videos that belonged that particular channel title.</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If we create a data validation of all the channel names, we can find all the unique videos for each channel title.</a:t>
            </a:r>
          </a:p>
          <a:p>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F6CEB68A-6354-36A9-6EAD-679EA6902847}"/>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8" name="Picture 7">
            <a:extLst>
              <a:ext uri="{FF2B5EF4-FFF2-40B4-BE49-F238E27FC236}">
                <a16:creationId xmlns:a16="http://schemas.microsoft.com/office/drawing/2014/main" id="{4B6BCFC6-E73A-0219-05AA-115A7FCC83B8}"/>
              </a:ext>
            </a:extLst>
          </p:cNvPr>
          <p:cNvPicPr>
            <a:picLocks noChangeAspect="1"/>
          </p:cNvPicPr>
          <p:nvPr/>
        </p:nvPicPr>
        <p:blipFill>
          <a:blip r:embed="rId2"/>
          <a:stretch>
            <a:fillRect/>
          </a:stretch>
        </p:blipFill>
        <p:spPr>
          <a:xfrm>
            <a:off x="345440" y="219631"/>
            <a:ext cx="3543166" cy="4540571"/>
          </a:xfrm>
          <a:prstGeom prst="rect">
            <a:avLst/>
          </a:prstGeom>
        </p:spPr>
      </p:pic>
    </p:spTree>
    <p:extLst>
      <p:ext uri="{BB962C8B-B14F-4D97-AF65-F5344CB8AC3E}">
        <p14:creationId xmlns:p14="http://schemas.microsoft.com/office/powerpoint/2010/main" val="188703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126CD2-DEE2-97AE-1AC0-06265F59FA3A}"/>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0DDC7549-A25B-E826-8859-2F8DEC83E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5AAF2BD8-24D8-2427-9CA6-72CC31924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9A973-7E09-F9E0-7C26-26C3772B3191}"/>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5</a:t>
            </a:r>
          </a:p>
        </p:txBody>
      </p:sp>
      <p:sp>
        <p:nvSpPr>
          <p:cNvPr id="15" name="Rectangle 6">
            <a:extLst>
              <a:ext uri="{FF2B5EF4-FFF2-40B4-BE49-F238E27FC236}">
                <a16:creationId xmlns:a16="http://schemas.microsoft.com/office/drawing/2014/main" id="{BD8228F7-D193-061A-0B39-3E51137BE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DAED10-8448-7A65-3261-D64DE731A3E9}"/>
              </a:ext>
            </a:extLst>
          </p:cNvPr>
          <p:cNvSpPr>
            <a:spLocks noGrp="1"/>
          </p:cNvSpPr>
          <p:nvPr>
            <p:ph type="body" sz="half" idx="2"/>
          </p:nvPr>
        </p:nvSpPr>
        <p:spPr>
          <a:xfrm>
            <a:off x="4542536" y="2399754"/>
            <a:ext cx="7649464" cy="429568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1. Used </a:t>
            </a:r>
            <a:r>
              <a:rPr lang="en-US" sz="1500" b="1" dirty="0">
                <a:latin typeface="Avenir Next LT Pro" panose="020B0504020202020204" pitchFamily="34" charset="0"/>
              </a:rPr>
              <a:t>CONCAT</a:t>
            </a:r>
            <a:r>
              <a:rPr lang="en-US" sz="1500" dirty="0">
                <a:latin typeface="Avenir Next LT Pro" panose="020B0504020202020204" pitchFamily="34" charset="0"/>
              </a:rPr>
              <a:t>() to join title and channel title</a:t>
            </a:r>
            <a:endParaRPr lang="en-US" sz="1500" b="1" dirty="0">
              <a:latin typeface="Avenir Next LT Pro" panose="020B0504020202020204" pitchFamily="34" charset="0"/>
            </a:endParaRPr>
          </a:p>
          <a:p>
            <a:r>
              <a:rPr lang="en-US" sz="1500" dirty="0">
                <a:latin typeface="Avenir Next LT Pro" panose="020B0504020202020204" pitchFamily="34" charset="0"/>
              </a:rPr>
              <a:t>                                2. For finding comments - </a:t>
            </a:r>
            <a:r>
              <a:rPr lang="en-US" sz="1500" b="1" dirty="0">
                <a:latin typeface="Avenir Next LT Pro" panose="020B0504020202020204" pitchFamily="34" charset="0"/>
              </a:rPr>
              <a:t>TEXTJOIN(",",TRUE,FILTER(Q:Q,R:R=V3,"Not Available"))</a:t>
            </a:r>
          </a:p>
          <a:p>
            <a:r>
              <a:rPr lang="en-US" sz="1500" b="1" dirty="0">
                <a:latin typeface="Avenir Next LT Pro" panose="020B0504020202020204" pitchFamily="34" charset="0"/>
              </a:rPr>
              <a:t>Steps Involved</a:t>
            </a:r>
            <a:r>
              <a:rPr lang="en-US" sz="1500" dirty="0">
                <a:latin typeface="Avenir Next LT Pro" panose="020B0504020202020204" pitchFamily="34" charset="0"/>
              </a:rPr>
              <a:t> – 1.Used CONCAT() formula to join title and channel title. Created data validation drop down for each title-channel title combo</a:t>
            </a:r>
          </a:p>
          <a:p>
            <a:r>
              <a:rPr lang="en-US" sz="1500" dirty="0">
                <a:latin typeface="Avenir Next LT Pro" panose="020B0504020202020204" pitchFamily="34" charset="0"/>
              </a:rPr>
              <a:t>                              2. Using the </a:t>
            </a:r>
            <a:r>
              <a:rPr lang="en-US" sz="1500" b="1" dirty="0">
                <a:latin typeface="Avenir Next LT Pro" panose="020B0504020202020204" pitchFamily="34" charset="0"/>
              </a:rPr>
              <a:t>filter and text join </a:t>
            </a:r>
            <a:r>
              <a:rPr lang="en-US" sz="1500" dirty="0">
                <a:latin typeface="Avenir Next LT Pro" panose="020B0504020202020204" pitchFamily="34" charset="0"/>
              </a:rPr>
              <a:t>combination on the comments column, found respective comments for each video</a:t>
            </a:r>
            <a:endParaRPr lang="en-US" sz="1500" b="1" dirty="0">
              <a:latin typeface="Avenir Next LT Pro" panose="020B0504020202020204" pitchFamily="34" charset="0"/>
            </a:endParaRPr>
          </a:p>
          <a:p>
            <a:r>
              <a:rPr lang="en-US" sz="1500" b="1" dirty="0">
                <a:latin typeface="Avenir Next LT Pro" panose="020B0504020202020204" pitchFamily="34" charset="0"/>
              </a:rPr>
              <a:t>Insights</a:t>
            </a:r>
            <a:r>
              <a:rPr lang="en-US" sz="1500" dirty="0">
                <a:latin typeface="Avenir Next LT Pro" panose="020B0504020202020204" pitchFamily="34" charset="0"/>
              </a:rPr>
              <a:t> –Since a lot of comments are absent, only a few videos have comments enabled, so for most videos, a 0 or null value will be present</a:t>
            </a:r>
          </a:p>
          <a:p>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14725B4E-4CFB-36C7-0331-DF884A1F9A87}"/>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341796EA-25BC-E4AB-736A-7939D1BCF903}"/>
              </a:ext>
            </a:extLst>
          </p:cNvPr>
          <p:cNvPicPr>
            <a:picLocks noChangeAspect="1"/>
          </p:cNvPicPr>
          <p:nvPr/>
        </p:nvPicPr>
        <p:blipFill>
          <a:blip r:embed="rId2"/>
          <a:stretch>
            <a:fillRect/>
          </a:stretch>
        </p:blipFill>
        <p:spPr>
          <a:xfrm>
            <a:off x="1" y="346884"/>
            <a:ext cx="12041204" cy="1256785"/>
          </a:xfrm>
          <a:prstGeom prst="rect">
            <a:avLst/>
          </a:prstGeom>
        </p:spPr>
      </p:pic>
    </p:spTree>
    <p:extLst>
      <p:ext uri="{BB962C8B-B14F-4D97-AF65-F5344CB8AC3E}">
        <p14:creationId xmlns:p14="http://schemas.microsoft.com/office/powerpoint/2010/main" val="348900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D4504-E6DB-5DED-C4EC-E97FAA9EDBEC}"/>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2E8B0C59-D33A-2E84-D83B-B73E961B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D555AD12-AE56-625E-DB0D-0A7395D61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95D6C-F062-C808-4E6E-154A8277F133}"/>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6</a:t>
            </a:r>
          </a:p>
        </p:txBody>
      </p:sp>
      <p:sp>
        <p:nvSpPr>
          <p:cNvPr id="15" name="Rectangle 6">
            <a:extLst>
              <a:ext uri="{FF2B5EF4-FFF2-40B4-BE49-F238E27FC236}">
                <a16:creationId xmlns:a16="http://schemas.microsoft.com/office/drawing/2014/main" id="{FD7B432F-C610-EF36-D06C-0DB95E184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5A39A97-1706-7324-BA95-399F2EB37594}"/>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Used Pivot table to do the calculations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Inserted the </a:t>
            </a:r>
            <a:r>
              <a:rPr lang="en-US" sz="1500" dirty="0" err="1">
                <a:latin typeface="Avenir Next LT Pro" panose="020B0504020202020204" pitchFamily="34" charset="0"/>
              </a:rPr>
              <a:t>Is_comments_disabled</a:t>
            </a:r>
            <a:r>
              <a:rPr lang="en-US" sz="1500" dirty="0">
                <a:latin typeface="Avenir Next LT Pro" panose="020B0504020202020204" pitchFamily="34" charset="0"/>
              </a:rPr>
              <a:t> column in row, and then added the </a:t>
            </a:r>
            <a:r>
              <a:rPr lang="en-US" sz="1500" dirty="0" err="1">
                <a:latin typeface="Avenir Next LT Pro" panose="020B0504020202020204" pitchFamily="34" charset="0"/>
              </a:rPr>
              <a:t>comment_count</a:t>
            </a:r>
            <a:r>
              <a:rPr lang="en-US" sz="1500" dirty="0">
                <a:latin typeface="Avenir Next LT Pro" panose="020B0504020202020204" pitchFamily="34" charset="0"/>
              </a:rPr>
              <a:t> to values</a:t>
            </a:r>
          </a:p>
          <a:p>
            <a:r>
              <a:rPr lang="en-US" sz="1500" dirty="0">
                <a:latin typeface="Avenir Next LT Pro" panose="020B0504020202020204" pitchFamily="34" charset="0"/>
              </a:rPr>
              <a:t>                                  2. Used average values for </a:t>
            </a:r>
            <a:r>
              <a:rPr lang="en-US" sz="1500" dirty="0" err="1">
                <a:latin typeface="Avenir Next LT Pro" panose="020B0504020202020204" pitchFamily="34" charset="0"/>
              </a:rPr>
              <a:t>comment_count</a:t>
            </a:r>
            <a:r>
              <a:rPr lang="en-US" sz="1500" dirty="0">
                <a:latin typeface="Avenir Next LT Pro" panose="020B0504020202020204" pitchFamily="34" charset="0"/>
              </a:rPr>
              <a:t> under the values drop down of pivot table</a:t>
            </a:r>
            <a:endParaRPr lang="en-US" sz="1500" b="1" dirty="0">
              <a:latin typeface="Avenir Next LT Pro" panose="020B0504020202020204" pitchFamily="34" charset="0"/>
            </a:endParaRPr>
          </a:p>
          <a:p>
            <a:r>
              <a:rPr lang="en-US" sz="1500" b="1" dirty="0">
                <a:latin typeface="Avenir Next LT Pro" panose="020B0504020202020204" pitchFamily="34" charset="0"/>
              </a:rPr>
              <a:t>Insights</a:t>
            </a:r>
            <a:r>
              <a:rPr lang="en-US" sz="1500" dirty="0">
                <a:latin typeface="Avenir Next LT Pro" panose="020B0504020202020204" pitchFamily="34" charset="0"/>
              </a:rPr>
              <a:t> – 1. Here, FALSE indicates that the comments haven’t been disabled and TRUE indicates that it has.</a:t>
            </a:r>
          </a:p>
          <a:p>
            <a:r>
              <a:rPr lang="en-US" sz="1500" dirty="0">
                <a:latin typeface="Avenir Next LT Pro" panose="020B0504020202020204" pitchFamily="34" charset="0"/>
              </a:rPr>
              <a:t>	  2. So as per logic, TRUE is supposed to have zero since disabled comments don’t allow people to comment, and as per our analysis, the hypothesis is true.</a:t>
            </a:r>
          </a:p>
        </p:txBody>
      </p:sp>
      <p:sp>
        <p:nvSpPr>
          <p:cNvPr id="7" name="TextBox 6">
            <a:extLst>
              <a:ext uri="{FF2B5EF4-FFF2-40B4-BE49-F238E27FC236}">
                <a16:creationId xmlns:a16="http://schemas.microsoft.com/office/drawing/2014/main" id="{745BEB70-0CF1-B2F0-EAB6-92821C7614E1}"/>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E43F9224-3ACE-437D-AF6D-1B93EF4AE8AD}"/>
              </a:ext>
            </a:extLst>
          </p:cNvPr>
          <p:cNvPicPr>
            <a:picLocks noChangeAspect="1"/>
          </p:cNvPicPr>
          <p:nvPr/>
        </p:nvPicPr>
        <p:blipFill>
          <a:blip r:embed="rId2"/>
          <a:stretch>
            <a:fillRect/>
          </a:stretch>
        </p:blipFill>
        <p:spPr>
          <a:xfrm>
            <a:off x="276659" y="219931"/>
            <a:ext cx="6058686" cy="1484973"/>
          </a:xfrm>
          <a:prstGeom prst="rect">
            <a:avLst/>
          </a:prstGeom>
        </p:spPr>
      </p:pic>
    </p:spTree>
    <p:extLst>
      <p:ext uri="{BB962C8B-B14F-4D97-AF65-F5344CB8AC3E}">
        <p14:creationId xmlns:p14="http://schemas.microsoft.com/office/powerpoint/2010/main" val="344347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9796B1-CBF3-D7A0-6492-6B7153B5BC8F}"/>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7F974CC1-2206-FA51-0514-07EF4228A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BF549B94-EAC2-821D-088E-AA6978799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2813D-9F43-3D89-17A7-4A2E14387944}"/>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7</a:t>
            </a:r>
          </a:p>
        </p:txBody>
      </p:sp>
      <p:sp>
        <p:nvSpPr>
          <p:cNvPr id="15" name="Rectangle 6">
            <a:extLst>
              <a:ext uri="{FF2B5EF4-FFF2-40B4-BE49-F238E27FC236}">
                <a16:creationId xmlns:a16="http://schemas.microsoft.com/office/drawing/2014/main" id="{886274F5-46B2-F48A-C68A-912C054B2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F39488-EF90-13D2-2AD7-AC6F17919D29}"/>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Used Pivot table to do the calculations</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Inserted Views, Likes, Dislikes and Comments under the values tab</a:t>
            </a:r>
          </a:p>
          <a:p>
            <a:r>
              <a:rPr lang="en-US" sz="1500" dirty="0">
                <a:latin typeface="Avenir Next LT Pro" panose="020B0504020202020204" pitchFamily="34" charset="0"/>
              </a:rPr>
              <a:t>                                  2. Converted everything to sum aggregation</a:t>
            </a:r>
            <a:endParaRPr lang="en-US" sz="1500" b="1" dirty="0">
              <a:latin typeface="Avenir Next LT Pro" panose="020B0504020202020204" pitchFamily="34" charset="0"/>
            </a:endParaRP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Here, we can see that Total likes is almost 20 times more than the total dislikes.</a:t>
            </a:r>
          </a:p>
          <a:p>
            <a:r>
              <a:rPr lang="en-US" sz="1500" dirty="0">
                <a:latin typeface="Avenir Next LT Pro" panose="020B0504020202020204" pitchFamily="34" charset="0"/>
              </a:rPr>
              <a:t>	  2. Another interesting aspect is that the total comments is more than the total dislikes</a:t>
            </a:r>
          </a:p>
          <a:p>
            <a:r>
              <a:rPr lang="en-US" sz="1500" dirty="0">
                <a:latin typeface="Avenir Next LT Pro" panose="020B0504020202020204" pitchFamily="34" charset="0"/>
              </a:rPr>
              <a:t>	3. Introducing multiple categorical slicers helps In delving more deep into the data, based on the requirement</a:t>
            </a:r>
          </a:p>
        </p:txBody>
      </p:sp>
      <p:sp>
        <p:nvSpPr>
          <p:cNvPr id="7" name="TextBox 6">
            <a:extLst>
              <a:ext uri="{FF2B5EF4-FFF2-40B4-BE49-F238E27FC236}">
                <a16:creationId xmlns:a16="http://schemas.microsoft.com/office/drawing/2014/main" id="{E4F6C8B6-C7E1-3755-4288-89FA4F3A2116}"/>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5" name="Picture 4">
            <a:extLst>
              <a:ext uri="{FF2B5EF4-FFF2-40B4-BE49-F238E27FC236}">
                <a16:creationId xmlns:a16="http://schemas.microsoft.com/office/drawing/2014/main" id="{AE478E43-E4E0-8FB2-AAFC-5AFFE9187FAC}"/>
              </a:ext>
            </a:extLst>
          </p:cNvPr>
          <p:cNvPicPr>
            <a:picLocks noChangeAspect="1"/>
          </p:cNvPicPr>
          <p:nvPr/>
        </p:nvPicPr>
        <p:blipFill>
          <a:blip r:embed="rId2"/>
          <a:stretch>
            <a:fillRect/>
          </a:stretch>
        </p:blipFill>
        <p:spPr>
          <a:xfrm>
            <a:off x="100515" y="128462"/>
            <a:ext cx="8484036" cy="2768742"/>
          </a:xfrm>
          <a:prstGeom prst="rect">
            <a:avLst/>
          </a:prstGeom>
        </p:spPr>
      </p:pic>
    </p:spTree>
    <p:extLst>
      <p:ext uri="{BB962C8B-B14F-4D97-AF65-F5344CB8AC3E}">
        <p14:creationId xmlns:p14="http://schemas.microsoft.com/office/powerpoint/2010/main" val="283756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49B7DF-B11C-23B3-AB32-25902E39E7A2}"/>
            </a:ext>
          </a:extLst>
        </p:cNvPr>
        <p:cNvGrpSpPr/>
        <p:nvPr/>
      </p:nvGrpSpPr>
      <p:grpSpPr>
        <a:xfrm>
          <a:off x="0" y="0"/>
          <a:ext cx="0" cy="0"/>
          <a:chOff x="0" y="0"/>
          <a:chExt cx="0" cy="0"/>
        </a:xfrm>
      </p:grpSpPr>
      <p:sp>
        <p:nvSpPr>
          <p:cNvPr id="11" name="Rectangle 7">
            <a:extLst>
              <a:ext uri="{FF2B5EF4-FFF2-40B4-BE49-F238E27FC236}">
                <a16:creationId xmlns:a16="http://schemas.microsoft.com/office/drawing/2014/main" id="{DEA2CFFB-64D8-7683-B35F-CABB48453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21A293D0-8EEB-7C4C-3962-A8AB257F7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6E9FC-DB62-CAC9-CB23-EBE30C4B7888}"/>
              </a:ext>
            </a:extLst>
          </p:cNvPr>
          <p:cNvSpPr>
            <a:spLocks noGrp="1"/>
          </p:cNvSpPr>
          <p:nvPr>
            <p:ph type="title"/>
          </p:nvPr>
        </p:nvSpPr>
        <p:spPr>
          <a:xfrm>
            <a:off x="640080" y="4777739"/>
            <a:ext cx="3418990" cy="1412119"/>
          </a:xfrm>
        </p:spPr>
        <p:txBody>
          <a:bodyPr vert="horz" lIns="91440" tIns="45720" rIns="91440" bIns="45720" rtlCol="0" anchor="ctr">
            <a:normAutofit/>
          </a:bodyPr>
          <a:lstStyle/>
          <a:p>
            <a:r>
              <a:rPr lang="en-US" sz="4800" dirty="0"/>
              <a:t>Question 8</a:t>
            </a:r>
          </a:p>
        </p:txBody>
      </p:sp>
      <p:sp>
        <p:nvSpPr>
          <p:cNvPr id="15" name="Rectangle 6">
            <a:extLst>
              <a:ext uri="{FF2B5EF4-FFF2-40B4-BE49-F238E27FC236}">
                <a16:creationId xmlns:a16="http://schemas.microsoft.com/office/drawing/2014/main" id="{AF0A29F4-50C9-C799-1754-72CAE1545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59E2FE"/>
          </a:solidFill>
          <a:ln w="38100" cap="rnd">
            <a:solidFill>
              <a:srgbClr val="59E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0729B5E-D76C-D3DB-FA38-D2FD4815FB70}"/>
              </a:ext>
            </a:extLst>
          </p:cNvPr>
          <p:cNvSpPr>
            <a:spLocks noGrp="1"/>
          </p:cNvSpPr>
          <p:nvPr>
            <p:ph type="body" sz="half" idx="2"/>
          </p:nvPr>
        </p:nvSpPr>
        <p:spPr>
          <a:xfrm>
            <a:off x="4542536" y="2897204"/>
            <a:ext cx="7649464" cy="3798235"/>
          </a:xfrm>
        </p:spPr>
        <p:txBody>
          <a:bodyPr vert="horz" lIns="91440" tIns="45720" rIns="91440" bIns="45720" rtlCol="0" anchor="t">
            <a:normAutofit/>
          </a:bodyPr>
          <a:lstStyle/>
          <a:p>
            <a:pPr marL="285750" indent="-285750">
              <a:buFont typeface="Arial" panose="020B0604020202020204" pitchFamily="34" charset="0"/>
              <a:buChar char="•"/>
            </a:pPr>
            <a:r>
              <a:rPr lang="en-US" sz="1500" b="1" dirty="0">
                <a:latin typeface="Avenir Next LT Pro" panose="020B0504020202020204" pitchFamily="34" charset="0"/>
              </a:rPr>
              <a:t>Formula used </a:t>
            </a:r>
            <a:r>
              <a:rPr lang="en-US" sz="1500" dirty="0">
                <a:latin typeface="Avenir Next LT Pro" panose="020B0504020202020204" pitchFamily="34" charset="0"/>
              </a:rPr>
              <a:t>– Sorting</a:t>
            </a:r>
          </a:p>
          <a:p>
            <a:pPr marL="285750" indent="-285750">
              <a:buFont typeface="Arial" panose="020B0604020202020204" pitchFamily="34" charset="0"/>
              <a:buChar char="•"/>
            </a:pPr>
            <a:r>
              <a:rPr lang="en-US" sz="1500" b="1" dirty="0">
                <a:latin typeface="Avenir Next LT Pro" panose="020B0504020202020204" pitchFamily="34" charset="0"/>
              </a:rPr>
              <a:t>Steps Involved</a:t>
            </a:r>
            <a:r>
              <a:rPr lang="en-US" sz="1500" dirty="0">
                <a:latin typeface="Avenir Next LT Pro" panose="020B0504020202020204" pitchFamily="34" charset="0"/>
              </a:rPr>
              <a:t> – 1. Sorted data separately for each column, then using filters found the top 5</a:t>
            </a:r>
          </a:p>
          <a:p>
            <a:pPr marL="285750" indent="-285750">
              <a:buFont typeface="Arial" panose="020B0604020202020204" pitchFamily="34" charset="0"/>
              <a:buChar char="•"/>
            </a:pPr>
            <a:r>
              <a:rPr lang="en-US" sz="1500" b="1" dirty="0">
                <a:latin typeface="Avenir Next LT Pro" panose="020B0504020202020204" pitchFamily="34" charset="0"/>
              </a:rPr>
              <a:t>Insights</a:t>
            </a:r>
            <a:r>
              <a:rPr lang="en-US" sz="1500" dirty="0">
                <a:latin typeface="Avenir Next LT Pro" panose="020B0504020202020204" pitchFamily="34" charset="0"/>
              </a:rPr>
              <a:t> – 1. We can see that the first two videos in views and likes are the same.</a:t>
            </a:r>
          </a:p>
          <a:p>
            <a:pPr marL="285750" indent="-285750">
              <a:buFont typeface="Arial" panose="020B0604020202020204" pitchFamily="34" charset="0"/>
              <a:buChar char="•"/>
            </a:pPr>
            <a:r>
              <a:rPr lang="en-US" sz="1500" dirty="0">
                <a:latin typeface="Avenir Next LT Pro" panose="020B0504020202020204" pitchFamily="34" charset="0"/>
              </a:rPr>
              <a:t>2. We also notice that, videos with high views and likes don’t always have high engagement rate</a:t>
            </a:r>
          </a:p>
          <a:p>
            <a:pPr marL="285750" indent="-285750">
              <a:buFont typeface="Arial" panose="020B0604020202020204" pitchFamily="34" charset="0"/>
              <a:buChar char="•"/>
            </a:pPr>
            <a:endParaRPr lang="en-US" sz="1500" dirty="0">
              <a:latin typeface="Avenir Next LT Pro" panose="020B0504020202020204" pitchFamily="34" charset="0"/>
            </a:endParaRPr>
          </a:p>
        </p:txBody>
      </p:sp>
      <p:sp>
        <p:nvSpPr>
          <p:cNvPr id="7" name="TextBox 6">
            <a:extLst>
              <a:ext uri="{FF2B5EF4-FFF2-40B4-BE49-F238E27FC236}">
                <a16:creationId xmlns:a16="http://schemas.microsoft.com/office/drawing/2014/main" id="{5D7693E1-0F5E-DF0D-5889-2E54CB962B18}"/>
              </a:ext>
            </a:extLst>
          </p:cNvPr>
          <p:cNvSpPr txBox="1"/>
          <p:nvPr/>
        </p:nvSpPr>
        <p:spPr>
          <a:xfrm>
            <a:off x="8757920" y="406400"/>
            <a:ext cx="3088640" cy="584775"/>
          </a:xfrm>
          <a:prstGeom prst="rect">
            <a:avLst/>
          </a:prstGeom>
          <a:noFill/>
        </p:spPr>
        <p:txBody>
          <a:bodyPr wrap="square" rtlCol="0">
            <a:spAutoFit/>
          </a:bodyPr>
          <a:lstStyle/>
          <a:p>
            <a:pPr algn="ctr"/>
            <a:r>
              <a:rPr lang="en-IN" sz="1600" b="1" dirty="0">
                <a:latin typeface="Avenir Next LT Pro" panose="020B0504020202020204" pitchFamily="34" charset="0"/>
              </a:rPr>
              <a:t>&lt;- SNAPSHOT OF THE CALCULATION </a:t>
            </a:r>
          </a:p>
        </p:txBody>
      </p:sp>
      <p:pic>
        <p:nvPicPr>
          <p:cNvPr id="6" name="Picture 5">
            <a:extLst>
              <a:ext uri="{FF2B5EF4-FFF2-40B4-BE49-F238E27FC236}">
                <a16:creationId xmlns:a16="http://schemas.microsoft.com/office/drawing/2014/main" id="{95C3E3F9-D1E5-4E65-C494-3674BB01AB57}"/>
              </a:ext>
            </a:extLst>
          </p:cNvPr>
          <p:cNvPicPr>
            <a:picLocks noChangeAspect="1"/>
          </p:cNvPicPr>
          <p:nvPr/>
        </p:nvPicPr>
        <p:blipFill>
          <a:blip r:embed="rId2"/>
          <a:stretch>
            <a:fillRect/>
          </a:stretch>
        </p:blipFill>
        <p:spPr>
          <a:xfrm>
            <a:off x="0" y="0"/>
            <a:ext cx="2966857" cy="1637706"/>
          </a:xfrm>
          <a:prstGeom prst="rect">
            <a:avLst/>
          </a:prstGeom>
        </p:spPr>
      </p:pic>
      <p:pic>
        <p:nvPicPr>
          <p:cNvPr id="9" name="Picture 8">
            <a:extLst>
              <a:ext uri="{FF2B5EF4-FFF2-40B4-BE49-F238E27FC236}">
                <a16:creationId xmlns:a16="http://schemas.microsoft.com/office/drawing/2014/main" id="{2CFCCD45-5318-6628-F0F5-D4030A8E4CFD}"/>
              </a:ext>
            </a:extLst>
          </p:cNvPr>
          <p:cNvPicPr>
            <a:picLocks noChangeAspect="1"/>
          </p:cNvPicPr>
          <p:nvPr/>
        </p:nvPicPr>
        <p:blipFill>
          <a:blip r:embed="rId3"/>
          <a:stretch>
            <a:fillRect/>
          </a:stretch>
        </p:blipFill>
        <p:spPr>
          <a:xfrm>
            <a:off x="3045432" y="-23232"/>
            <a:ext cx="2994207" cy="1660938"/>
          </a:xfrm>
          <a:prstGeom prst="rect">
            <a:avLst/>
          </a:prstGeom>
        </p:spPr>
      </p:pic>
      <p:pic>
        <p:nvPicPr>
          <p:cNvPr id="12" name="Picture 11">
            <a:extLst>
              <a:ext uri="{FF2B5EF4-FFF2-40B4-BE49-F238E27FC236}">
                <a16:creationId xmlns:a16="http://schemas.microsoft.com/office/drawing/2014/main" id="{A3950678-9F84-8A70-7465-B54B98315714}"/>
              </a:ext>
            </a:extLst>
          </p:cNvPr>
          <p:cNvPicPr>
            <a:picLocks noChangeAspect="1"/>
          </p:cNvPicPr>
          <p:nvPr/>
        </p:nvPicPr>
        <p:blipFill>
          <a:blip r:embed="rId4"/>
          <a:stretch>
            <a:fillRect/>
          </a:stretch>
        </p:blipFill>
        <p:spPr>
          <a:xfrm>
            <a:off x="6211857" y="0"/>
            <a:ext cx="3169365" cy="1737360"/>
          </a:xfrm>
          <a:prstGeom prst="rect">
            <a:avLst/>
          </a:prstGeom>
        </p:spPr>
      </p:pic>
    </p:spTree>
    <p:extLst>
      <p:ext uri="{BB962C8B-B14F-4D97-AF65-F5344CB8AC3E}">
        <p14:creationId xmlns:p14="http://schemas.microsoft.com/office/powerpoint/2010/main" val="69254449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b9f12807-583c-4a0d-b0fe-476bf263dcbf</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D2F14EAE-1ECA-4494-B0E7-4DEB0F89B25B}">
  <ds:schemaRefs>
    <ds:schemaRef ds:uri="http://schemas.titus.com/TitusProperties/"/>
  </ds:schemaRefs>
</ds:datastoreItem>
</file>

<file path=docProps/app.xml><?xml version="1.0" encoding="utf-8"?>
<Properties xmlns="http://schemas.openxmlformats.org/officeDocument/2006/extended-properties" xmlns:vt="http://schemas.openxmlformats.org/officeDocument/2006/docPropsVTypes">
  <TotalTime>275</TotalTime>
  <Words>1676</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Microsoft Sans Serif</vt:lpstr>
      <vt:lpstr>Modern Love</vt:lpstr>
      <vt:lpstr>The Hand</vt:lpstr>
      <vt:lpstr>SketchyVTI</vt:lpstr>
      <vt:lpstr>FINAL ASSESMENT – EXCEL</vt:lpstr>
      <vt:lpstr>Question 1</vt:lpstr>
      <vt:lpstr>Question 2</vt:lpstr>
      <vt:lpstr>Question 3</vt:lpstr>
      <vt:lpstr>Question 4</vt:lpstr>
      <vt:lpstr>Question 5</vt:lpstr>
      <vt:lpstr>Question 6</vt:lpstr>
      <vt:lpstr>Question 7</vt:lpstr>
      <vt:lpstr>Question 8</vt:lpstr>
      <vt:lpstr>Question 9</vt:lpstr>
      <vt:lpstr>Question 10</vt:lpstr>
      <vt:lpstr>Question 13</vt:lpstr>
      <vt:lpstr>Question 14</vt:lpstr>
      <vt:lpstr>Question 15</vt:lpstr>
      <vt:lpstr>Question 16</vt:lpstr>
      <vt:lpstr>Question 17</vt:lpstr>
      <vt:lpstr>Question 18</vt:lpstr>
      <vt:lpstr>Question 19</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ASSESMENT – EXCEL</dc:title>
  <dc:creator>Shreyas Sridharan</dc:creator>
  <cp:keywords>Classification=LV_C0NF1D3NT1AL</cp:keywords>
  <cp:lastModifiedBy>Shreyas Sridharan</cp:lastModifiedBy>
  <cp:revision>8</cp:revision>
  <dcterms:created xsi:type="dcterms:W3CDTF">2024-02-28T07:30:48Z</dcterms:created>
  <dcterms:modified xsi:type="dcterms:W3CDTF">2024-02-28T12:05:52Z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b9f12807-583c-4a0d-b0fe-476bf263dcbf</vt:lpwstr>
  </property>
  <property fmtid="{D5CDD505-2E9C-101B-9397-08002B2CF9AE}" pid="3" name="Classification">
    <vt:lpwstr>LV_C0NF1D3NT1AL</vt:lpwstr>
  </property>
  <property fmtid="{D5CDD505-2E9C-101B-9397-08002B2CF9AE}" pid="4" name="ContainsPII">
    <vt:lpwstr>No</vt:lpwstr>
  </property>
</Properties>
</file>