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1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7" r:id="rId3"/>
    <p:sldId id="257" r:id="rId4"/>
    <p:sldId id="278" r:id="rId5"/>
    <p:sldId id="279" r:id="rId6"/>
    <p:sldId id="268" r:id="rId7"/>
    <p:sldId id="280" r:id="rId8"/>
    <p:sldId id="258" r:id="rId9"/>
    <p:sldId id="281" r:id="rId10"/>
    <p:sldId id="264" r:id="rId11"/>
    <p:sldId id="259" r:id="rId12"/>
    <p:sldId id="272"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1pPr>
    <a:lvl2pPr marL="0" marR="0" indent="228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2pPr>
    <a:lvl3pPr marL="0" marR="0" indent="457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3pPr>
    <a:lvl4pPr marL="0" marR="0" indent="685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4pPr>
    <a:lvl5pPr marL="0" marR="0" indent="9144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5pPr>
    <a:lvl6pPr marL="0" marR="0" indent="11430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6pPr>
    <a:lvl7pPr marL="0" marR="0" indent="1371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7pPr>
    <a:lvl8pPr marL="0" marR="0" indent="1600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8pPr>
    <a:lvl9pPr marL="0" marR="0" indent="1828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BB79BB"/>
    <a:srgbClr val="92009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0"/>
    <p:restoredTop sz="94629"/>
  </p:normalViewPr>
  <p:slideViewPr>
    <p:cSldViewPr snapToGrid="0" snapToObjects="1" showGuides="1">
      <p:cViewPr varScale="1">
        <p:scale>
          <a:sx n="33" d="100"/>
          <a:sy n="33" d="100"/>
        </p:scale>
        <p:origin x="59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5972737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4655127" y="2919413"/>
            <a:ext cx="3241675" cy="32416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8610599" y="2919413"/>
            <a:ext cx="3241675" cy="32416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2566071" y="2919413"/>
            <a:ext cx="3241675" cy="32416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6521544" y="2919413"/>
            <a:ext cx="3241675" cy="32416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4655127" y="6791759"/>
            <a:ext cx="3241675" cy="32416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8610599" y="6791759"/>
            <a:ext cx="3241675" cy="32416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2566071" y="6791759"/>
            <a:ext cx="3241675" cy="32416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6521544" y="6791759"/>
            <a:ext cx="3241675" cy="3241675"/>
          </a:xfrm>
          <a:solidFill>
            <a:schemeClr val="tx1">
              <a:lumMod val="60000"/>
              <a:lumOff val="40000"/>
            </a:schemeClr>
          </a:solidFill>
        </p:spPr>
        <p:txBody>
          <a:bodyPr/>
          <a:lstStyle/>
          <a:p>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ark">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5"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ark Photo">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5223480" y="3781427"/>
            <a:ext cx="2430462" cy="2432050"/>
          </a:xfrm>
          <a:solidFill>
            <a:schemeClr val="tx1">
              <a:lumMod val="60000"/>
              <a:lumOff val="40000"/>
            </a:schemeClr>
          </a:solidFill>
        </p:spPr>
        <p:txBody>
          <a:bodyPr/>
          <a:lstStyle/>
          <a:p>
            <a:endParaRPr lang="en-US"/>
          </a:p>
        </p:txBody>
      </p:sp>
      <p:sp>
        <p:nvSpPr>
          <p:cNvPr id="11" name="Picture Placeholder 2"/>
          <p:cNvSpPr>
            <a:spLocks noGrp="1"/>
          </p:cNvSpPr>
          <p:nvPr>
            <p:ph type="pic" sz="quarter" idx="11"/>
          </p:nvPr>
        </p:nvSpPr>
        <p:spPr>
          <a:xfrm>
            <a:off x="9083843" y="3781427"/>
            <a:ext cx="2430462" cy="2432050"/>
          </a:xfrm>
          <a:solidFill>
            <a:schemeClr val="tx1">
              <a:lumMod val="60000"/>
              <a:lumOff val="40000"/>
            </a:schemeClr>
          </a:solidFill>
        </p:spPr>
        <p:txBody>
          <a:bodyPr/>
          <a:lstStyle/>
          <a:p>
            <a:endParaRPr lang="en-US"/>
          </a:p>
        </p:txBody>
      </p:sp>
      <p:sp>
        <p:nvSpPr>
          <p:cNvPr id="12" name="Picture Placeholder 2"/>
          <p:cNvSpPr>
            <a:spLocks noGrp="1"/>
          </p:cNvSpPr>
          <p:nvPr>
            <p:ph type="pic" sz="quarter" idx="12"/>
          </p:nvPr>
        </p:nvSpPr>
        <p:spPr>
          <a:xfrm>
            <a:off x="12944206" y="3781427"/>
            <a:ext cx="2430462" cy="2432050"/>
          </a:xfrm>
          <a:solidFill>
            <a:schemeClr val="tx1">
              <a:lumMod val="60000"/>
              <a:lumOff val="40000"/>
            </a:schemeClr>
          </a:solidFill>
        </p:spPr>
        <p:txBody>
          <a:bodyPr/>
          <a:lstStyle/>
          <a:p>
            <a:endParaRPr lang="en-US"/>
          </a:p>
        </p:txBody>
      </p:sp>
      <p:sp>
        <p:nvSpPr>
          <p:cNvPr id="13" name="Picture Placeholder 2"/>
          <p:cNvSpPr>
            <a:spLocks noGrp="1"/>
          </p:cNvSpPr>
          <p:nvPr>
            <p:ph type="pic" sz="quarter" idx="13"/>
          </p:nvPr>
        </p:nvSpPr>
        <p:spPr>
          <a:xfrm>
            <a:off x="16804570" y="3781427"/>
            <a:ext cx="2430462" cy="2432050"/>
          </a:xfrm>
          <a:solidFill>
            <a:schemeClr val="tx1">
              <a:lumMod val="60000"/>
              <a:lumOff val="40000"/>
            </a:schemeClr>
          </a:solidFill>
        </p:spPr>
        <p:txBody>
          <a:bodyPr/>
          <a:lstStyle/>
          <a:p>
            <a:endParaRPr lang="en-US"/>
          </a:p>
        </p:txBody>
      </p:sp>
      <p:sp>
        <p:nvSpPr>
          <p:cNvPr id="14" name="Picture Placeholder 2"/>
          <p:cNvSpPr>
            <a:spLocks noGrp="1"/>
          </p:cNvSpPr>
          <p:nvPr>
            <p:ph type="pic" sz="quarter" idx="14"/>
          </p:nvPr>
        </p:nvSpPr>
        <p:spPr>
          <a:xfrm>
            <a:off x="5223480" y="7085737"/>
            <a:ext cx="2430462" cy="2432050"/>
          </a:xfrm>
          <a:solidFill>
            <a:schemeClr val="tx1">
              <a:lumMod val="60000"/>
              <a:lumOff val="40000"/>
            </a:schemeClr>
          </a:solidFill>
        </p:spPr>
        <p:txBody>
          <a:bodyPr/>
          <a:lstStyle/>
          <a:p>
            <a:endParaRPr lang="en-US"/>
          </a:p>
        </p:txBody>
      </p:sp>
      <p:sp>
        <p:nvSpPr>
          <p:cNvPr id="15" name="Picture Placeholder 2"/>
          <p:cNvSpPr>
            <a:spLocks noGrp="1"/>
          </p:cNvSpPr>
          <p:nvPr>
            <p:ph type="pic" sz="quarter" idx="15"/>
          </p:nvPr>
        </p:nvSpPr>
        <p:spPr>
          <a:xfrm>
            <a:off x="9083843" y="7085737"/>
            <a:ext cx="2430462" cy="2432050"/>
          </a:xfrm>
          <a:solidFill>
            <a:schemeClr val="tx1">
              <a:lumMod val="60000"/>
              <a:lumOff val="40000"/>
            </a:schemeClr>
          </a:solidFill>
        </p:spPr>
        <p:txBody>
          <a:bodyPr/>
          <a:lstStyle/>
          <a:p>
            <a:endParaRPr lang="en-US"/>
          </a:p>
        </p:txBody>
      </p:sp>
      <p:sp>
        <p:nvSpPr>
          <p:cNvPr id="16" name="Picture Placeholder 2"/>
          <p:cNvSpPr>
            <a:spLocks noGrp="1"/>
          </p:cNvSpPr>
          <p:nvPr>
            <p:ph type="pic" sz="quarter" idx="16"/>
          </p:nvPr>
        </p:nvSpPr>
        <p:spPr>
          <a:xfrm>
            <a:off x="12944206" y="7085737"/>
            <a:ext cx="2430462" cy="2432050"/>
          </a:xfrm>
          <a:solidFill>
            <a:schemeClr val="tx1">
              <a:lumMod val="60000"/>
              <a:lumOff val="40000"/>
            </a:schemeClr>
          </a:solidFill>
        </p:spPr>
        <p:txBody>
          <a:bodyPr/>
          <a:lstStyle/>
          <a:p>
            <a:endParaRPr lang="en-US"/>
          </a:p>
        </p:txBody>
      </p:sp>
      <p:sp>
        <p:nvSpPr>
          <p:cNvPr id="17" name="Picture Placeholder 2"/>
          <p:cNvSpPr>
            <a:spLocks noGrp="1"/>
          </p:cNvSpPr>
          <p:nvPr>
            <p:ph type="pic" sz="quarter" idx="17"/>
          </p:nvPr>
        </p:nvSpPr>
        <p:spPr>
          <a:xfrm>
            <a:off x="16804570" y="7085737"/>
            <a:ext cx="2430462" cy="2432050"/>
          </a:xfrm>
          <a:solidFill>
            <a:schemeClr val="tx1">
              <a:lumMod val="60000"/>
              <a:lumOff val="40000"/>
            </a:schemeClr>
          </a:solidFill>
        </p:spPr>
        <p:txBody>
          <a:bodyPr/>
          <a:lstStyle/>
          <a:p>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mp; Subtitle (no line)">
    <p:spTree>
      <p:nvGrpSpPr>
        <p:cNvPr id="1" name=""/>
        <p:cNvGrpSpPr/>
        <p:nvPr/>
      </p:nvGrpSpPr>
      <p:grpSpPr>
        <a:xfrm>
          <a:off x="0" y="0"/>
          <a:ext cx="0" cy="0"/>
          <a:chOff x="0" y="0"/>
          <a:chExt cx="0" cy="0"/>
        </a:xfrm>
      </p:grpSpPr>
      <p:sp>
        <p:nvSpPr>
          <p:cNvPr id="44" name="Title Text"/>
          <p:cNvSpPr txBox="1">
            <a:spLocks noGrp="1"/>
          </p:cNvSpPr>
          <p:nvPr>
            <p:ph type="title"/>
          </p:nvPr>
        </p:nvSpPr>
        <p:spPr>
          <a:prstGeom prst="rect">
            <a:avLst/>
          </a:prstGeom>
        </p:spPr>
        <p:txBody>
          <a:bodyPr/>
          <a:lstStyle/>
          <a:p>
            <a:r>
              <a:t>Title Text</a:t>
            </a:r>
          </a:p>
        </p:txBody>
      </p:sp>
      <p:sp>
        <p:nvSpPr>
          <p:cNvPr id="4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1683473" y="2391065"/>
            <a:ext cx="4156075" cy="41560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7432748" y="2452977"/>
            <a:ext cx="4156075" cy="41560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3182023" y="2452977"/>
            <a:ext cx="4156075" cy="41560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8931297" y="2452977"/>
            <a:ext cx="4156075" cy="41560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1683473" y="7108538"/>
            <a:ext cx="4156075" cy="41560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7432748" y="7170450"/>
            <a:ext cx="4156075" cy="41560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3182023" y="7170450"/>
            <a:ext cx="4156075" cy="41560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8931297" y="7170450"/>
            <a:ext cx="4156075" cy="4156075"/>
          </a:xfrm>
          <a:solidFill>
            <a:schemeClr val="tx1">
              <a:lumMod val="60000"/>
              <a:lumOff val="40000"/>
            </a:schemeClr>
          </a:solidFill>
        </p:spPr>
        <p:txBody>
          <a:bodyPr/>
          <a:lstStyle/>
          <a:p>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Line"/>
          <p:cNvSpPr/>
          <p:nvPr/>
        </p:nvSpPr>
        <p:spPr>
          <a:xfrm flipV="1">
            <a:off x="497332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 name="Line"/>
          <p:cNvSpPr/>
          <p:nvPr/>
        </p:nvSpPr>
        <p:spPr>
          <a:xfrm flipV="1">
            <a:off x="979423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 name="Line"/>
          <p:cNvSpPr/>
          <p:nvPr/>
        </p:nvSpPr>
        <p:spPr>
          <a:xfrm flipV="1">
            <a:off x="1461515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 name="Line"/>
          <p:cNvSpPr/>
          <p:nvPr/>
        </p:nvSpPr>
        <p:spPr>
          <a:xfrm flipV="1">
            <a:off x="1943608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 name="Title Text"/>
          <p:cNvSpPr txBox="1">
            <a:spLocks noGrp="1"/>
          </p:cNvSpPr>
          <p:nvPr>
            <p:ph type="title"/>
          </p:nvPr>
        </p:nvSpPr>
        <p:spPr>
          <a:xfrm>
            <a:off x="2121840" y="2279414"/>
            <a:ext cx="16482720" cy="217683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Title Text</a:t>
            </a:r>
          </a:p>
        </p:txBody>
      </p:sp>
      <p:sp>
        <p:nvSpPr>
          <p:cNvPr id="7" name="Body Level One…"/>
          <p:cNvSpPr txBox="1">
            <a:spLocks noGrp="1"/>
          </p:cNvSpPr>
          <p:nvPr>
            <p:ph type="body" idx="1"/>
          </p:nvPr>
        </p:nvSpPr>
        <p:spPr>
          <a:xfrm>
            <a:off x="2167984" y="4630044"/>
            <a:ext cx="20476358" cy="701929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22900335" y="12376730"/>
            <a:ext cx="607908" cy="596901"/>
          </a:xfrm>
          <a:prstGeom prst="rect">
            <a:avLst/>
          </a:prstGeom>
          <a:ln w="3175">
            <a:miter lim="400000"/>
          </a:ln>
        </p:spPr>
        <p:txBody>
          <a:bodyPr lIns="38100" tIns="38100" rIns="38100" bIns="38100">
            <a:spAutoFit/>
          </a:bodyPr>
          <a:lstStyle>
            <a:lvl1pPr algn="ctr">
              <a:lnSpc>
                <a:spcPct val="70000"/>
              </a:lnSpc>
              <a:defRPr cap="all" baseline="50000">
                <a:solidFill>
                  <a:srgbClr val="CBAD69"/>
                </a:solidFill>
                <a:latin typeface="Montserrat-Regular"/>
                <a:ea typeface="Montserrat-Regular"/>
                <a:cs typeface="Montserrat-Regular"/>
                <a:sym typeface="Montserrat-Regular"/>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1" r:id="rId3"/>
    <p:sldLayoutId id="2147483654" r:id="rId4"/>
    <p:sldLayoutId id="2147483652" r:id="rId5"/>
    <p:sldLayoutId id="2147483655" r:id="rId6"/>
  </p:sldLayoutIdLst>
  <p:transition spd="med"/>
  <p:txStyles>
    <p:titleStyle>
      <a:lvl1pPr marL="0" marR="0" indent="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1pPr>
      <a:lvl2pPr marL="0" marR="0" indent="228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2pPr>
      <a:lvl3pPr marL="0" marR="0" indent="457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3pPr>
      <a:lvl4pPr marL="0" marR="0" indent="685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4pPr>
      <a:lvl5pPr marL="0" marR="0" indent="9144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5pPr>
      <a:lvl6pPr marL="0" marR="0" indent="11430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6pPr>
      <a:lvl7pPr marL="0" marR="0" indent="1371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7pPr>
      <a:lvl8pPr marL="0" marR="0" indent="1600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8pPr>
      <a:lvl9pPr marL="0" marR="0" indent="1828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9pPr>
    </p:titleStyle>
    <p:bodyStyle>
      <a:lvl1pPr marL="0" marR="0" indent="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1pPr>
      <a:lvl2pPr marL="0" marR="0" indent="228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2pPr>
      <a:lvl3pPr marL="0" marR="0" indent="457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3pPr>
      <a:lvl4pPr marL="0" marR="0" indent="685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4pPr>
      <a:lvl5pPr marL="0" marR="0" indent="9144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5pPr>
      <a:lvl6pPr marL="0" marR="0" indent="11430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6pPr>
      <a:lvl7pPr marL="0" marR="0" indent="1371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7pPr>
      <a:lvl8pPr marL="0" marR="0" indent="1600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8pPr>
      <a:lvl9pPr marL="0" marR="0" indent="1828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9pPr>
    </p:bodyStyle>
    <p:otherStyle>
      <a:lvl1pPr marL="0" marR="0" indent="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1pPr>
      <a:lvl2pPr marL="0" marR="0" indent="228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2pPr>
      <a:lvl3pPr marL="0" marR="0" indent="457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3pPr>
      <a:lvl4pPr marL="0" marR="0" indent="685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4pPr>
      <a:lvl5pPr marL="0" marR="0" indent="9144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5pPr>
      <a:lvl6pPr marL="0" marR="0" indent="11430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6pPr>
      <a:lvl7pPr marL="0" marR="0" indent="1371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7pPr>
      <a:lvl8pPr marL="0" marR="0" indent="1600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8pPr>
      <a:lvl9pPr marL="0" marR="0" indent="1828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8"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9" name="Line"/>
          <p:cNvSpPr/>
          <p:nvPr/>
        </p:nvSpPr>
        <p:spPr>
          <a:xfrm flipV="1">
            <a:off x="14615159" y="782685"/>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0"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1" name="Modern Template…"/>
          <p:cNvSpPr txBox="1"/>
          <p:nvPr/>
        </p:nvSpPr>
        <p:spPr>
          <a:xfrm>
            <a:off x="5157349" y="3871824"/>
            <a:ext cx="13739615" cy="379591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lnSpc>
                <a:spcPct val="100000"/>
              </a:lnSpc>
              <a:defRPr sz="9600" cap="all" baseline="12500">
                <a:solidFill>
                  <a:srgbClr val="CBAD69"/>
                </a:solidFill>
                <a:latin typeface="+mn-lt"/>
                <a:ea typeface="+mn-ea"/>
                <a:cs typeface="+mn-cs"/>
                <a:sym typeface="Montserrat-Bold"/>
              </a:defRPr>
            </a:pPr>
            <a:r>
              <a:rPr lang="ru-RU" sz="12000" dirty="0" smtClean="0">
                <a:ln w="0"/>
                <a:solidFill>
                  <a:schemeClr val="tx1"/>
                </a:solidFill>
                <a:effectLst>
                  <a:outerShdw blurRad="38100" dist="19050" dir="2700000" algn="tl" rotWithShape="0">
                    <a:schemeClr val="dk1">
                      <a:alpha val="40000"/>
                    </a:schemeClr>
                  </a:outerShdw>
                </a:effectLst>
              </a:rPr>
              <a:t>Информационная система интернет-магазина «</a:t>
            </a:r>
            <a:r>
              <a:rPr lang="en-US" sz="12000" dirty="0" smtClean="0">
                <a:ln w="0"/>
                <a:solidFill>
                  <a:schemeClr val="tx1"/>
                </a:solidFill>
                <a:effectLst>
                  <a:outerShdw blurRad="38100" dist="19050" dir="2700000" algn="tl" rotWithShape="0">
                    <a:schemeClr val="dk1">
                      <a:alpha val="40000"/>
                    </a:schemeClr>
                  </a:outerShdw>
                </a:effectLst>
              </a:rPr>
              <a:t>Coffee-box</a:t>
            </a:r>
            <a:r>
              <a:rPr lang="ru-RU" sz="12000" dirty="0" smtClean="0">
                <a:ln w="0"/>
                <a:solidFill>
                  <a:schemeClr val="tx1"/>
                </a:solidFill>
                <a:effectLst>
                  <a:outerShdw blurRad="38100" dist="19050" dir="2700000" algn="tl" rotWithShape="0">
                    <a:schemeClr val="dk1">
                      <a:alpha val="40000"/>
                    </a:schemeClr>
                  </a:outerShdw>
                </a:effectLst>
              </a:rPr>
              <a:t>»</a:t>
            </a:r>
            <a:endParaRPr sz="12000" dirty="0">
              <a:ln w="0"/>
              <a:solidFill>
                <a:schemeClr val="tx1"/>
              </a:solidFill>
              <a:effectLst>
                <a:outerShdw blurRad="38100" dist="19050" dir="2700000" algn="tl" rotWithShape="0">
                  <a:schemeClr val="dk1">
                    <a:alpha val="40000"/>
                  </a:schemeClr>
                </a:outerShdw>
              </a:effectLst>
            </a:endParaRPr>
          </a:p>
        </p:txBody>
      </p:sp>
      <p:sp>
        <p:nvSpPr>
          <p:cNvPr id="2" name="Прямоугольник 1"/>
          <p:cNvSpPr/>
          <p:nvPr/>
        </p:nvSpPr>
        <p:spPr>
          <a:xfrm>
            <a:off x="162328" y="-33542"/>
            <a:ext cx="8951489" cy="1089529"/>
          </a:xfrm>
          <a:prstGeom prst="rect">
            <a:avLst/>
          </a:prstGeom>
          <a:noFill/>
        </p:spPr>
        <p:txBody>
          <a:bodyPr wrap="none" lIns="91440" tIns="45720" rIns="91440" bIns="45720">
            <a:spAutoFit/>
          </a:bodyPr>
          <a:lstStyle/>
          <a:p>
            <a:pPr algn="ctr"/>
            <a:r>
              <a:rPr lang="ru-RU" sz="5400" b="1" spc="50" dirty="0" smtClean="0">
                <a:ln w="0"/>
                <a:solidFill>
                  <a:schemeClr val="bg2"/>
                </a:solidFill>
                <a:effectLst>
                  <a:innerShdw blurRad="63500" dist="50800" dir="13500000">
                    <a:srgbClr val="000000">
                      <a:alpha val="50000"/>
                    </a:srgbClr>
                  </a:innerShdw>
                </a:effectLst>
              </a:rPr>
              <a:t>Проектная деятельность</a:t>
            </a:r>
            <a:endParaRPr lang="ru-RU" sz="5400" b="1" spc="50" dirty="0">
              <a:ln w="0"/>
              <a:solidFill>
                <a:schemeClr val="bg2"/>
              </a:solidFill>
              <a:effectLst>
                <a:innerShdw blurRad="63500" dist="50800" dir="13500000">
                  <a:srgbClr val="000000">
                    <a:alpha val="50000"/>
                  </a:srgbClr>
                </a:innerShdw>
              </a:effectLst>
            </a:endParaRPr>
          </a:p>
        </p:txBody>
      </p:sp>
      <p:sp>
        <p:nvSpPr>
          <p:cNvPr id="22" name="Прямоугольник 21"/>
          <p:cNvSpPr/>
          <p:nvPr/>
        </p:nvSpPr>
        <p:spPr>
          <a:xfrm>
            <a:off x="727952" y="2209158"/>
            <a:ext cx="5117106" cy="997902"/>
          </a:xfrm>
          <a:prstGeom prst="rect">
            <a:avLst/>
          </a:prstGeom>
          <a:noFill/>
        </p:spPr>
        <p:txBody>
          <a:bodyPr wrap="none" lIns="91440" tIns="45720" rIns="91440" bIns="45720">
            <a:spAutoFit/>
          </a:bodyPr>
          <a:lstStyle/>
          <a:p>
            <a:pPr algn="ctr"/>
            <a:r>
              <a:rPr lang="ru-RU" sz="5400" b="1" spc="50" dirty="0" smtClean="0">
                <a:ln w="0"/>
                <a:solidFill>
                  <a:schemeClr val="bg2"/>
                </a:solidFill>
                <a:effectLst>
                  <a:innerShdw blurRad="63500" dist="50800" dir="13500000">
                    <a:srgbClr val="000000">
                      <a:alpha val="50000"/>
                    </a:srgbClr>
                  </a:innerShdw>
                </a:effectLst>
              </a:rPr>
              <a:t>Тема проекта:</a:t>
            </a:r>
            <a:endParaRPr lang="ru-RU" sz="5400" b="1" spc="50" dirty="0">
              <a:ln w="0"/>
              <a:solidFill>
                <a:schemeClr val="bg2"/>
              </a:solidFill>
              <a:effectLst>
                <a:innerShdw blurRad="63500" dist="50800" dir="13500000">
                  <a:srgbClr val="000000">
                    <a:alpha val="50000"/>
                  </a:srgbClr>
                </a:innerShdw>
              </a:effectLst>
            </a:endParaRPr>
          </a:p>
        </p:txBody>
      </p:sp>
      <p:sp>
        <p:nvSpPr>
          <p:cNvPr id="3" name="TextBox 2"/>
          <p:cNvSpPr txBox="1"/>
          <p:nvPr/>
        </p:nvSpPr>
        <p:spPr>
          <a:xfrm>
            <a:off x="19436081" y="9785352"/>
            <a:ext cx="5150956" cy="362253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l"/>
            <a:r>
              <a:rPr lang="ru-RU" sz="3200" dirty="0">
                <a:solidFill>
                  <a:schemeClr val="tx1"/>
                </a:solidFill>
              </a:rPr>
              <a:t>Выполнили </a:t>
            </a:r>
          </a:p>
          <a:p>
            <a:pPr algn="l"/>
            <a:r>
              <a:rPr lang="ru-RU" sz="3200" dirty="0">
                <a:solidFill>
                  <a:schemeClr val="tx1"/>
                </a:solidFill>
              </a:rPr>
              <a:t>студенты группы 181-371:</a:t>
            </a:r>
          </a:p>
          <a:p>
            <a:pPr algn="l"/>
            <a:r>
              <a:rPr lang="ru-RU" sz="3200" dirty="0">
                <a:solidFill>
                  <a:schemeClr val="tx1"/>
                </a:solidFill>
              </a:rPr>
              <a:t>Долгова Е.В.,</a:t>
            </a:r>
          </a:p>
          <a:p>
            <a:pPr algn="l"/>
            <a:r>
              <a:rPr lang="ru-RU" sz="3200" dirty="0">
                <a:solidFill>
                  <a:schemeClr val="tx1"/>
                </a:solidFill>
              </a:rPr>
              <a:t>Клапова М.В., </a:t>
            </a:r>
          </a:p>
          <a:p>
            <a:pPr algn="l"/>
            <a:r>
              <a:rPr lang="ru-RU" sz="3200" dirty="0">
                <a:solidFill>
                  <a:schemeClr val="tx1"/>
                </a:solidFill>
              </a:rPr>
              <a:t>Пешехонова Е.М.,</a:t>
            </a:r>
          </a:p>
          <a:p>
            <a:pPr algn="l"/>
            <a:r>
              <a:rPr lang="ru-RU" sz="3200" dirty="0">
                <a:solidFill>
                  <a:schemeClr val="tx1"/>
                </a:solidFill>
              </a:rPr>
              <a:t>Рукавишников А.А. </a:t>
            </a:r>
            <a:endParaRPr kumimoji="0" lang="ru-RU" sz="3200" b="0" i="0" u="none" strike="noStrike" cap="none" spc="0" normalizeH="0" baseline="0" dirty="0">
              <a:ln>
                <a:noFill/>
              </a:ln>
              <a:solidFill>
                <a:schemeClr val="tx1"/>
              </a:solidFill>
              <a:effectLst/>
              <a:uFillTx/>
              <a:sym typeface="Montserrat Light"/>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344" y="6710423"/>
            <a:ext cx="7887968" cy="7887968"/>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6600" y="826394"/>
            <a:ext cx="4585092" cy="1892259"/>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181" name="Rectangle"/>
          <p:cNvSpPr/>
          <p:nvPr/>
        </p:nvSpPr>
        <p:spPr>
          <a:xfrm>
            <a:off x="242904" y="228600"/>
            <a:ext cx="7486588" cy="13296899"/>
          </a:xfrm>
          <a:prstGeom prst="rect">
            <a:avLst/>
          </a:prstGeom>
          <a:solidFill>
            <a:srgbClr val="BB79BB"/>
          </a:solidFill>
          <a:ln w="88900" cap="flat">
            <a:solidFill>
              <a:srgbClr val="BB79BB"/>
            </a:solidFill>
            <a:prstDash val="solid"/>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93" name="$"/>
          <p:cNvSpPr txBox="1"/>
          <p:nvPr/>
        </p:nvSpPr>
        <p:spPr>
          <a:xfrm>
            <a:off x="12621365" y="3481274"/>
            <a:ext cx="607908" cy="81280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80000"/>
              </a:lnSpc>
              <a:defRPr sz="3600" baseline="33333">
                <a:solidFill>
                  <a:srgbClr val="FFFFFF"/>
                </a:solidFill>
                <a:latin typeface="+mn-lt"/>
                <a:ea typeface="+mn-ea"/>
                <a:cs typeface="+mn-cs"/>
                <a:sym typeface="Montserrat-Bold"/>
              </a:defRPr>
            </a:lvl1pPr>
          </a:lstStyle>
          <a:p>
            <a:r>
              <a:rPr dirty="0"/>
              <a:t>$</a:t>
            </a:r>
          </a:p>
        </p:txBody>
      </p:sp>
      <p:pic>
        <p:nvPicPr>
          <p:cNvPr id="2" name="Рисунок 1"/>
          <p:cNvPicPr>
            <a:picLocks noChangeAspect="1"/>
          </p:cNvPicPr>
          <p:nvPr/>
        </p:nvPicPr>
        <p:blipFill>
          <a:blip r:embed="rId2"/>
          <a:stretch>
            <a:fillRect/>
          </a:stretch>
        </p:blipFill>
        <p:spPr>
          <a:xfrm>
            <a:off x="385999" y="419106"/>
            <a:ext cx="7200397" cy="12915886"/>
          </a:xfrm>
          <a:prstGeom prst="rect">
            <a:avLst/>
          </a:prstGeom>
        </p:spPr>
      </p:pic>
      <p:sp>
        <p:nvSpPr>
          <p:cNvPr id="28" name="Rectangle"/>
          <p:cNvSpPr/>
          <p:nvPr/>
        </p:nvSpPr>
        <p:spPr>
          <a:xfrm>
            <a:off x="8351053" y="2076450"/>
            <a:ext cx="7486588" cy="11449049"/>
          </a:xfrm>
          <a:prstGeom prst="rect">
            <a:avLst/>
          </a:prstGeom>
          <a:solidFill>
            <a:srgbClr val="BB79BB"/>
          </a:solidFill>
          <a:ln w="88900" cap="flat">
            <a:solidFill>
              <a:srgbClr val="BB79BB"/>
            </a:solidFill>
            <a:prstDash val="solid"/>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0" name="Rectangle"/>
          <p:cNvSpPr/>
          <p:nvPr/>
        </p:nvSpPr>
        <p:spPr>
          <a:xfrm>
            <a:off x="16459201" y="4294076"/>
            <a:ext cx="7486588" cy="9231423"/>
          </a:xfrm>
          <a:prstGeom prst="rect">
            <a:avLst/>
          </a:prstGeom>
          <a:solidFill>
            <a:srgbClr val="BB79BB"/>
          </a:solidFill>
          <a:ln w="88900" cap="flat">
            <a:solidFill>
              <a:srgbClr val="BB79BB"/>
            </a:solidFill>
            <a:prstDash val="solid"/>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4148" y="2305050"/>
            <a:ext cx="7200397" cy="11029942"/>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1570" y="4570009"/>
            <a:ext cx="7181850" cy="8679555"/>
          </a:xfrm>
          <a:prstGeom prst="rect">
            <a:avLst/>
          </a:prstGeom>
        </p:spPr>
      </p:pic>
      <p:sp>
        <p:nvSpPr>
          <p:cNvPr id="34" name="Прямоугольник 33"/>
          <p:cNvSpPr/>
          <p:nvPr/>
        </p:nvSpPr>
        <p:spPr>
          <a:xfrm>
            <a:off x="9692518" y="422915"/>
            <a:ext cx="5857694" cy="1199046"/>
          </a:xfrm>
          <a:prstGeom prst="rect">
            <a:avLst/>
          </a:prstGeom>
          <a:noFill/>
        </p:spPr>
        <p:txBody>
          <a:bodyPr wrap="none" lIns="91440" tIns="45720" rIns="91440" bIns="45720">
            <a:spAutoFit/>
          </a:bodyPr>
          <a:lstStyle/>
          <a:p>
            <a:pPr algn="ctr"/>
            <a:r>
              <a:rPr lang="ru-RU" sz="6600" spc="300" dirty="0" smtClean="0">
                <a:ln w="0"/>
                <a:solidFill>
                  <a:schemeClr val="tx1"/>
                </a:solidFill>
                <a:effectLst>
                  <a:outerShdw blurRad="38100" dist="19050" dir="2700000" algn="tl" rotWithShape="0">
                    <a:schemeClr val="dk1">
                      <a:alpha val="40000"/>
                    </a:schemeClr>
                  </a:outerShdw>
                </a:effectLst>
              </a:rPr>
              <a:t>Внешний вид</a:t>
            </a:r>
            <a:endParaRPr lang="ru-RU" sz="6600" b="0" cap="none" spc="300" dirty="0">
              <a:ln w="0"/>
              <a:solidFill>
                <a:schemeClr val="tx1"/>
              </a:solidFill>
              <a:effectLst>
                <a:outerShdw blurRad="38100" dist="19050" dir="2700000" algn="tl" rotWithShape="0">
                  <a:schemeClr val="dk1">
                    <a:alpha val="40000"/>
                  </a:schemeClr>
                </a:outerShdw>
              </a:effectLst>
            </a:endParaRPr>
          </a:p>
        </p:txBody>
      </p:sp>
      <p:sp>
        <p:nvSpPr>
          <p:cNvPr id="35" name="Прямоугольник 34"/>
          <p:cNvSpPr/>
          <p:nvPr/>
        </p:nvSpPr>
        <p:spPr>
          <a:xfrm>
            <a:off x="16135320" y="906531"/>
            <a:ext cx="6325771" cy="1199046"/>
          </a:xfrm>
          <a:prstGeom prst="rect">
            <a:avLst/>
          </a:prstGeom>
          <a:noFill/>
        </p:spPr>
        <p:txBody>
          <a:bodyPr wrap="none" lIns="91440" tIns="45720" rIns="91440" bIns="45720">
            <a:spAutoFit/>
          </a:bodyPr>
          <a:lstStyle/>
          <a:p>
            <a:pPr algn="ctr"/>
            <a:r>
              <a:rPr lang="ru-RU" sz="6600" spc="300" dirty="0">
                <a:ln w="0"/>
                <a:solidFill>
                  <a:schemeClr val="tx1"/>
                </a:solidFill>
                <a:effectLst>
                  <a:outerShdw blurRad="38100" dist="19050" dir="2700000" algn="tl" rotWithShape="0">
                    <a:schemeClr val="dk1">
                      <a:alpha val="40000"/>
                    </a:schemeClr>
                  </a:outerShdw>
                </a:effectLst>
              </a:rPr>
              <a:t>с</a:t>
            </a:r>
            <a:r>
              <a:rPr lang="ru-RU" sz="6600" b="0" cap="none" spc="300" dirty="0" smtClean="0">
                <a:ln w="0"/>
                <a:solidFill>
                  <a:schemeClr val="tx1"/>
                </a:solidFill>
                <a:effectLst>
                  <a:outerShdw blurRad="38100" dist="19050" dir="2700000" algn="tl" rotWithShape="0">
                    <a:schemeClr val="dk1">
                      <a:alpha val="40000"/>
                    </a:schemeClr>
                  </a:outerShdw>
                </a:effectLst>
              </a:rPr>
              <a:t>траниц сайта</a:t>
            </a:r>
            <a:endParaRPr lang="ru-RU" sz="6600" b="0" cap="none" spc="30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pic>
        <p:nvPicPr>
          <p:cNvPr id="2" name="Рисунок 1"/>
          <p:cNvPicPr>
            <a:picLocks noChangeAspect="1"/>
          </p:cNvPicPr>
          <p:nvPr/>
        </p:nvPicPr>
        <p:blipFill>
          <a:blip r:embed="rId2"/>
          <a:stretch>
            <a:fillRect/>
          </a:stretch>
        </p:blipFill>
        <p:spPr>
          <a:xfrm>
            <a:off x="9805490" y="2746445"/>
            <a:ext cx="5599076" cy="5607087"/>
          </a:xfrm>
          <a:prstGeom prst="rect">
            <a:avLst/>
          </a:prstGeom>
        </p:spPr>
      </p:pic>
      <p:pic>
        <p:nvPicPr>
          <p:cNvPr id="27" name="Рисунок 26"/>
          <p:cNvPicPr>
            <a:picLocks noChangeAspect="1"/>
          </p:cNvPicPr>
          <p:nvPr/>
        </p:nvPicPr>
        <p:blipFill>
          <a:blip r:embed="rId2"/>
          <a:stretch>
            <a:fillRect/>
          </a:stretch>
        </p:blipFill>
        <p:spPr>
          <a:xfrm>
            <a:off x="17301259" y="2746445"/>
            <a:ext cx="5599076" cy="5607087"/>
          </a:xfrm>
          <a:prstGeom prst="rect">
            <a:avLst/>
          </a:prstGeom>
        </p:spPr>
      </p:pic>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4746" y="4026376"/>
            <a:ext cx="2800564" cy="2938493"/>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9753" y="3855889"/>
            <a:ext cx="5340582" cy="3464161"/>
          </a:xfrm>
          <a:prstGeom prst="rect">
            <a:avLst/>
          </a:prstGeom>
        </p:spPr>
      </p:pic>
      <p:sp>
        <p:nvSpPr>
          <p:cNvPr id="6" name="TextBox 5"/>
          <p:cNvSpPr txBox="1"/>
          <p:nvPr/>
        </p:nvSpPr>
        <p:spPr>
          <a:xfrm>
            <a:off x="2523575" y="9683387"/>
            <a:ext cx="4763234" cy="155427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ru-RU" sz="4000"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Подключение </a:t>
            </a:r>
            <a:endParaRPr kumimoji="0" lang="en-US" sz="4000" i="0" u="none" strike="noStrike" cap="none" spc="0" normalizeH="0" baseline="0" dirty="0" smtClean="0">
              <a:ln>
                <a:noFill/>
              </a:ln>
              <a:solidFill>
                <a:schemeClr val="tx1"/>
              </a:solidFill>
              <a:effectLst/>
              <a:uFillTx/>
              <a:latin typeface="Montserrat Light"/>
              <a:ea typeface="Montserrat Light"/>
              <a:cs typeface="Montserrat Light"/>
              <a:sym typeface="Montserrat Light"/>
            </a:endParaRPr>
          </a:p>
          <a:p>
            <a:pPr marL="0" marR="0" indent="0" algn="ctr" defTabSz="825500" rtl="0" fontAlgn="auto" latinLnBrk="0" hangingPunct="0">
              <a:lnSpc>
                <a:spcPct val="120000"/>
              </a:lnSpc>
              <a:spcBef>
                <a:spcPts val="0"/>
              </a:spcBef>
              <a:spcAft>
                <a:spcPts val="0"/>
              </a:spcAft>
              <a:buClrTx/>
              <a:buSzTx/>
              <a:buFontTx/>
              <a:buNone/>
              <a:tabLst/>
            </a:pPr>
            <a:r>
              <a:rPr kumimoji="0" lang="en-US" sz="4000"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Google Analytics</a:t>
            </a:r>
            <a:endParaRPr kumimoji="0" lang="ru-RU" sz="4000" i="0" u="none" strike="noStrike" cap="none" spc="0" normalizeH="0" baseline="0" dirty="0">
              <a:ln>
                <a:noFill/>
              </a:ln>
              <a:solidFill>
                <a:schemeClr val="tx1"/>
              </a:solidFill>
              <a:effectLst/>
              <a:uFillTx/>
              <a:latin typeface="Montserrat Light"/>
              <a:ea typeface="Montserrat Light"/>
              <a:cs typeface="Montserrat Light"/>
              <a:sym typeface="Montserrat Light"/>
            </a:endParaRPr>
          </a:p>
        </p:txBody>
      </p:sp>
      <p:sp>
        <p:nvSpPr>
          <p:cNvPr id="31" name="TextBox 30"/>
          <p:cNvSpPr txBox="1"/>
          <p:nvPr/>
        </p:nvSpPr>
        <p:spPr>
          <a:xfrm>
            <a:off x="9810383" y="9683387"/>
            <a:ext cx="4763234" cy="155427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ru-RU" sz="4000"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Интеграция </a:t>
            </a:r>
          </a:p>
          <a:p>
            <a:pPr marL="0" marR="0" indent="0" algn="ctr" defTabSz="825500" rtl="0" fontAlgn="auto" latinLnBrk="0" hangingPunct="0">
              <a:lnSpc>
                <a:spcPct val="120000"/>
              </a:lnSpc>
              <a:spcBef>
                <a:spcPts val="0"/>
              </a:spcBef>
              <a:spcAft>
                <a:spcPts val="0"/>
              </a:spcAft>
              <a:buClrTx/>
              <a:buSzTx/>
              <a:buFontTx/>
              <a:buNone/>
              <a:tabLst/>
            </a:pPr>
            <a:r>
              <a:rPr lang="en-US" sz="4000" dirty="0" smtClean="0">
                <a:solidFill>
                  <a:schemeClr val="tx1"/>
                </a:solidFill>
              </a:rPr>
              <a:t>CRM</a:t>
            </a:r>
            <a:endParaRPr kumimoji="0" lang="ru-RU" sz="4000" i="0" u="none" strike="noStrike" cap="none" spc="0" normalizeH="0" baseline="0" dirty="0">
              <a:ln>
                <a:noFill/>
              </a:ln>
              <a:solidFill>
                <a:schemeClr val="tx1"/>
              </a:solidFill>
              <a:effectLst/>
              <a:uFillTx/>
              <a:latin typeface="Montserrat Light"/>
              <a:ea typeface="Montserrat Light"/>
              <a:cs typeface="Montserrat Light"/>
              <a:sym typeface="Montserrat Light"/>
            </a:endParaRPr>
          </a:p>
        </p:txBody>
      </p:sp>
      <p:sp>
        <p:nvSpPr>
          <p:cNvPr id="32" name="TextBox 31"/>
          <p:cNvSpPr txBox="1"/>
          <p:nvPr/>
        </p:nvSpPr>
        <p:spPr>
          <a:xfrm>
            <a:off x="17301259" y="9462976"/>
            <a:ext cx="5181155" cy="155427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r>
              <a:rPr lang="ru-RU" sz="4000" dirty="0" smtClean="0">
                <a:solidFill>
                  <a:schemeClr val="tx1"/>
                </a:solidFill>
              </a:rPr>
              <a:t>Дальнейшее</a:t>
            </a:r>
          </a:p>
          <a:p>
            <a:pPr marL="0" marR="0" indent="0" algn="ctr" defTabSz="825500" rtl="0" fontAlgn="auto" latinLnBrk="0" hangingPunct="0">
              <a:lnSpc>
                <a:spcPct val="120000"/>
              </a:lnSpc>
              <a:spcBef>
                <a:spcPts val="0"/>
              </a:spcBef>
              <a:spcAft>
                <a:spcPts val="0"/>
              </a:spcAft>
              <a:buClrTx/>
              <a:buSzTx/>
              <a:buFontTx/>
              <a:buNone/>
              <a:tabLst/>
            </a:pPr>
            <a:r>
              <a:rPr kumimoji="0" lang="ru-RU" sz="4000"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усовершенствование</a:t>
            </a:r>
            <a:endParaRPr kumimoji="0" lang="ru-RU" sz="4000" i="0" u="none" strike="noStrike" cap="none" spc="0" normalizeH="0" baseline="0" dirty="0">
              <a:ln>
                <a:noFill/>
              </a:ln>
              <a:solidFill>
                <a:schemeClr val="tx1"/>
              </a:solidFill>
              <a:effectLst/>
              <a:uFillTx/>
              <a:latin typeface="Montserrat Light"/>
              <a:ea typeface="Montserrat Light"/>
              <a:cs typeface="Montserrat Light"/>
              <a:sym typeface="Montserrat Light"/>
            </a:endParaRPr>
          </a:p>
        </p:txBody>
      </p:sp>
      <p:pic>
        <p:nvPicPr>
          <p:cNvPr id="33" name="Рисунок 32"/>
          <p:cNvPicPr>
            <a:picLocks noChangeAspect="1"/>
          </p:cNvPicPr>
          <p:nvPr/>
        </p:nvPicPr>
        <p:blipFill>
          <a:blip r:embed="rId2"/>
          <a:stretch>
            <a:fillRect/>
          </a:stretch>
        </p:blipFill>
        <p:spPr>
          <a:xfrm>
            <a:off x="2309721" y="2746445"/>
            <a:ext cx="5599076" cy="5607087"/>
          </a:xfrm>
          <a:prstGeom prst="rect">
            <a:avLst/>
          </a:prstGeom>
        </p:spPr>
      </p:pic>
      <p:pic>
        <p:nvPicPr>
          <p:cNvPr id="2050" name="Picture 2" descr="https://telegraph.joinlincoln.org/app/uploads/2017/02/GoogleAnalytic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0627" y="4252978"/>
            <a:ext cx="3917263" cy="2965835"/>
          </a:xfrm>
          <a:prstGeom prst="rect">
            <a:avLst/>
          </a:prstGeom>
          <a:noFill/>
          <a:extLst>
            <a:ext uri="{909E8E84-426E-40DD-AFC4-6F175D3DCCD1}">
              <a14:hiddenFill xmlns:a14="http://schemas.microsoft.com/office/drawing/2010/main">
                <a:solidFill>
                  <a:srgbClr val="FFFFFF"/>
                </a:solidFill>
              </a14:hiddenFill>
            </a:ext>
          </a:extLst>
        </p:spPr>
      </p:pic>
      <p:sp>
        <p:nvSpPr>
          <p:cNvPr id="34" name="Прямоугольник 33"/>
          <p:cNvSpPr/>
          <p:nvPr/>
        </p:nvSpPr>
        <p:spPr>
          <a:xfrm>
            <a:off x="10006150" y="522833"/>
            <a:ext cx="4626588" cy="1311128"/>
          </a:xfrm>
          <a:prstGeom prst="rect">
            <a:avLst/>
          </a:prstGeom>
          <a:noFill/>
        </p:spPr>
        <p:txBody>
          <a:bodyPr wrap="none" lIns="91440" tIns="45720" rIns="91440" bIns="45720">
            <a:spAutoFit/>
          </a:bodyPr>
          <a:lstStyle/>
          <a:p>
            <a:pPr algn="ctr"/>
            <a:r>
              <a:rPr lang="ru-RU" sz="6600" b="0" cap="none" spc="300" dirty="0" smtClean="0">
                <a:ln w="0"/>
                <a:solidFill>
                  <a:schemeClr val="tx1"/>
                </a:solidFill>
                <a:effectLst>
                  <a:outerShdw blurRad="38100" dist="19050" dir="2700000" algn="tl" rotWithShape="0">
                    <a:schemeClr val="dk1">
                      <a:alpha val="40000"/>
                    </a:schemeClr>
                  </a:outerShdw>
                </a:effectLst>
              </a:rPr>
              <a:t>В планах: </a:t>
            </a:r>
            <a:endParaRPr lang="ru-RU" sz="6600" b="0" cap="none" spc="30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Slide Number"/>
          <p:cNvSpPr txBox="1">
            <a:spLocks noGrp="1"/>
          </p:cNvSpPr>
          <p:nvPr>
            <p:ph type="sldNum" sz="quarter" idx="2"/>
          </p:nvPr>
        </p:nvSpPr>
        <p:spPr>
          <a:xfrm>
            <a:off x="21920357" y="12447021"/>
            <a:ext cx="607908" cy="5969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361" name="HELEN HARPER"/>
          <p:cNvSpPr txBox="1"/>
          <p:nvPr/>
        </p:nvSpPr>
        <p:spPr>
          <a:xfrm>
            <a:off x="2698062" y="349541"/>
            <a:ext cx="19526250" cy="3795911"/>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80000"/>
              </a:lnSpc>
              <a:defRPr sz="7000" cap="all" baseline="17142">
                <a:solidFill>
                  <a:srgbClr val="17222C"/>
                </a:solidFill>
                <a:latin typeface="+mn-lt"/>
                <a:ea typeface="+mn-ea"/>
                <a:cs typeface="+mn-cs"/>
                <a:sym typeface="Montserrat-Bold"/>
              </a:defRPr>
            </a:lvl1pPr>
          </a:lstStyle>
          <a:p>
            <a:pPr algn="r">
              <a:lnSpc>
                <a:spcPct val="100000"/>
              </a:lnSpc>
            </a:pPr>
            <a:r>
              <a:rPr lang="ru-RU" sz="12000" spc="600" dirty="0" smtClean="0"/>
              <a:t>Благодарим</a:t>
            </a:r>
            <a:r>
              <a:rPr lang="ru-RU" sz="12000" spc="600" baseline="0" dirty="0" smtClean="0"/>
              <a:t> </a:t>
            </a:r>
          </a:p>
          <a:p>
            <a:pPr algn="r">
              <a:lnSpc>
                <a:spcPct val="100000"/>
              </a:lnSpc>
            </a:pPr>
            <a:r>
              <a:rPr lang="ru-RU" sz="12000" spc="600" baseline="0" dirty="0" smtClean="0"/>
              <a:t>за внимание</a:t>
            </a:r>
            <a:endParaRPr sz="12000" spc="600" dirty="0"/>
          </a:p>
        </p:txBody>
      </p:sp>
      <p:sp>
        <p:nvSpPr>
          <p:cNvPr id="2" name="Прямоугольник 1"/>
          <p:cNvSpPr/>
          <p:nvPr/>
        </p:nvSpPr>
        <p:spPr>
          <a:xfrm>
            <a:off x="13844458" y="4180734"/>
            <a:ext cx="8201284" cy="997902"/>
          </a:xfrm>
          <a:prstGeom prst="rect">
            <a:avLst/>
          </a:prstGeom>
          <a:noFill/>
          <a:ln>
            <a:noFill/>
          </a:ln>
        </p:spPr>
        <p:txBody>
          <a:bodyPr wrap="none" lIns="91440" tIns="45720" rIns="91440" bIns="45720">
            <a:spAutoFit/>
          </a:bodyPr>
          <a:lstStyle/>
          <a:p>
            <a:pPr algn="ctr"/>
            <a:r>
              <a:rPr lang="ru-RU" sz="5400" b="1" cap="none" spc="50" dirty="0" smtClean="0">
                <a:ln w="0"/>
                <a:solidFill>
                  <a:srgbClr val="BB79BB"/>
                </a:solidFill>
                <a:effectLst>
                  <a:innerShdw blurRad="63500" dist="50800" dir="13500000">
                    <a:srgbClr val="000000">
                      <a:alpha val="50000"/>
                    </a:srgbClr>
                  </a:innerShdw>
                </a:effectLst>
              </a:rPr>
              <a:t>Ждем ваших вопросов</a:t>
            </a:r>
            <a:endParaRPr lang="ru-RU" sz="5400" b="1" cap="none" spc="50" dirty="0">
              <a:ln w="0"/>
              <a:solidFill>
                <a:srgbClr val="BB79BB"/>
              </a:solidFill>
              <a:effectLst>
                <a:innerShdw blurRad="63500" dist="50800" dir="13500000">
                  <a:srgbClr val="000000">
                    <a:alpha val="50000"/>
                  </a:srgbClr>
                </a:innerShdw>
              </a:effectLst>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69" y="6211820"/>
            <a:ext cx="6235201" cy="6235201"/>
          </a:xfrm>
          <a:prstGeom prst="rect">
            <a:avLst/>
          </a:prstGeom>
        </p:spPr>
      </p:pic>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46293" y="6037908"/>
            <a:ext cx="6198808" cy="6198808"/>
          </a:xfrm>
          <a:prstGeom prst="rect">
            <a:avLst/>
          </a:prstGeom>
        </p:spPr>
      </p:pic>
      <p:pic>
        <p:nvPicPr>
          <p:cNvPr id="9" name="Рисунок 8"/>
          <p:cNvPicPr>
            <a:picLocks noChangeAspect="1"/>
          </p:cNvPicPr>
          <p:nvPr/>
        </p:nvPicPr>
        <p:blipFill rotWithShape="1">
          <a:blip r:embed="rId4">
            <a:extLst>
              <a:ext uri="{28A0092B-C50C-407E-A947-70E740481C1C}">
                <a14:useLocalDpi xmlns:a14="http://schemas.microsoft.com/office/drawing/2010/main" val="0"/>
              </a:ext>
            </a:extLst>
          </a:blip>
          <a:srcRect l="4593" t="12293" b="5422"/>
          <a:stretch/>
        </p:blipFill>
        <p:spPr>
          <a:xfrm flipH="1">
            <a:off x="5757868" y="5658871"/>
            <a:ext cx="6182905" cy="7086600"/>
          </a:xfrm>
          <a:prstGeom prst="rect">
            <a:avLst/>
          </a:prstGeom>
        </p:spPr>
      </p:pic>
      <p:pic>
        <p:nvPicPr>
          <p:cNvPr id="15" name="Рисунок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7336712" y="6012258"/>
            <a:ext cx="6097937" cy="6097937"/>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grpSp>
        <p:nvGrpSpPr>
          <p:cNvPr id="350" name="Group"/>
          <p:cNvGrpSpPr/>
          <p:nvPr/>
        </p:nvGrpSpPr>
        <p:grpSpPr>
          <a:xfrm>
            <a:off x="1656174" y="2412448"/>
            <a:ext cx="15017702" cy="8825007"/>
            <a:chOff x="9709" y="0"/>
            <a:chExt cx="15017701" cy="8825006"/>
          </a:xfrm>
        </p:grpSpPr>
        <p:sp>
          <p:nvSpPr>
            <p:cNvPr id="329" name="Lorem Ipsum has been the industry's unknown printer took a galley of type and scrambled it to make a type specimen book. It has survived not only five centuries, but also the leap"/>
            <p:cNvSpPr txBox="1"/>
            <p:nvPr/>
          </p:nvSpPr>
          <p:spPr>
            <a:xfrm>
              <a:off x="9709" y="1020088"/>
              <a:ext cx="5898161" cy="271321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lvl1pPr algn="r"/>
            </a:lstStyle>
            <a:p>
              <a:endParaRPr dirty="0"/>
            </a:p>
          </p:txBody>
        </p:sp>
        <p:sp>
          <p:nvSpPr>
            <p:cNvPr id="340" name="Square"/>
            <p:cNvSpPr/>
            <p:nvPr/>
          </p:nvSpPr>
          <p:spPr>
            <a:xfrm>
              <a:off x="7057624" y="603433"/>
              <a:ext cx="3403057" cy="3406115"/>
            </a:xfrm>
            <a:prstGeom prst="rect">
              <a:avLst/>
            </a:prstGeom>
            <a:solidFill>
              <a:srgbClr val="17222C"/>
            </a:solidFill>
            <a:ln w="88900" cap="flat">
              <a:solidFill>
                <a:srgbClr val="17222C"/>
              </a:solidFill>
              <a:prstDash val="solid"/>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41" name="Square"/>
            <p:cNvSpPr/>
            <p:nvPr/>
          </p:nvSpPr>
          <p:spPr>
            <a:xfrm>
              <a:off x="11125689" y="603433"/>
              <a:ext cx="3448981" cy="3406115"/>
            </a:xfrm>
            <a:prstGeom prst="rect">
              <a:avLst/>
            </a:prstGeom>
            <a:solidFill>
              <a:srgbClr val="CBAD69"/>
            </a:solidFill>
            <a:ln w="88900" cap="flat">
              <a:solidFill>
                <a:srgbClr val="CBAD69"/>
              </a:solidFill>
              <a:prstDash val="solid"/>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42" name="Square"/>
            <p:cNvSpPr/>
            <p:nvPr/>
          </p:nvSpPr>
          <p:spPr>
            <a:xfrm>
              <a:off x="7057624" y="4664490"/>
              <a:ext cx="3403057" cy="3406115"/>
            </a:xfrm>
            <a:prstGeom prst="rect">
              <a:avLst/>
            </a:prstGeom>
            <a:solidFill>
              <a:srgbClr val="CBAD69"/>
            </a:solidFill>
            <a:ln w="88900" cap="flat">
              <a:solidFill>
                <a:srgbClr val="CBAD69"/>
              </a:solidFill>
              <a:prstDash val="solid"/>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43" name="Square"/>
            <p:cNvSpPr/>
            <p:nvPr/>
          </p:nvSpPr>
          <p:spPr>
            <a:xfrm>
              <a:off x="11125690" y="4664490"/>
              <a:ext cx="3448980" cy="3406115"/>
            </a:xfrm>
            <a:prstGeom prst="rect">
              <a:avLst/>
            </a:prstGeom>
            <a:solidFill>
              <a:srgbClr val="17222C"/>
            </a:solidFill>
            <a:ln w="88900" cap="flat">
              <a:solidFill>
                <a:srgbClr val="17222C"/>
              </a:solidFill>
              <a:prstDash val="solid"/>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44" name="Line"/>
            <p:cNvSpPr/>
            <p:nvPr/>
          </p:nvSpPr>
          <p:spPr>
            <a:xfrm flipV="1">
              <a:off x="10793186" y="0"/>
              <a:ext cx="1" cy="8825006"/>
            </a:xfrm>
            <a:prstGeom prst="line">
              <a:avLst/>
            </a:prstGeom>
            <a:noFill/>
            <a:ln w="25400" cap="flat">
              <a:solidFill>
                <a:srgbClr val="000000"/>
              </a:solidFill>
              <a:custDash>
                <a:ds d="200000" sp="200000"/>
              </a:custDash>
              <a:miter lim="400000"/>
              <a:tailEnd type="triangle" w="med" len="med"/>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45" name="Line"/>
            <p:cNvSpPr/>
            <p:nvPr/>
          </p:nvSpPr>
          <p:spPr>
            <a:xfrm>
              <a:off x="6558963" y="4337018"/>
              <a:ext cx="8468447" cy="1"/>
            </a:xfrm>
            <a:prstGeom prst="line">
              <a:avLst/>
            </a:prstGeom>
            <a:noFill/>
            <a:ln w="25400" cap="flat">
              <a:solidFill>
                <a:srgbClr val="000000"/>
              </a:solidFill>
              <a:custDash>
                <a:ds d="200000" sp="200000"/>
              </a:custDash>
              <a:miter lim="400000"/>
              <a:tailEnd type="triangle" w="med" len="med"/>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46" name="Shape"/>
            <p:cNvSpPr/>
            <p:nvPr/>
          </p:nvSpPr>
          <p:spPr>
            <a:xfrm>
              <a:off x="8258095" y="1908403"/>
              <a:ext cx="1002116" cy="796175"/>
            </a:xfrm>
            <a:custGeom>
              <a:avLst/>
              <a:gdLst/>
              <a:ahLst/>
              <a:cxnLst>
                <a:cxn ang="0">
                  <a:pos x="wd2" y="hd2"/>
                </a:cxn>
                <a:cxn ang="5400000">
                  <a:pos x="wd2" y="hd2"/>
                </a:cxn>
                <a:cxn ang="10800000">
                  <a:pos x="wd2" y="hd2"/>
                </a:cxn>
                <a:cxn ang="16200000">
                  <a:pos x="wd2" y="hd2"/>
                </a:cxn>
              </a:cxnLst>
              <a:rect l="0" t="0" r="r" b="b"/>
              <a:pathLst>
                <a:path w="21600" h="21600" extrusionOk="0">
                  <a:moveTo>
                    <a:pt x="19537" y="0"/>
                  </a:moveTo>
                  <a:lnTo>
                    <a:pt x="2274" y="0"/>
                  </a:lnTo>
                  <a:cubicBezTo>
                    <a:pt x="1053" y="0"/>
                    <a:pt x="0" y="1264"/>
                    <a:pt x="0" y="2792"/>
                  </a:cubicBezTo>
                  <a:lnTo>
                    <a:pt x="0" y="18755"/>
                  </a:lnTo>
                  <a:cubicBezTo>
                    <a:pt x="0" y="20336"/>
                    <a:pt x="1053" y="21600"/>
                    <a:pt x="2274" y="21600"/>
                  </a:cubicBezTo>
                  <a:lnTo>
                    <a:pt x="19537" y="21600"/>
                  </a:lnTo>
                  <a:cubicBezTo>
                    <a:pt x="20589" y="21600"/>
                    <a:pt x="21600" y="20336"/>
                    <a:pt x="21600" y="18755"/>
                  </a:cubicBezTo>
                  <a:lnTo>
                    <a:pt x="21600" y="2792"/>
                  </a:lnTo>
                  <a:cubicBezTo>
                    <a:pt x="21600" y="1264"/>
                    <a:pt x="20589" y="0"/>
                    <a:pt x="19537" y="0"/>
                  </a:cubicBezTo>
                  <a:close/>
                  <a:moveTo>
                    <a:pt x="19537" y="5374"/>
                  </a:moveTo>
                  <a:lnTo>
                    <a:pt x="10905" y="12064"/>
                  </a:lnTo>
                  <a:lnTo>
                    <a:pt x="2274" y="5374"/>
                  </a:lnTo>
                  <a:lnTo>
                    <a:pt x="2274" y="2792"/>
                  </a:lnTo>
                  <a:lnTo>
                    <a:pt x="10905" y="9483"/>
                  </a:lnTo>
                  <a:lnTo>
                    <a:pt x="19537" y="2792"/>
                  </a:lnTo>
                  <a:lnTo>
                    <a:pt x="19537" y="5374"/>
                  </a:lnTo>
                  <a:close/>
                </a:path>
              </a:pathLst>
            </a:custGeom>
            <a:solidFill>
              <a:srgbClr val="FFFFFF"/>
            </a:solidFill>
            <a:ln w="3175" cap="flat">
              <a:noFill/>
              <a:miter lim="400000"/>
            </a:ln>
            <a:effectLst/>
          </p:spPr>
          <p:txBody>
            <a:bodyPr wrap="square" lIns="45719" tIns="45719" rIns="45719" bIns="45719" numCol="1" anchor="ctr">
              <a:noAutofit/>
            </a:bodyPr>
            <a:lstStyle/>
            <a:p>
              <a:pPr algn="l" defTabSz="914400">
                <a:lnSpc>
                  <a:spcPct val="100000"/>
                </a:lnSpc>
                <a:defRPr sz="1800">
                  <a:solidFill>
                    <a:srgbClr val="000000"/>
                  </a:solidFill>
                  <a:latin typeface="Roboto Regular"/>
                  <a:ea typeface="Roboto Regular"/>
                  <a:cs typeface="Roboto Regular"/>
                  <a:sym typeface="Roboto Regular"/>
                </a:defRPr>
              </a:pPr>
              <a:endParaRPr/>
            </a:p>
          </p:txBody>
        </p:sp>
        <p:sp>
          <p:nvSpPr>
            <p:cNvPr id="347" name="Shape"/>
            <p:cNvSpPr/>
            <p:nvPr/>
          </p:nvSpPr>
          <p:spPr>
            <a:xfrm>
              <a:off x="8360051" y="5820581"/>
              <a:ext cx="798204" cy="1047716"/>
            </a:xfrm>
            <a:custGeom>
              <a:avLst/>
              <a:gdLst/>
              <a:ahLst/>
              <a:cxnLst>
                <a:cxn ang="0">
                  <a:pos x="wd2" y="hd2"/>
                </a:cxn>
                <a:cxn ang="5400000">
                  <a:pos x="wd2" y="hd2"/>
                </a:cxn>
                <a:cxn ang="10800000">
                  <a:pos x="wd2" y="hd2"/>
                </a:cxn>
                <a:cxn ang="16200000">
                  <a:pos x="wd2" y="hd2"/>
                </a:cxn>
              </a:cxnLst>
              <a:rect l="0" t="0" r="r" b="b"/>
              <a:pathLst>
                <a:path w="21600" h="21600" extrusionOk="0">
                  <a:moveTo>
                    <a:pt x="18755" y="7066"/>
                  </a:moveTo>
                  <a:lnTo>
                    <a:pt x="17491" y="7066"/>
                  </a:lnTo>
                  <a:lnTo>
                    <a:pt x="17491" y="5099"/>
                  </a:lnTo>
                  <a:cubicBezTo>
                    <a:pt x="17491" y="2168"/>
                    <a:pt x="14646" y="0"/>
                    <a:pt x="10800" y="0"/>
                  </a:cubicBezTo>
                  <a:cubicBezTo>
                    <a:pt x="6954" y="0"/>
                    <a:pt x="4109" y="2168"/>
                    <a:pt x="4109" y="5099"/>
                  </a:cubicBezTo>
                  <a:lnTo>
                    <a:pt x="4109" y="7066"/>
                  </a:lnTo>
                  <a:lnTo>
                    <a:pt x="2845" y="7066"/>
                  </a:lnTo>
                  <a:cubicBezTo>
                    <a:pt x="1264" y="7066"/>
                    <a:pt x="0" y="8070"/>
                    <a:pt x="0" y="9234"/>
                  </a:cubicBezTo>
                  <a:lnTo>
                    <a:pt x="0" y="19432"/>
                  </a:lnTo>
                  <a:cubicBezTo>
                    <a:pt x="0" y="20596"/>
                    <a:pt x="1264" y="21600"/>
                    <a:pt x="2845" y="21600"/>
                  </a:cubicBezTo>
                  <a:lnTo>
                    <a:pt x="18755" y="21600"/>
                  </a:lnTo>
                  <a:cubicBezTo>
                    <a:pt x="20336" y="21600"/>
                    <a:pt x="21600" y="20596"/>
                    <a:pt x="21600" y="19432"/>
                  </a:cubicBezTo>
                  <a:lnTo>
                    <a:pt x="21600" y="9234"/>
                  </a:lnTo>
                  <a:cubicBezTo>
                    <a:pt x="21600" y="8070"/>
                    <a:pt x="20336" y="7066"/>
                    <a:pt x="18755" y="7066"/>
                  </a:cubicBezTo>
                  <a:close/>
                  <a:moveTo>
                    <a:pt x="10800" y="16300"/>
                  </a:moveTo>
                  <a:cubicBezTo>
                    <a:pt x="9272" y="16300"/>
                    <a:pt x="8219" y="15497"/>
                    <a:pt x="8219" y="14333"/>
                  </a:cubicBezTo>
                  <a:cubicBezTo>
                    <a:pt x="8219" y="13169"/>
                    <a:pt x="9272" y="12165"/>
                    <a:pt x="10800" y="12165"/>
                  </a:cubicBezTo>
                  <a:cubicBezTo>
                    <a:pt x="12328" y="12165"/>
                    <a:pt x="13645" y="13169"/>
                    <a:pt x="13645" y="14333"/>
                  </a:cubicBezTo>
                  <a:cubicBezTo>
                    <a:pt x="13645" y="15497"/>
                    <a:pt x="12328" y="16300"/>
                    <a:pt x="10800" y="16300"/>
                  </a:cubicBezTo>
                  <a:close/>
                  <a:moveTo>
                    <a:pt x="14909" y="7066"/>
                  </a:moveTo>
                  <a:lnTo>
                    <a:pt x="6691" y="7066"/>
                  </a:lnTo>
                  <a:lnTo>
                    <a:pt x="6691" y="5099"/>
                  </a:lnTo>
                  <a:cubicBezTo>
                    <a:pt x="6691" y="3332"/>
                    <a:pt x="8482" y="1967"/>
                    <a:pt x="10800" y="1967"/>
                  </a:cubicBezTo>
                  <a:cubicBezTo>
                    <a:pt x="13118" y="1967"/>
                    <a:pt x="14909" y="3332"/>
                    <a:pt x="14909" y="5099"/>
                  </a:cubicBezTo>
                  <a:lnTo>
                    <a:pt x="14909" y="7066"/>
                  </a:lnTo>
                  <a:close/>
                </a:path>
              </a:pathLst>
            </a:custGeom>
            <a:solidFill>
              <a:srgbClr val="FFFFFF"/>
            </a:solidFill>
            <a:ln w="3175" cap="flat">
              <a:noFill/>
              <a:miter lim="400000"/>
            </a:ln>
            <a:effectLst/>
          </p:spPr>
          <p:txBody>
            <a:bodyPr wrap="square" lIns="45719" tIns="45719" rIns="45719" bIns="45719" numCol="1" anchor="ctr">
              <a:noAutofit/>
            </a:bodyPr>
            <a:lstStyle/>
            <a:p>
              <a:pPr algn="l" defTabSz="914400">
                <a:lnSpc>
                  <a:spcPct val="100000"/>
                </a:lnSpc>
                <a:defRPr sz="1800">
                  <a:solidFill>
                    <a:srgbClr val="000000"/>
                  </a:solidFill>
                  <a:latin typeface="Roboto Regular"/>
                  <a:ea typeface="Roboto Regular"/>
                  <a:cs typeface="Roboto Regular"/>
                  <a:sym typeface="Roboto Regular"/>
                </a:defRPr>
              </a:pPr>
              <a:endParaRPr/>
            </a:p>
          </p:txBody>
        </p:sp>
        <p:sp>
          <p:nvSpPr>
            <p:cNvPr id="348" name="Shape"/>
            <p:cNvSpPr/>
            <p:nvPr/>
          </p:nvSpPr>
          <p:spPr>
            <a:xfrm>
              <a:off x="12466570" y="1751431"/>
              <a:ext cx="721299" cy="992477"/>
            </a:xfrm>
            <a:custGeom>
              <a:avLst/>
              <a:gdLst/>
              <a:ahLst/>
              <a:cxnLst>
                <a:cxn ang="0">
                  <a:pos x="wd2" y="hd2"/>
                </a:cxn>
                <a:cxn ang="5400000">
                  <a:pos x="wd2" y="hd2"/>
                </a:cxn>
                <a:cxn ang="10800000">
                  <a:pos x="wd2" y="hd2"/>
                </a:cxn>
                <a:cxn ang="16200000">
                  <a:pos x="wd2" y="hd2"/>
                </a:cxn>
              </a:cxnLst>
              <a:rect l="0" t="0" r="r" b="b"/>
              <a:pathLst>
                <a:path w="21600" h="21600" extrusionOk="0">
                  <a:moveTo>
                    <a:pt x="10911" y="13627"/>
                  </a:moveTo>
                  <a:cubicBezTo>
                    <a:pt x="13584" y="13627"/>
                    <a:pt x="15365" y="12081"/>
                    <a:pt x="15365" y="10169"/>
                  </a:cubicBezTo>
                  <a:lnTo>
                    <a:pt x="15365" y="3458"/>
                  </a:lnTo>
                  <a:cubicBezTo>
                    <a:pt x="15365" y="1505"/>
                    <a:pt x="13584" y="0"/>
                    <a:pt x="10911" y="0"/>
                  </a:cubicBezTo>
                  <a:cubicBezTo>
                    <a:pt x="8295" y="0"/>
                    <a:pt x="6179" y="1505"/>
                    <a:pt x="6179" y="3458"/>
                  </a:cubicBezTo>
                  <a:lnTo>
                    <a:pt x="6179" y="10169"/>
                  </a:lnTo>
                  <a:cubicBezTo>
                    <a:pt x="6179" y="12081"/>
                    <a:pt x="8295" y="13627"/>
                    <a:pt x="10911" y="13627"/>
                  </a:cubicBezTo>
                  <a:close/>
                  <a:moveTo>
                    <a:pt x="18928" y="10169"/>
                  </a:moveTo>
                  <a:cubicBezTo>
                    <a:pt x="18928" y="13627"/>
                    <a:pt x="15198" y="15986"/>
                    <a:pt x="10911" y="15986"/>
                  </a:cubicBezTo>
                  <a:cubicBezTo>
                    <a:pt x="6625" y="15986"/>
                    <a:pt x="2672" y="13627"/>
                    <a:pt x="2672" y="10169"/>
                  </a:cubicBezTo>
                  <a:lnTo>
                    <a:pt x="0" y="10169"/>
                  </a:lnTo>
                  <a:cubicBezTo>
                    <a:pt x="0" y="14034"/>
                    <a:pt x="4120" y="17288"/>
                    <a:pt x="9130" y="17695"/>
                  </a:cubicBezTo>
                  <a:lnTo>
                    <a:pt x="9130" y="21600"/>
                  </a:lnTo>
                  <a:lnTo>
                    <a:pt x="12414" y="21600"/>
                  </a:lnTo>
                  <a:lnTo>
                    <a:pt x="12414" y="17695"/>
                  </a:lnTo>
                  <a:cubicBezTo>
                    <a:pt x="17425" y="17288"/>
                    <a:pt x="21600" y="14034"/>
                    <a:pt x="21600" y="10169"/>
                  </a:cubicBezTo>
                  <a:lnTo>
                    <a:pt x="18928" y="10169"/>
                  </a:lnTo>
                  <a:close/>
                </a:path>
              </a:pathLst>
            </a:custGeom>
            <a:solidFill>
              <a:srgbClr val="FFFFFF"/>
            </a:solidFill>
            <a:ln w="3175" cap="flat">
              <a:noFill/>
              <a:miter lim="400000"/>
            </a:ln>
            <a:effectLst/>
          </p:spPr>
          <p:txBody>
            <a:bodyPr wrap="square" lIns="45719" tIns="45719" rIns="45719" bIns="45719" numCol="1" anchor="ctr">
              <a:noAutofit/>
            </a:bodyPr>
            <a:lstStyle/>
            <a:p>
              <a:pPr algn="l" defTabSz="914400">
                <a:lnSpc>
                  <a:spcPct val="100000"/>
                </a:lnSpc>
                <a:defRPr sz="1800">
                  <a:solidFill>
                    <a:srgbClr val="000000"/>
                  </a:solidFill>
                  <a:latin typeface="Roboto Regular"/>
                  <a:ea typeface="Roboto Regular"/>
                  <a:cs typeface="Roboto Regular"/>
                  <a:sym typeface="Roboto Regular"/>
                </a:defRPr>
              </a:pPr>
              <a:endParaRPr/>
            </a:p>
          </p:txBody>
        </p:sp>
        <p:sp>
          <p:nvSpPr>
            <p:cNvPr id="349" name="Shape"/>
            <p:cNvSpPr/>
            <p:nvPr/>
          </p:nvSpPr>
          <p:spPr>
            <a:xfrm>
              <a:off x="12505551" y="5930130"/>
              <a:ext cx="698351" cy="828619"/>
            </a:xfrm>
            <a:custGeom>
              <a:avLst/>
              <a:gdLst/>
              <a:ahLst/>
              <a:cxnLst>
                <a:cxn ang="0">
                  <a:pos x="wd2" y="hd2"/>
                </a:cxn>
                <a:cxn ang="5400000">
                  <a:pos x="wd2" y="hd2"/>
                </a:cxn>
                <a:cxn ang="10800000">
                  <a:pos x="wd2" y="hd2"/>
                </a:cxn>
                <a:cxn ang="16200000">
                  <a:pos x="wd2" y="hd2"/>
                </a:cxn>
              </a:cxnLst>
              <a:rect l="0" t="0" r="r" b="b"/>
              <a:pathLst>
                <a:path w="21600" h="21600" extrusionOk="0">
                  <a:moveTo>
                    <a:pt x="21600" y="10824"/>
                  </a:moveTo>
                  <a:cubicBezTo>
                    <a:pt x="21600" y="8505"/>
                    <a:pt x="19767" y="6427"/>
                    <a:pt x="17360" y="5412"/>
                  </a:cubicBezTo>
                  <a:lnTo>
                    <a:pt x="17360" y="16188"/>
                  </a:lnTo>
                  <a:cubicBezTo>
                    <a:pt x="19767" y="15173"/>
                    <a:pt x="21600" y="13385"/>
                    <a:pt x="21600" y="10824"/>
                  </a:cubicBezTo>
                  <a:close/>
                  <a:moveTo>
                    <a:pt x="0" y="6717"/>
                  </a:moveTo>
                  <a:lnTo>
                    <a:pt x="0" y="14932"/>
                  </a:lnTo>
                  <a:lnTo>
                    <a:pt x="6417" y="14932"/>
                  </a:lnTo>
                  <a:lnTo>
                    <a:pt x="14324" y="21600"/>
                  </a:lnTo>
                  <a:lnTo>
                    <a:pt x="14324" y="0"/>
                  </a:lnTo>
                  <a:lnTo>
                    <a:pt x="6417" y="6717"/>
                  </a:lnTo>
                  <a:lnTo>
                    <a:pt x="0" y="6717"/>
                  </a:lnTo>
                  <a:close/>
                </a:path>
              </a:pathLst>
            </a:custGeom>
            <a:solidFill>
              <a:srgbClr val="FFFFFF"/>
            </a:solidFill>
            <a:ln w="3175" cap="flat">
              <a:noFill/>
              <a:miter lim="400000"/>
            </a:ln>
            <a:effectLst/>
          </p:spPr>
          <p:txBody>
            <a:bodyPr wrap="square" lIns="45719" tIns="45719" rIns="45719" bIns="45719" numCol="1" anchor="ctr">
              <a:noAutofit/>
            </a:bodyPr>
            <a:lstStyle/>
            <a:p>
              <a:pPr algn="l" defTabSz="914400">
                <a:lnSpc>
                  <a:spcPct val="100000"/>
                </a:lnSpc>
                <a:defRPr sz="1800">
                  <a:solidFill>
                    <a:srgbClr val="000000"/>
                  </a:solidFill>
                  <a:latin typeface="Roboto Regular"/>
                  <a:ea typeface="Roboto Regular"/>
                  <a:cs typeface="Roboto Regular"/>
                  <a:sym typeface="Roboto Regular"/>
                </a:defRPr>
              </a:pPr>
              <a:endParaRPr/>
            </a:p>
          </p:txBody>
        </p:sp>
      </p:grpSp>
      <p:sp>
        <p:nvSpPr>
          <p:cNvPr id="2" name="TextBox 1"/>
          <p:cNvSpPr txBox="1"/>
          <p:nvPr/>
        </p:nvSpPr>
        <p:spPr>
          <a:xfrm>
            <a:off x="4793044" y="2840972"/>
            <a:ext cx="3581109" cy="66787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just" defTabSz="825500" rtl="0" fontAlgn="auto" latinLnBrk="0" hangingPunct="0">
              <a:lnSpc>
                <a:spcPct val="120000"/>
              </a:lnSpc>
              <a:spcBef>
                <a:spcPts val="0"/>
              </a:spcBef>
              <a:spcAft>
                <a:spcPts val="0"/>
              </a:spcAft>
              <a:buClrTx/>
              <a:buSzTx/>
              <a:buFontTx/>
              <a:buNone/>
              <a:tabLst/>
            </a:pPr>
            <a:r>
              <a:rPr kumimoji="0" lang="ru-RU" sz="3200" b="1"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Пешехонова Е.М.</a:t>
            </a:r>
            <a:endParaRPr kumimoji="0" lang="ru-RU" sz="3200" b="1" i="0" u="none" strike="noStrike" cap="none" spc="0" normalizeH="0" baseline="0" dirty="0">
              <a:ln>
                <a:noFill/>
              </a:ln>
              <a:solidFill>
                <a:schemeClr val="tx1"/>
              </a:solidFill>
              <a:effectLst/>
              <a:uFillTx/>
              <a:latin typeface="Montserrat Light"/>
              <a:ea typeface="Montserrat Light"/>
              <a:cs typeface="Montserrat Light"/>
              <a:sym typeface="Montserrat Light"/>
            </a:endParaRPr>
          </a:p>
        </p:txBody>
      </p:sp>
      <p:sp>
        <p:nvSpPr>
          <p:cNvPr id="3" name="Прямоугольник 2"/>
          <p:cNvSpPr/>
          <p:nvPr/>
        </p:nvSpPr>
        <p:spPr>
          <a:xfrm>
            <a:off x="2244479" y="3674078"/>
            <a:ext cx="6050985" cy="2160591"/>
          </a:xfrm>
          <a:prstGeom prst="rect">
            <a:avLst/>
          </a:prstGeom>
        </p:spPr>
        <p:txBody>
          <a:bodyPr wrap="square">
            <a:spAutoFit/>
          </a:bodyPr>
          <a:lstStyle/>
          <a:p>
            <a:pPr algn="r"/>
            <a:r>
              <a:rPr lang="ru-RU" sz="2800" dirty="0">
                <a:solidFill>
                  <a:schemeClr val="tx1"/>
                </a:solidFill>
              </a:rPr>
              <a:t>Капитан команды, </a:t>
            </a:r>
            <a:endParaRPr lang="ru-RU" sz="2800" dirty="0" smtClean="0">
              <a:solidFill>
                <a:schemeClr val="tx1"/>
              </a:solidFill>
            </a:endParaRPr>
          </a:p>
          <a:p>
            <a:pPr algn="r"/>
            <a:r>
              <a:rPr lang="ru-RU" sz="2800" dirty="0">
                <a:solidFill>
                  <a:schemeClr val="tx1"/>
                </a:solidFill>
              </a:rPr>
              <a:t>О</a:t>
            </a:r>
            <a:r>
              <a:rPr lang="ru-RU" sz="2800" dirty="0" smtClean="0">
                <a:solidFill>
                  <a:schemeClr val="tx1"/>
                </a:solidFill>
              </a:rPr>
              <a:t>рганизация </a:t>
            </a:r>
            <a:r>
              <a:rPr lang="ru-RU" sz="2800" dirty="0">
                <a:solidFill>
                  <a:schemeClr val="tx1"/>
                </a:solidFill>
              </a:rPr>
              <a:t>работы</a:t>
            </a:r>
            <a:r>
              <a:rPr lang="ru-RU" sz="2800" dirty="0" smtClean="0">
                <a:solidFill>
                  <a:schemeClr val="tx1"/>
                </a:solidFill>
              </a:rPr>
              <a:t>,</a:t>
            </a:r>
            <a:endParaRPr lang="ru-RU" sz="2800" dirty="0">
              <a:solidFill>
                <a:schemeClr val="tx1"/>
              </a:solidFill>
            </a:endParaRPr>
          </a:p>
          <a:p>
            <a:pPr algn="r"/>
            <a:r>
              <a:rPr lang="ru-RU" sz="2800" dirty="0">
                <a:solidFill>
                  <a:schemeClr val="tx1"/>
                </a:solidFill>
              </a:rPr>
              <a:t>П</a:t>
            </a:r>
            <a:r>
              <a:rPr lang="ru-RU" sz="2800" dirty="0" smtClean="0">
                <a:solidFill>
                  <a:schemeClr val="tx1"/>
                </a:solidFill>
              </a:rPr>
              <a:t>остановка </a:t>
            </a:r>
            <a:r>
              <a:rPr lang="ru-RU" sz="2800" dirty="0">
                <a:solidFill>
                  <a:schemeClr val="tx1"/>
                </a:solidFill>
              </a:rPr>
              <a:t>задач, </a:t>
            </a:r>
            <a:endParaRPr lang="ru-RU" sz="2800" dirty="0" smtClean="0">
              <a:solidFill>
                <a:schemeClr val="tx1"/>
              </a:solidFill>
            </a:endParaRPr>
          </a:p>
          <a:p>
            <a:pPr algn="r"/>
            <a:r>
              <a:rPr lang="ru-RU" sz="2800" dirty="0" smtClean="0">
                <a:solidFill>
                  <a:schemeClr val="tx1"/>
                </a:solidFill>
              </a:rPr>
              <a:t>Разработка </a:t>
            </a:r>
            <a:r>
              <a:rPr lang="ru-RU" sz="2800" dirty="0">
                <a:solidFill>
                  <a:schemeClr val="tx1"/>
                </a:solidFill>
              </a:rPr>
              <a:t>интернет </a:t>
            </a:r>
            <a:r>
              <a:rPr lang="ru-RU" sz="2800" dirty="0" smtClean="0">
                <a:solidFill>
                  <a:schemeClr val="tx1"/>
                </a:solidFill>
              </a:rPr>
              <a:t>–магазина</a:t>
            </a:r>
            <a:r>
              <a:rPr lang="ru-RU" sz="2800" dirty="0">
                <a:solidFill>
                  <a:schemeClr val="tx1"/>
                </a:solidFill>
              </a:rPr>
              <a:t>.</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4609" y="3054415"/>
            <a:ext cx="3554811" cy="3554811"/>
          </a:xfrm>
          <a:prstGeom prst="rect">
            <a:avLst/>
          </a:prstGeom>
        </p:spPr>
      </p:pic>
      <p:sp>
        <p:nvSpPr>
          <p:cNvPr id="29" name="TextBox 28"/>
          <p:cNvSpPr txBox="1"/>
          <p:nvPr/>
        </p:nvSpPr>
        <p:spPr>
          <a:xfrm>
            <a:off x="16553643" y="2843493"/>
            <a:ext cx="3997889" cy="66787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just" defTabSz="825500" rtl="0" fontAlgn="auto" latinLnBrk="0" hangingPunct="0">
              <a:lnSpc>
                <a:spcPct val="120000"/>
              </a:lnSpc>
              <a:spcBef>
                <a:spcPts val="0"/>
              </a:spcBef>
              <a:spcAft>
                <a:spcPts val="0"/>
              </a:spcAft>
              <a:buClrTx/>
              <a:buSzTx/>
              <a:buFontTx/>
              <a:buNone/>
              <a:tabLst/>
            </a:pPr>
            <a:r>
              <a:rPr kumimoji="0" lang="ru-RU" sz="3200" b="1"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Рукавишников А.А.</a:t>
            </a:r>
            <a:endParaRPr kumimoji="0" lang="ru-RU" sz="3200" b="1" i="0" u="none" strike="noStrike" cap="none" spc="0" normalizeH="0" baseline="0" dirty="0">
              <a:ln>
                <a:noFill/>
              </a:ln>
              <a:solidFill>
                <a:schemeClr val="tx1"/>
              </a:solidFill>
              <a:effectLst/>
              <a:uFillTx/>
              <a:latin typeface="Montserrat Light"/>
              <a:ea typeface="Montserrat Light"/>
              <a:cs typeface="Montserrat Light"/>
              <a:sym typeface="Montserrat Light"/>
            </a:endParaRPr>
          </a:p>
        </p:txBody>
      </p:sp>
      <p:sp>
        <p:nvSpPr>
          <p:cNvPr id="30" name="Прямоугольник 29"/>
          <p:cNvSpPr/>
          <p:nvPr/>
        </p:nvSpPr>
        <p:spPr>
          <a:xfrm>
            <a:off x="16443110" y="3638642"/>
            <a:ext cx="6050985" cy="2160591"/>
          </a:xfrm>
          <a:prstGeom prst="rect">
            <a:avLst/>
          </a:prstGeom>
        </p:spPr>
        <p:txBody>
          <a:bodyPr wrap="square">
            <a:spAutoFit/>
          </a:bodyPr>
          <a:lstStyle/>
          <a:p>
            <a:pPr algn="l"/>
            <a:r>
              <a:rPr lang="ru-RU" sz="2800" dirty="0">
                <a:solidFill>
                  <a:schemeClr val="tx1"/>
                </a:solidFill>
              </a:rPr>
              <a:t>Составление </a:t>
            </a:r>
            <a:r>
              <a:rPr lang="ru-RU" sz="2800" dirty="0" smtClean="0">
                <a:solidFill>
                  <a:schemeClr val="tx1"/>
                </a:solidFill>
              </a:rPr>
              <a:t>ТЗ, </a:t>
            </a:r>
          </a:p>
          <a:p>
            <a:pPr algn="l"/>
            <a:r>
              <a:rPr lang="ru-RU" sz="2800" dirty="0" smtClean="0">
                <a:solidFill>
                  <a:schemeClr val="tx1"/>
                </a:solidFill>
              </a:rPr>
              <a:t>Создание </a:t>
            </a:r>
            <a:r>
              <a:rPr lang="ru-RU" sz="2800" dirty="0">
                <a:solidFill>
                  <a:schemeClr val="tx1"/>
                </a:solidFill>
              </a:rPr>
              <a:t>лендинга и </a:t>
            </a:r>
            <a:r>
              <a:rPr lang="ru-RU" sz="2800" dirty="0" smtClean="0">
                <a:solidFill>
                  <a:schemeClr val="tx1"/>
                </a:solidFill>
              </a:rPr>
              <a:t>плаката</a:t>
            </a:r>
          </a:p>
          <a:p>
            <a:pPr algn="l"/>
            <a:r>
              <a:rPr lang="ru-RU" sz="2800" dirty="0">
                <a:solidFill>
                  <a:schemeClr val="tx1"/>
                </a:solidFill>
              </a:rPr>
              <a:t>с</a:t>
            </a:r>
            <a:r>
              <a:rPr lang="ru-RU" sz="2800" dirty="0" smtClean="0">
                <a:solidFill>
                  <a:schemeClr val="tx1"/>
                </a:solidFill>
              </a:rPr>
              <a:t> информацией о проекте,</a:t>
            </a:r>
          </a:p>
          <a:p>
            <a:pPr algn="l"/>
            <a:r>
              <a:rPr lang="ru-RU" sz="2800" dirty="0" smtClean="0">
                <a:solidFill>
                  <a:schemeClr val="tx1"/>
                </a:solidFill>
              </a:rPr>
              <a:t>Разработка </a:t>
            </a:r>
            <a:r>
              <a:rPr lang="ru-RU" sz="2800" dirty="0">
                <a:solidFill>
                  <a:schemeClr val="tx1"/>
                </a:solidFill>
              </a:rPr>
              <a:t>интернет-магазина.</a:t>
            </a:r>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30890" y="3060127"/>
            <a:ext cx="3541754" cy="3543385"/>
          </a:xfrm>
          <a:prstGeom prst="rect">
            <a:avLst/>
          </a:prstGeom>
        </p:spPr>
      </p:pic>
      <p:sp>
        <p:nvSpPr>
          <p:cNvPr id="32" name="TextBox 31"/>
          <p:cNvSpPr txBox="1"/>
          <p:nvPr/>
        </p:nvSpPr>
        <p:spPr>
          <a:xfrm>
            <a:off x="5522269" y="7110046"/>
            <a:ext cx="2773195" cy="66787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just" defTabSz="825500" rtl="0" fontAlgn="auto" latinLnBrk="0" hangingPunct="0">
              <a:lnSpc>
                <a:spcPct val="120000"/>
              </a:lnSpc>
              <a:spcBef>
                <a:spcPts val="0"/>
              </a:spcBef>
              <a:spcAft>
                <a:spcPts val="0"/>
              </a:spcAft>
              <a:buClrTx/>
              <a:buSzTx/>
              <a:buFontTx/>
              <a:buNone/>
              <a:tabLst/>
            </a:pPr>
            <a:r>
              <a:rPr kumimoji="0" lang="ru-RU" sz="3200" b="1"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Клапова М.В.</a:t>
            </a:r>
            <a:endParaRPr kumimoji="0" lang="ru-RU" sz="3200" b="1" i="0" u="none" strike="noStrike" cap="none" spc="0" normalizeH="0" baseline="0" dirty="0">
              <a:ln>
                <a:noFill/>
              </a:ln>
              <a:solidFill>
                <a:schemeClr val="tx1"/>
              </a:solidFill>
              <a:effectLst/>
              <a:uFillTx/>
              <a:latin typeface="Montserrat Light"/>
              <a:ea typeface="Montserrat Light"/>
              <a:cs typeface="Montserrat Light"/>
              <a:sym typeface="Montserrat Light"/>
            </a:endParaRPr>
          </a:p>
        </p:txBody>
      </p:sp>
      <p:sp>
        <p:nvSpPr>
          <p:cNvPr id="33" name="Прямоугольник 32"/>
          <p:cNvSpPr/>
          <p:nvPr/>
        </p:nvSpPr>
        <p:spPr>
          <a:xfrm>
            <a:off x="2244478" y="7931978"/>
            <a:ext cx="6050985" cy="2160591"/>
          </a:xfrm>
          <a:prstGeom prst="rect">
            <a:avLst/>
          </a:prstGeom>
        </p:spPr>
        <p:txBody>
          <a:bodyPr wrap="square">
            <a:spAutoFit/>
          </a:bodyPr>
          <a:lstStyle/>
          <a:p>
            <a:pPr algn="r"/>
            <a:r>
              <a:rPr lang="ru-RU" sz="2800" dirty="0">
                <a:solidFill>
                  <a:schemeClr val="tx1"/>
                </a:solidFill>
              </a:rPr>
              <a:t>Работа с итоговым отчетом, </a:t>
            </a:r>
            <a:r>
              <a:rPr lang="ru-RU" sz="2800" dirty="0" smtClean="0">
                <a:solidFill>
                  <a:schemeClr val="tx1"/>
                </a:solidFill>
              </a:rPr>
              <a:t>Составление ТЗ, </a:t>
            </a:r>
          </a:p>
          <a:p>
            <a:pPr algn="r"/>
            <a:r>
              <a:rPr lang="ru-RU" sz="2800" dirty="0">
                <a:solidFill>
                  <a:schemeClr val="tx1"/>
                </a:solidFill>
              </a:rPr>
              <a:t>П</a:t>
            </a:r>
            <a:r>
              <a:rPr lang="ru-RU" sz="2800" dirty="0" smtClean="0">
                <a:solidFill>
                  <a:schemeClr val="tx1"/>
                </a:solidFill>
              </a:rPr>
              <a:t>оиск </a:t>
            </a:r>
            <a:r>
              <a:rPr lang="ru-RU" sz="2800" dirty="0">
                <a:solidFill>
                  <a:schemeClr val="tx1"/>
                </a:solidFill>
              </a:rPr>
              <a:t>и систематизация </a:t>
            </a:r>
            <a:r>
              <a:rPr lang="ru-RU" sz="2800" dirty="0" smtClean="0">
                <a:solidFill>
                  <a:schemeClr val="tx1"/>
                </a:solidFill>
              </a:rPr>
              <a:t>теоретической </a:t>
            </a:r>
            <a:r>
              <a:rPr lang="ru-RU" sz="2800" dirty="0">
                <a:solidFill>
                  <a:schemeClr val="tx1"/>
                </a:solidFill>
              </a:rPr>
              <a:t>информации.</a:t>
            </a:r>
          </a:p>
        </p:txBody>
      </p:sp>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4609" y="6928246"/>
            <a:ext cx="3537618" cy="3475487"/>
          </a:xfrm>
          <a:prstGeom prst="rect">
            <a:avLst/>
          </a:prstGeom>
        </p:spPr>
      </p:pic>
      <p:sp>
        <p:nvSpPr>
          <p:cNvPr id="35" name="TextBox 34"/>
          <p:cNvSpPr txBox="1"/>
          <p:nvPr/>
        </p:nvSpPr>
        <p:spPr>
          <a:xfrm>
            <a:off x="16553643" y="7067278"/>
            <a:ext cx="2693045" cy="66787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just" defTabSz="825500" rtl="0" fontAlgn="auto" latinLnBrk="0" hangingPunct="0">
              <a:lnSpc>
                <a:spcPct val="120000"/>
              </a:lnSpc>
              <a:spcBef>
                <a:spcPts val="0"/>
              </a:spcBef>
              <a:spcAft>
                <a:spcPts val="0"/>
              </a:spcAft>
              <a:buClrTx/>
              <a:buSzTx/>
              <a:buFontTx/>
              <a:buNone/>
              <a:tabLst/>
            </a:pPr>
            <a:r>
              <a:rPr kumimoji="0" lang="ru-RU" sz="3200" b="1"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Долгова Е.В.</a:t>
            </a:r>
            <a:endParaRPr kumimoji="0" lang="ru-RU" sz="3200" b="1" i="0" u="none" strike="noStrike" cap="none" spc="0" normalizeH="0" baseline="0" dirty="0">
              <a:ln>
                <a:noFill/>
              </a:ln>
              <a:solidFill>
                <a:schemeClr val="tx1"/>
              </a:solidFill>
              <a:effectLst/>
              <a:uFillTx/>
              <a:latin typeface="Montserrat Light"/>
              <a:ea typeface="Montserrat Light"/>
              <a:cs typeface="Montserrat Light"/>
              <a:sym typeface="Montserrat Light"/>
            </a:endParaRPr>
          </a:p>
        </p:txBody>
      </p:sp>
      <p:sp>
        <p:nvSpPr>
          <p:cNvPr id="36" name="Прямоугольник 35"/>
          <p:cNvSpPr/>
          <p:nvPr/>
        </p:nvSpPr>
        <p:spPr>
          <a:xfrm>
            <a:off x="16443110" y="7931387"/>
            <a:ext cx="6050985" cy="2160591"/>
          </a:xfrm>
          <a:prstGeom prst="rect">
            <a:avLst/>
          </a:prstGeom>
        </p:spPr>
        <p:txBody>
          <a:bodyPr wrap="square">
            <a:spAutoFit/>
          </a:bodyPr>
          <a:lstStyle/>
          <a:p>
            <a:pPr algn="l"/>
            <a:r>
              <a:rPr lang="ru-RU" sz="2800" dirty="0">
                <a:solidFill>
                  <a:schemeClr val="tx1"/>
                </a:solidFill>
              </a:rPr>
              <a:t>Работа с итоговым отчетом, </a:t>
            </a:r>
            <a:endParaRPr lang="ru-RU" sz="2800" dirty="0" smtClean="0">
              <a:solidFill>
                <a:schemeClr val="tx1"/>
              </a:solidFill>
            </a:endParaRPr>
          </a:p>
          <a:p>
            <a:pPr algn="l"/>
            <a:r>
              <a:rPr lang="ru-RU" sz="2800" dirty="0" smtClean="0">
                <a:solidFill>
                  <a:schemeClr val="tx1"/>
                </a:solidFill>
              </a:rPr>
              <a:t>Поиск контента для</a:t>
            </a:r>
          </a:p>
          <a:p>
            <a:pPr algn="l"/>
            <a:r>
              <a:rPr lang="ru-RU" sz="2800" dirty="0" smtClean="0">
                <a:solidFill>
                  <a:schemeClr val="tx1"/>
                </a:solidFill>
              </a:rPr>
              <a:t>интернет-магазина,</a:t>
            </a:r>
          </a:p>
          <a:p>
            <a:pPr algn="l"/>
            <a:r>
              <a:rPr lang="ru-RU" sz="2800" dirty="0" smtClean="0">
                <a:solidFill>
                  <a:schemeClr val="tx1"/>
                </a:solidFill>
              </a:rPr>
              <a:t>Подготовка презентации</a:t>
            </a:r>
            <a:r>
              <a:rPr lang="ru-RU" sz="2800" dirty="0">
                <a:solidFill>
                  <a:schemeClr val="tx1"/>
                </a:solidFill>
              </a:rPr>
              <a:t>.</a:t>
            </a:r>
          </a:p>
        </p:txBody>
      </p:sp>
      <p:pic>
        <p:nvPicPr>
          <p:cNvPr id="7" name="Рисунок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630890" y="6889707"/>
            <a:ext cx="3541754" cy="3514026"/>
          </a:xfrm>
          <a:prstGeom prst="rect">
            <a:avLst/>
          </a:prstGeom>
        </p:spPr>
      </p:pic>
      <p:sp>
        <p:nvSpPr>
          <p:cNvPr id="8" name="Прямоугольник 7"/>
          <p:cNvSpPr/>
          <p:nvPr/>
        </p:nvSpPr>
        <p:spPr>
          <a:xfrm>
            <a:off x="8027219" y="522833"/>
            <a:ext cx="8584402" cy="1311128"/>
          </a:xfrm>
          <a:prstGeom prst="rect">
            <a:avLst/>
          </a:prstGeom>
          <a:noFill/>
        </p:spPr>
        <p:txBody>
          <a:bodyPr wrap="none" lIns="91440" tIns="45720" rIns="91440" bIns="45720">
            <a:spAutoFit/>
          </a:bodyPr>
          <a:lstStyle/>
          <a:p>
            <a:pPr algn="ctr"/>
            <a:r>
              <a:rPr lang="ru-RU" sz="6600" b="0" cap="none" spc="300" dirty="0" smtClean="0">
                <a:ln w="0"/>
                <a:solidFill>
                  <a:schemeClr val="tx1"/>
                </a:solidFill>
                <a:effectLst>
                  <a:outerShdw blurRad="38100" dist="19050" dir="2700000" algn="tl" rotWithShape="0">
                    <a:schemeClr val="dk1">
                      <a:alpha val="40000"/>
                    </a:schemeClr>
                  </a:outerShdw>
                </a:effectLst>
              </a:rPr>
              <a:t>Участники команды</a:t>
            </a:r>
            <a:endParaRPr lang="ru-RU" sz="6600" b="0" cap="none" spc="3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9247321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1136095" y="1663905"/>
            <a:ext cx="11343447" cy="519409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Autofit/>
          </a:bodyPr>
          <a:lstStyle/>
          <a:p>
            <a:pPr algn="l">
              <a:lnSpc>
                <a:spcPct val="200000"/>
              </a:lnSpc>
              <a:spcAft>
                <a:spcPts val="800"/>
              </a:spcAft>
            </a:pPr>
            <a:r>
              <a:rPr lang="ru-RU"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Тема проекта: </a:t>
            </a:r>
            <a:r>
              <a:rPr lang="ru-RU"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информационная система интернет-магазина «</a:t>
            </a:r>
            <a:r>
              <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Coffee Box</a:t>
            </a:r>
            <a:r>
              <a:rPr lang="ru-RU" sz="3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ru-RU" sz="3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l">
              <a:lnSpc>
                <a:spcPct val="200000"/>
              </a:lnSpc>
              <a:spcAft>
                <a:spcPts val="800"/>
              </a:spcAft>
            </a:pPr>
            <a:r>
              <a:rPr lang="ru-RU"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Объём: </a:t>
            </a:r>
            <a:r>
              <a:rPr lang="ru-RU"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50 страниц, 31 рисунок.</a:t>
            </a:r>
            <a:endParaRPr lang="ru-RU" sz="3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l">
              <a:lnSpc>
                <a:spcPct val="200000"/>
              </a:lnSpc>
              <a:spcAft>
                <a:spcPts val="800"/>
              </a:spcAft>
            </a:pPr>
            <a:r>
              <a:rPr lang="ru-RU" sz="3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Цель: </a:t>
            </a:r>
            <a:r>
              <a:rPr lang="ru-RU"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разработка информационной системы интернет-магазина, специализирующегося на продаже чая, кофе и сопутствующих товаров</a:t>
            </a:r>
            <a:r>
              <a:rPr lang="ru-RU" sz="3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algn="l">
              <a:lnSpc>
                <a:spcPct val="200000"/>
              </a:lnSpc>
              <a:spcAft>
                <a:spcPts val="800"/>
              </a:spcAft>
            </a:pPr>
            <a:r>
              <a:rPr lang="ru-RU" sz="3600" b="1" dirty="0" smtClean="0">
                <a:solidFill>
                  <a:schemeClr val="tx1"/>
                </a:solidFill>
                <a:latin typeface="Times New Roman" panose="02020603050405020304" pitchFamily="18" charset="0"/>
                <a:ea typeface="Calibri" panose="020F0502020204030204" pitchFamily="34" charset="0"/>
              </a:rPr>
              <a:t>Ключевые </a:t>
            </a:r>
            <a:r>
              <a:rPr lang="ru-RU" sz="3600" b="1" dirty="0">
                <a:solidFill>
                  <a:schemeClr val="tx1"/>
                </a:solidFill>
                <a:latin typeface="Times New Roman" panose="02020603050405020304" pitchFamily="18" charset="0"/>
                <a:ea typeface="Calibri" panose="020F0502020204030204" pitchFamily="34" charset="0"/>
              </a:rPr>
              <a:t>слова: </a:t>
            </a:r>
            <a:r>
              <a:rPr lang="ru-RU" sz="3600" dirty="0">
                <a:solidFill>
                  <a:schemeClr val="tx1"/>
                </a:solidFill>
                <a:latin typeface="Times New Roman" panose="02020603050405020304" pitchFamily="18" charset="0"/>
                <a:ea typeface="Calibri" panose="020F0502020204030204" pitchFamily="34" charset="0"/>
              </a:rPr>
              <a:t>интернет-магазин, информационная система, система управления содержимым, OpenCart.</a:t>
            </a:r>
            <a:endParaRPr sz="3600" dirty="0">
              <a:solidFill>
                <a:schemeClr val="tx1"/>
              </a:solidFill>
            </a:endParaRPr>
          </a:p>
        </p:txBody>
      </p:sp>
      <p:sp>
        <p:nvSpPr>
          <p:cNvPr id="80" name="Demo information text"/>
          <p:cNvSpPr txBox="1"/>
          <p:nvPr/>
        </p:nvSpPr>
        <p:spPr>
          <a:xfrm>
            <a:off x="1580780" y="5030016"/>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u-RU" sz="12000" dirty="0" smtClean="0"/>
              <a:t>Аннотация</a:t>
            </a:r>
            <a:endParaRPr sz="12000" dirty="0"/>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019300" y="6604248"/>
            <a:ext cx="9448800" cy="8045784"/>
          </a:xfrm>
          <a:prstGeom prst="rect">
            <a:avLst/>
          </a:prstGeom>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4573798" y="4788105"/>
            <a:ext cx="9004629" cy="642893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endParaRPr dirty="0"/>
          </a:p>
        </p:txBody>
      </p:sp>
      <p:sp>
        <p:nvSpPr>
          <p:cNvPr id="7" name="Прямоугольник 6"/>
          <p:cNvSpPr/>
          <p:nvPr/>
        </p:nvSpPr>
        <p:spPr>
          <a:xfrm>
            <a:off x="7281027" y="522833"/>
            <a:ext cx="10076798" cy="1311128"/>
          </a:xfrm>
          <a:prstGeom prst="rect">
            <a:avLst/>
          </a:prstGeom>
          <a:noFill/>
        </p:spPr>
        <p:txBody>
          <a:bodyPr wrap="none" lIns="91440" tIns="45720" rIns="91440" bIns="45720">
            <a:spAutoFit/>
          </a:bodyPr>
          <a:lstStyle/>
          <a:p>
            <a:pPr algn="ctr"/>
            <a:r>
              <a:rPr lang="ru-RU" sz="6600" b="0" cap="none" spc="300" dirty="0" smtClean="0">
                <a:ln w="0"/>
                <a:solidFill>
                  <a:schemeClr val="tx1"/>
                </a:solidFill>
                <a:effectLst>
                  <a:outerShdw blurRad="38100" dist="19050" dir="2700000" algn="tl" rotWithShape="0">
                    <a:schemeClr val="dk1">
                      <a:alpha val="40000"/>
                    </a:schemeClr>
                  </a:outerShdw>
                </a:effectLst>
              </a:rPr>
              <a:t>Цель и задачи проекта</a:t>
            </a:r>
            <a:endParaRPr lang="ru-RU" sz="6600" b="0" cap="none" spc="30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83445" y="2425157"/>
            <a:ext cx="2204450" cy="997902"/>
          </a:xfrm>
          <a:prstGeom prst="rect">
            <a:avLst/>
          </a:prstGeom>
          <a:noFill/>
        </p:spPr>
        <p:txBody>
          <a:bodyPr wrap="none" lIns="91440" tIns="45720" rIns="91440" bIns="45720">
            <a:spAutoFit/>
          </a:bodyPr>
          <a:lstStyle/>
          <a:p>
            <a:pPr algn="ctr"/>
            <a:r>
              <a:rPr lang="ru-RU" sz="5400" b="1" cap="none" spc="50" dirty="0" smtClean="0">
                <a:ln w="0"/>
                <a:solidFill>
                  <a:schemeClr val="bg2"/>
                </a:solidFill>
                <a:effectLst>
                  <a:innerShdw blurRad="63500" dist="50800" dir="13500000">
                    <a:srgbClr val="000000">
                      <a:alpha val="50000"/>
                    </a:srgbClr>
                  </a:innerShdw>
                </a:effectLst>
              </a:rPr>
              <a:t>Цель:</a:t>
            </a:r>
            <a:endParaRPr lang="ru-RU" sz="5400" b="1" cap="none" spc="50" dirty="0">
              <a:ln w="0"/>
              <a:solidFill>
                <a:schemeClr val="bg2"/>
              </a:solidFill>
              <a:effectLst>
                <a:innerShdw blurRad="63500" dist="50800" dir="13500000">
                  <a:srgbClr val="000000">
                    <a:alpha val="50000"/>
                  </a:srgbClr>
                </a:innerShdw>
              </a:effectLst>
            </a:endParaRPr>
          </a:p>
        </p:txBody>
      </p:sp>
      <p:sp>
        <p:nvSpPr>
          <p:cNvPr id="4" name="TextBox 3"/>
          <p:cNvSpPr txBox="1"/>
          <p:nvPr/>
        </p:nvSpPr>
        <p:spPr>
          <a:xfrm>
            <a:off x="3115659" y="2645923"/>
            <a:ext cx="19784676" cy="155427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ru-RU" sz="4000" dirty="0">
                <a:solidFill>
                  <a:schemeClr val="tx1"/>
                </a:solidFill>
              </a:rPr>
              <a:t>разработка информационной системы интернет-магазина, специализирующегося на продаже чая, кофе и сопутствующих товаров.</a:t>
            </a:r>
            <a:endParaRPr kumimoji="0" lang="ru-RU" sz="4000" b="0" i="0" u="none" strike="noStrike" cap="none" spc="0" normalizeH="0" baseline="0" dirty="0">
              <a:ln>
                <a:noFill/>
              </a:ln>
              <a:solidFill>
                <a:schemeClr val="tx1"/>
              </a:solidFill>
              <a:effectLst/>
              <a:uFillTx/>
              <a:sym typeface="Montserrat Light"/>
            </a:endParaRPr>
          </a:p>
        </p:txBody>
      </p:sp>
      <p:sp>
        <p:nvSpPr>
          <p:cNvPr id="11" name="Прямоугольник 10"/>
          <p:cNvSpPr/>
          <p:nvPr/>
        </p:nvSpPr>
        <p:spPr>
          <a:xfrm>
            <a:off x="123244" y="4485312"/>
            <a:ext cx="2932214" cy="997902"/>
          </a:xfrm>
          <a:prstGeom prst="rect">
            <a:avLst/>
          </a:prstGeom>
          <a:noFill/>
        </p:spPr>
        <p:txBody>
          <a:bodyPr wrap="none" lIns="91440" tIns="45720" rIns="91440" bIns="45720">
            <a:spAutoFit/>
          </a:bodyPr>
          <a:lstStyle/>
          <a:p>
            <a:pPr algn="ctr"/>
            <a:r>
              <a:rPr lang="ru-RU" sz="5400" b="1" cap="none" spc="50" dirty="0" smtClean="0">
                <a:ln w="0"/>
                <a:solidFill>
                  <a:schemeClr val="bg2"/>
                </a:solidFill>
                <a:effectLst>
                  <a:innerShdw blurRad="63500" dist="50800" dir="13500000">
                    <a:srgbClr val="000000">
                      <a:alpha val="50000"/>
                    </a:srgbClr>
                  </a:innerShdw>
                </a:effectLst>
              </a:rPr>
              <a:t>Задачи:</a:t>
            </a:r>
            <a:endParaRPr lang="ru-RU" sz="5400" b="1" cap="none" spc="50" dirty="0">
              <a:ln w="0"/>
              <a:solidFill>
                <a:schemeClr val="bg2"/>
              </a:solidFill>
              <a:effectLst>
                <a:innerShdw blurRad="63500" dist="50800" dir="13500000">
                  <a:srgbClr val="000000">
                    <a:alpha val="50000"/>
                  </a:srgbClr>
                </a:innerShdw>
              </a:effectLst>
            </a:endParaRPr>
          </a:p>
        </p:txBody>
      </p:sp>
      <p:sp>
        <p:nvSpPr>
          <p:cNvPr id="12" name="TextBox 11"/>
          <p:cNvSpPr txBox="1"/>
          <p:nvPr/>
        </p:nvSpPr>
        <p:spPr>
          <a:xfrm>
            <a:off x="3115659" y="4956448"/>
            <a:ext cx="18983187" cy="746358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571500" algn="l">
              <a:buFont typeface="Courier New" panose="02070309020205020404" pitchFamily="49" charset="0"/>
              <a:buChar char="o"/>
            </a:pPr>
            <a:r>
              <a:rPr lang="ru-RU" sz="4000" dirty="0" smtClean="0">
                <a:solidFill>
                  <a:schemeClr val="tx1"/>
                </a:solidFill>
              </a:rPr>
              <a:t> Собрать </a:t>
            </a:r>
            <a:r>
              <a:rPr lang="ru-RU" sz="4000" dirty="0">
                <a:solidFill>
                  <a:schemeClr val="tx1"/>
                </a:solidFill>
              </a:rPr>
              <a:t>и проанализировать теоретическую информацию по разработке информационных систем;</a:t>
            </a:r>
          </a:p>
          <a:p>
            <a:pPr marL="571500" algn="l">
              <a:buFont typeface="Courier New" panose="02070309020205020404" pitchFamily="49" charset="0"/>
              <a:buChar char="o"/>
            </a:pPr>
            <a:r>
              <a:rPr lang="ru-RU" sz="4000" dirty="0" smtClean="0">
                <a:solidFill>
                  <a:schemeClr val="tx1"/>
                </a:solidFill>
              </a:rPr>
              <a:t> Проанализировать </a:t>
            </a:r>
            <a:r>
              <a:rPr lang="ru-RU" sz="4000" dirty="0">
                <a:solidFill>
                  <a:schemeClr val="tx1"/>
                </a:solidFill>
              </a:rPr>
              <a:t>и составить итоговый обзор аналогичных интернет-магазинов, специализирующихся на продаже чая, кофе и т.д.;</a:t>
            </a:r>
          </a:p>
          <a:p>
            <a:pPr marL="571500" algn="l">
              <a:buFont typeface="Courier New" panose="02070309020205020404" pitchFamily="49" charset="0"/>
              <a:buChar char="o"/>
            </a:pPr>
            <a:r>
              <a:rPr lang="ru-RU" sz="4000" dirty="0" smtClean="0">
                <a:solidFill>
                  <a:schemeClr val="tx1"/>
                </a:solidFill>
              </a:rPr>
              <a:t> Рассмотреть </a:t>
            </a:r>
            <a:r>
              <a:rPr lang="ru-RU" sz="4000" dirty="0">
                <a:solidFill>
                  <a:schemeClr val="tx1"/>
                </a:solidFill>
              </a:rPr>
              <a:t>доступные системы управления содержимым </a:t>
            </a:r>
            <a:r>
              <a:rPr lang="ru-RU" sz="4000" dirty="0" smtClean="0">
                <a:solidFill>
                  <a:schemeClr val="tx1"/>
                </a:solidFill>
              </a:rPr>
              <a:t>выбрать систему для </a:t>
            </a:r>
            <a:r>
              <a:rPr lang="ru-RU" sz="4000" dirty="0">
                <a:solidFill>
                  <a:schemeClr val="tx1"/>
                </a:solidFill>
              </a:rPr>
              <a:t>реализации интернет-магазина;</a:t>
            </a:r>
          </a:p>
          <a:p>
            <a:pPr marL="571500" algn="l">
              <a:buFont typeface="Courier New" panose="02070309020205020404" pitchFamily="49" charset="0"/>
              <a:buChar char="o"/>
            </a:pPr>
            <a:r>
              <a:rPr lang="ru-RU" sz="4000" dirty="0" smtClean="0">
                <a:solidFill>
                  <a:schemeClr val="tx1"/>
                </a:solidFill>
              </a:rPr>
              <a:t> Провести </a:t>
            </a:r>
            <a:r>
              <a:rPr lang="ru-RU" sz="4000" dirty="0">
                <a:solidFill>
                  <a:schemeClr val="tx1"/>
                </a:solidFill>
              </a:rPr>
              <a:t>анализ предметной области;</a:t>
            </a:r>
          </a:p>
          <a:p>
            <a:pPr marL="571500" algn="l">
              <a:buFont typeface="Courier New" panose="02070309020205020404" pitchFamily="49" charset="0"/>
              <a:buChar char="o"/>
            </a:pPr>
            <a:r>
              <a:rPr lang="ru-RU" sz="4000" dirty="0" smtClean="0">
                <a:solidFill>
                  <a:schemeClr val="tx1"/>
                </a:solidFill>
              </a:rPr>
              <a:t> Разработать </a:t>
            </a:r>
            <a:r>
              <a:rPr lang="ru-RU" sz="4000" dirty="0">
                <a:solidFill>
                  <a:schemeClr val="tx1"/>
                </a:solidFill>
              </a:rPr>
              <a:t>техническое задание;</a:t>
            </a:r>
          </a:p>
          <a:p>
            <a:pPr marL="571500" algn="l">
              <a:buFont typeface="Courier New" panose="02070309020205020404" pitchFamily="49" charset="0"/>
              <a:buChar char="o"/>
            </a:pPr>
            <a:r>
              <a:rPr lang="ru-RU" sz="4000" dirty="0" smtClean="0">
                <a:solidFill>
                  <a:schemeClr val="tx1"/>
                </a:solidFill>
              </a:rPr>
              <a:t> Разработать </a:t>
            </a:r>
            <a:r>
              <a:rPr lang="ru-RU" sz="4000" dirty="0">
                <a:solidFill>
                  <a:schemeClr val="tx1"/>
                </a:solidFill>
              </a:rPr>
              <a:t>информационную систему;</a:t>
            </a:r>
          </a:p>
          <a:p>
            <a:pPr marL="571500" algn="l">
              <a:buFont typeface="Courier New" panose="02070309020205020404" pitchFamily="49" charset="0"/>
              <a:buChar char="o"/>
            </a:pPr>
            <a:r>
              <a:rPr lang="ru-RU" sz="4000" dirty="0" smtClean="0">
                <a:solidFill>
                  <a:schemeClr val="tx1"/>
                </a:solidFill>
              </a:rPr>
              <a:t> Провести </a:t>
            </a:r>
            <a:r>
              <a:rPr lang="ru-RU" sz="4000" dirty="0">
                <a:solidFill>
                  <a:schemeClr val="tx1"/>
                </a:solidFill>
              </a:rPr>
              <a:t>сбор контента для сайта интернет-магазина.</a:t>
            </a:r>
            <a:endParaRPr lang="ru-RU" sz="4000" dirty="0">
              <a:solidFill>
                <a:schemeClr val="tx1"/>
              </a:solidFill>
            </a:endParaRPr>
          </a:p>
        </p:txBody>
      </p:sp>
    </p:spTree>
    <p:extLst>
      <p:ext uri="{BB962C8B-B14F-4D97-AF65-F5344CB8AC3E}">
        <p14:creationId xmlns:p14="http://schemas.microsoft.com/office/powerpoint/2010/main" val="96748252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3184398" y="3111705"/>
            <a:ext cx="9004629" cy="642893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endParaRPr dirty="0"/>
          </a:p>
        </p:txBody>
      </p:sp>
      <p:sp>
        <p:nvSpPr>
          <p:cNvPr id="2" name="Прямоугольник 1"/>
          <p:cNvSpPr/>
          <p:nvPr/>
        </p:nvSpPr>
        <p:spPr>
          <a:xfrm>
            <a:off x="750513" y="3787270"/>
            <a:ext cx="8541121" cy="1569660"/>
          </a:xfrm>
          <a:prstGeom prst="rect">
            <a:avLst/>
          </a:prstGeom>
          <a:noFill/>
        </p:spPr>
        <p:txBody>
          <a:bodyPr wrap="none" lIns="91440" tIns="45720" rIns="91440" bIns="45720">
            <a:spAutoFit/>
          </a:bodyPr>
          <a:lstStyle/>
          <a:p>
            <a:pPr algn="ctr"/>
            <a:r>
              <a:rPr lang="ru-RU" sz="8000" b="0" cap="none" spc="0" dirty="0" smtClean="0">
                <a:ln w="0"/>
                <a:solidFill>
                  <a:schemeClr val="tx1"/>
                </a:solidFill>
                <a:effectLst>
                  <a:outerShdw blurRad="38100" dist="19050" dir="2700000" algn="tl" rotWithShape="0">
                    <a:schemeClr val="dk1">
                      <a:alpha val="40000"/>
                    </a:schemeClr>
                  </a:outerShdw>
                </a:effectLst>
              </a:rPr>
              <a:t>ЭТАПЫ РАБОТЫ</a:t>
            </a:r>
            <a:endParaRPr lang="ru-RU" sz="80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0306896" y="1123220"/>
            <a:ext cx="12897393" cy="11058220"/>
          </a:xfrm>
          <a:prstGeom prst="rect">
            <a:avLst/>
          </a:prstGeom>
        </p:spPr>
        <p:txBody>
          <a:bodyPr wrap="square">
            <a:spAutoFit/>
          </a:bodyPr>
          <a:lstStyle/>
          <a:p>
            <a:pPr marL="342900" indent="-342900">
              <a:lnSpc>
                <a:spcPct val="150000"/>
              </a:lnSpc>
              <a:buFont typeface="Courier New" panose="02070309020205020404" pitchFamily="49" charset="0"/>
              <a:buChar char="o"/>
            </a:pPr>
            <a:r>
              <a:rPr lang="ru-RU" sz="4000" dirty="0" smtClean="0">
                <a:solidFill>
                  <a:schemeClr val="tx1">
                    <a:lumMod val="75000"/>
                    <a:lumOff val="25000"/>
                  </a:schemeClr>
                </a:solidFill>
              </a:rPr>
              <a:t> Создание </a:t>
            </a:r>
            <a:r>
              <a:rPr lang="ru-RU" sz="4000" dirty="0">
                <a:solidFill>
                  <a:schemeClr val="tx1">
                    <a:lumMod val="75000"/>
                    <a:lumOff val="25000"/>
                  </a:schemeClr>
                </a:solidFill>
              </a:rPr>
              <a:t>каналов коммуникации участников проекта;</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Формулировка </a:t>
            </a:r>
            <a:r>
              <a:rPr lang="ru-RU" sz="4000" dirty="0">
                <a:solidFill>
                  <a:schemeClr val="tx1">
                    <a:lumMod val="75000"/>
                    <a:lumOff val="25000"/>
                  </a:schemeClr>
                </a:solidFill>
              </a:rPr>
              <a:t>цели проекта и составление списка задач для её реализации;</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Распределение </a:t>
            </a:r>
            <a:r>
              <a:rPr lang="ru-RU" sz="4000" dirty="0">
                <a:solidFill>
                  <a:schemeClr val="tx1">
                    <a:lumMod val="75000"/>
                    <a:lumOff val="25000"/>
                  </a:schemeClr>
                </a:solidFill>
              </a:rPr>
              <a:t>ролей между участниками;</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Сбор </a:t>
            </a:r>
            <a:r>
              <a:rPr lang="ru-RU" sz="4000" dirty="0">
                <a:solidFill>
                  <a:schemeClr val="tx1">
                    <a:lumMod val="75000"/>
                    <a:lumOff val="25000"/>
                  </a:schemeClr>
                </a:solidFill>
              </a:rPr>
              <a:t>и анализ необходимой информации;</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Разработка </a:t>
            </a:r>
            <a:r>
              <a:rPr lang="ru-RU" sz="4000" dirty="0">
                <a:solidFill>
                  <a:schemeClr val="tx1">
                    <a:lumMod val="75000"/>
                    <a:lumOff val="25000"/>
                  </a:schemeClr>
                </a:solidFill>
              </a:rPr>
              <a:t>технического задания для системы;</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Реализация </a:t>
            </a:r>
            <a:r>
              <a:rPr lang="ru-RU" sz="4000" dirty="0">
                <a:solidFill>
                  <a:schemeClr val="tx1">
                    <a:lumMod val="75000"/>
                    <a:lumOff val="25000"/>
                  </a:schemeClr>
                </a:solidFill>
              </a:rPr>
              <a:t>практической части;</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Описание </a:t>
            </a:r>
            <a:r>
              <a:rPr lang="ru-RU" sz="4000" dirty="0">
                <a:solidFill>
                  <a:schemeClr val="tx1">
                    <a:lumMod val="75000"/>
                    <a:lumOff val="25000"/>
                  </a:schemeClr>
                </a:solidFill>
              </a:rPr>
              <a:t>процесса работы в итоговом отчете;</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Корректировка </a:t>
            </a:r>
            <a:r>
              <a:rPr lang="ru-RU" sz="4000" dirty="0">
                <a:solidFill>
                  <a:schemeClr val="tx1">
                    <a:lumMod val="75000"/>
                    <a:lumOff val="25000"/>
                  </a:schemeClr>
                </a:solidFill>
              </a:rPr>
              <a:t>документации проекта;</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Анализ </a:t>
            </a:r>
            <a:r>
              <a:rPr lang="ru-RU" sz="4000" dirty="0">
                <a:solidFill>
                  <a:schemeClr val="tx1">
                    <a:lumMod val="75000"/>
                    <a:lumOff val="25000"/>
                  </a:schemeClr>
                </a:solidFill>
              </a:rPr>
              <a:t>готового проекта;</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Подготовка </a:t>
            </a:r>
            <a:r>
              <a:rPr lang="ru-RU" sz="4000" dirty="0">
                <a:solidFill>
                  <a:schemeClr val="tx1">
                    <a:lumMod val="75000"/>
                    <a:lumOff val="25000"/>
                  </a:schemeClr>
                </a:solidFill>
              </a:rPr>
              <a:t>материалов для защиты проекта.</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4841" y="6283140"/>
            <a:ext cx="7432860" cy="7432860"/>
          </a:xfrm>
          <a:prstGeom prst="rect">
            <a:avLst/>
          </a:prstGeom>
        </p:spPr>
      </p:pic>
    </p:spTree>
    <p:extLst>
      <p:ext uri="{BB962C8B-B14F-4D97-AF65-F5344CB8AC3E}">
        <p14:creationId xmlns:p14="http://schemas.microsoft.com/office/powerpoint/2010/main" val="43339162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Rectangle"/>
          <p:cNvSpPr/>
          <p:nvPr/>
        </p:nvSpPr>
        <p:spPr>
          <a:xfrm>
            <a:off x="2964869" y="3566963"/>
            <a:ext cx="6425407" cy="7518401"/>
          </a:xfrm>
          <a:prstGeom prst="rect">
            <a:avLst/>
          </a:prstGeom>
          <a:ln w="88900">
            <a:solidFill>
              <a:srgbClr val="BB79BB"/>
            </a:solidFill>
            <a:miter lim="400000"/>
          </a:ln>
        </p:spPr>
        <p:txBody>
          <a:bodyPr lIns="38100" tIns="38100" rIns="38100" bIns="38100" anchor="ctr"/>
          <a:lstStyle/>
          <a:p>
            <a:pPr algn="ctr">
              <a:lnSpc>
                <a:spcPct val="100000"/>
              </a:lnSpc>
              <a:defRPr sz="3000">
                <a:solidFill>
                  <a:srgbClr val="000000"/>
                </a:solidFill>
                <a:latin typeface="Helvetica Light"/>
                <a:ea typeface="Helvetica Light"/>
                <a:cs typeface="Helvetica Light"/>
                <a:sym typeface="Helvetica Light"/>
              </a:defRPr>
            </a:pPr>
            <a:endParaRPr>
              <a:solidFill>
                <a:srgbClr val="BB79BB"/>
              </a:solidFill>
            </a:endParaRPr>
          </a:p>
        </p:txBody>
      </p:sp>
      <p:sp>
        <p:nvSpPr>
          <p:cNvPr id="31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31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1454258" y="5767786"/>
            <a:ext cx="9004629" cy="4326188"/>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endParaRPr dirty="0"/>
          </a:p>
        </p:txBody>
      </p:sp>
      <p:sp>
        <p:nvSpPr>
          <p:cNvPr id="316" name="Designer"/>
          <p:cNvSpPr txBox="1"/>
          <p:nvPr/>
        </p:nvSpPr>
        <p:spPr>
          <a:xfrm>
            <a:off x="11454258" y="2080006"/>
            <a:ext cx="11460180" cy="1231106"/>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nSpc>
                <a:spcPct val="100000"/>
              </a:lnSpc>
            </a:pPr>
            <a:r>
              <a:rPr lang="ru-RU" sz="4400" dirty="0" smtClean="0">
                <a:solidFill>
                  <a:srgbClr val="BB79BB"/>
                </a:solidFill>
              </a:rPr>
              <a:t>Преимущества </a:t>
            </a:r>
          </a:p>
          <a:p>
            <a:pPr>
              <a:lnSpc>
                <a:spcPct val="100000"/>
              </a:lnSpc>
            </a:pPr>
            <a:r>
              <a:rPr lang="ru-RU" sz="4400" dirty="0" smtClean="0">
                <a:solidFill>
                  <a:srgbClr val="BB79BB"/>
                </a:solidFill>
              </a:rPr>
              <a:t>Системы управления содержимым</a:t>
            </a:r>
            <a:r>
              <a:rPr lang="ru-RU" sz="4400" baseline="0" dirty="0" smtClean="0">
                <a:solidFill>
                  <a:srgbClr val="BB79BB"/>
                </a:solidFill>
              </a:rPr>
              <a:t> </a:t>
            </a:r>
            <a:endParaRPr sz="4400" dirty="0">
              <a:solidFill>
                <a:srgbClr val="BB79BB"/>
              </a:solidFill>
            </a:endParaRPr>
          </a:p>
        </p:txBody>
      </p:sp>
      <p:sp>
        <p:nvSpPr>
          <p:cNvPr id="8" name="Прямоугольник 7"/>
          <p:cNvSpPr/>
          <p:nvPr/>
        </p:nvSpPr>
        <p:spPr>
          <a:xfrm>
            <a:off x="2431489" y="2910472"/>
            <a:ext cx="6425407" cy="7518401"/>
          </a:xfrm>
          <a:prstGeom prst="rect">
            <a:avLst/>
          </a:prstGeom>
          <a:solidFill>
            <a:schemeClr val="bg2">
              <a:lumMod val="90000"/>
            </a:schemeClr>
          </a:solidFill>
          <a:ln w="3175" cap="flat">
            <a:solidFill>
              <a:schemeClr val="tx1"/>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1026" name="Picture 2" descr="http://www.newgenesys.it/wp-content/uploads/2014/03/logo-openc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333" y="4336436"/>
            <a:ext cx="5711717" cy="4666472"/>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11406166" y="3124360"/>
            <a:ext cx="4633000" cy="1433854"/>
          </a:xfrm>
          <a:prstGeom prst="rect">
            <a:avLst/>
          </a:prstGeom>
          <a:noFill/>
        </p:spPr>
        <p:txBody>
          <a:bodyPr wrap="none" lIns="91440" tIns="45720" rIns="91440" bIns="45720">
            <a:spAutoFit/>
          </a:bodyPr>
          <a:lstStyle/>
          <a:p>
            <a:pPr algn="ctr"/>
            <a:r>
              <a:rPr lang="en-US" sz="8000" b="0" cap="none" spc="0" dirty="0" smtClean="0">
                <a:ln w="0"/>
                <a:solidFill>
                  <a:schemeClr val="tx1"/>
                </a:solidFill>
                <a:effectLst>
                  <a:outerShdw blurRad="38100" dist="19050" dir="2700000" algn="tl" rotWithShape="0">
                    <a:schemeClr val="dk1">
                      <a:alpha val="40000"/>
                    </a:schemeClr>
                  </a:outerShdw>
                </a:effectLst>
              </a:rPr>
              <a:t>OpenCart</a:t>
            </a:r>
            <a:endParaRPr lang="ru-RU" sz="80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p:cNvSpPr txBox="1"/>
          <p:nvPr/>
        </p:nvSpPr>
        <p:spPr>
          <a:xfrm>
            <a:off x="11454258" y="4987015"/>
            <a:ext cx="12192377" cy="738971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571500" lvl="0" indent="-571500">
              <a:buFont typeface="Courier New" panose="02070309020205020404" pitchFamily="49" charset="0"/>
              <a:buChar char="o"/>
            </a:pPr>
            <a:r>
              <a:rPr lang="ru-RU" sz="3600" dirty="0">
                <a:solidFill>
                  <a:schemeClr val="tx1">
                    <a:lumMod val="85000"/>
                    <a:lumOff val="15000"/>
                  </a:schemeClr>
                </a:solidFill>
              </a:rPr>
              <a:t>Свободное распространение;</a:t>
            </a:r>
          </a:p>
          <a:p>
            <a:pPr marL="571500" lvl="0" indent="-571500">
              <a:buFont typeface="Courier New" panose="02070309020205020404" pitchFamily="49" charset="0"/>
              <a:buChar char="o"/>
            </a:pPr>
            <a:r>
              <a:rPr lang="ru-RU" sz="3600" dirty="0">
                <a:solidFill>
                  <a:schemeClr val="tx1">
                    <a:lumMod val="85000"/>
                    <a:lumOff val="15000"/>
                  </a:schemeClr>
                </a:solidFill>
              </a:rPr>
              <a:t>Открытый исходный код;</a:t>
            </a:r>
          </a:p>
          <a:p>
            <a:pPr marL="571500" lvl="0" indent="-571500">
              <a:buFont typeface="Courier New" panose="02070309020205020404" pitchFamily="49" charset="0"/>
              <a:buChar char="o"/>
            </a:pPr>
            <a:r>
              <a:rPr lang="ru-RU" sz="3600" dirty="0">
                <a:solidFill>
                  <a:schemeClr val="tx1">
                    <a:lumMod val="85000"/>
                    <a:lumOff val="15000"/>
                  </a:schemeClr>
                </a:solidFill>
              </a:rPr>
              <a:t> Структура базы данных изначально создана для магазинов электронной коммерции;</a:t>
            </a:r>
          </a:p>
          <a:p>
            <a:pPr marL="571500" lvl="0" indent="-571500">
              <a:buFont typeface="Courier New" panose="02070309020205020404" pitchFamily="49" charset="0"/>
              <a:buChar char="o"/>
            </a:pPr>
            <a:r>
              <a:rPr lang="ru-RU" sz="3600" dirty="0">
                <a:solidFill>
                  <a:schemeClr val="tx1">
                    <a:lumMod val="85000"/>
                    <a:lumOff val="15000"/>
                  </a:schemeClr>
                </a:solidFill>
              </a:rPr>
              <a:t>Не требовательна к ресурсам хостинга;</a:t>
            </a:r>
          </a:p>
          <a:p>
            <a:pPr marL="571500" lvl="0" indent="-571500">
              <a:buFont typeface="Courier New" panose="02070309020205020404" pitchFamily="49" charset="0"/>
              <a:buChar char="o"/>
            </a:pPr>
            <a:r>
              <a:rPr lang="ru-RU" sz="3600" dirty="0">
                <a:solidFill>
                  <a:schemeClr val="tx1">
                    <a:lumMod val="85000"/>
                    <a:lumOff val="15000"/>
                  </a:schemeClr>
                </a:solidFill>
              </a:rPr>
              <a:t>Развитое русскоязычное сообщество разработчиков;</a:t>
            </a:r>
          </a:p>
          <a:p>
            <a:pPr marL="571500" lvl="0" indent="-571500">
              <a:buFont typeface="Courier New" panose="02070309020205020404" pitchFamily="49" charset="0"/>
              <a:buChar char="o"/>
            </a:pPr>
            <a:r>
              <a:rPr lang="ru-RU" sz="3600" dirty="0">
                <a:solidFill>
                  <a:schemeClr val="tx1">
                    <a:lumMod val="85000"/>
                    <a:lumOff val="15000"/>
                  </a:schemeClr>
                </a:solidFill>
              </a:rPr>
              <a:t>Большое количество бесплатных и бюджетных шаблонов;</a:t>
            </a:r>
          </a:p>
          <a:p>
            <a:pPr marL="571500" lvl="0" indent="-571500">
              <a:buFont typeface="Courier New" panose="02070309020205020404" pitchFamily="49" charset="0"/>
              <a:buChar char="o"/>
            </a:pPr>
            <a:r>
              <a:rPr lang="ru-RU" sz="3600" dirty="0">
                <a:solidFill>
                  <a:schemeClr val="tx1">
                    <a:lumMod val="85000"/>
                    <a:lumOff val="15000"/>
                  </a:schemeClr>
                </a:solidFill>
              </a:rPr>
              <a:t>Много обучающих материалов и руководств по использованию;</a:t>
            </a:r>
          </a:p>
          <a:p>
            <a:pPr marL="571500" lvl="0" indent="-571500">
              <a:buFont typeface="Courier New" panose="02070309020205020404" pitchFamily="49" charset="0"/>
              <a:buChar char="o"/>
            </a:pPr>
            <a:r>
              <a:rPr lang="ru-RU" sz="3600" dirty="0">
                <a:solidFill>
                  <a:schemeClr val="tx1">
                    <a:lumMod val="85000"/>
                    <a:lumOff val="15000"/>
                  </a:schemeClr>
                </a:solidFill>
              </a:rPr>
              <a:t>Достаточный стартовый функционал.</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Rectangle"/>
          <p:cNvSpPr/>
          <p:nvPr/>
        </p:nvSpPr>
        <p:spPr>
          <a:xfrm>
            <a:off x="2964869" y="3566963"/>
            <a:ext cx="6425407" cy="7518401"/>
          </a:xfrm>
          <a:prstGeom prst="rect">
            <a:avLst/>
          </a:prstGeom>
          <a:ln w="88900">
            <a:solidFill>
              <a:srgbClr val="BB79BB"/>
            </a:solidFill>
            <a:miter lim="400000"/>
          </a:ln>
        </p:spPr>
        <p:txBody>
          <a:bodyPr lIns="38100" tIns="38100" rIns="38100" bIns="38100" anchor="ct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1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31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1454258" y="5767786"/>
            <a:ext cx="9004629" cy="4326188"/>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endParaRPr dirty="0"/>
          </a:p>
        </p:txBody>
      </p:sp>
      <p:sp>
        <p:nvSpPr>
          <p:cNvPr id="316" name="Designer"/>
          <p:cNvSpPr txBox="1"/>
          <p:nvPr/>
        </p:nvSpPr>
        <p:spPr>
          <a:xfrm>
            <a:off x="11454258" y="2305708"/>
            <a:ext cx="11460180" cy="779701"/>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nSpc>
                <a:spcPct val="100000"/>
              </a:lnSpc>
            </a:pPr>
            <a:r>
              <a:rPr lang="ru-RU" sz="4400" dirty="0" smtClean="0">
                <a:solidFill>
                  <a:srgbClr val="BB79BB"/>
                </a:solidFill>
              </a:rPr>
              <a:t>Преимущества </a:t>
            </a:r>
            <a:r>
              <a:rPr lang="ru-RU" sz="4400" baseline="0" dirty="0" smtClean="0">
                <a:solidFill>
                  <a:srgbClr val="BB79BB"/>
                </a:solidFill>
              </a:rPr>
              <a:t> </a:t>
            </a:r>
            <a:r>
              <a:rPr lang="ru-RU" sz="4400" dirty="0" smtClean="0">
                <a:solidFill>
                  <a:srgbClr val="BB79BB"/>
                </a:solidFill>
              </a:rPr>
              <a:t>хостинга</a:t>
            </a:r>
            <a:endParaRPr sz="4400" dirty="0">
              <a:solidFill>
                <a:srgbClr val="BB79BB"/>
              </a:solidFill>
            </a:endParaRPr>
          </a:p>
        </p:txBody>
      </p:sp>
      <p:sp>
        <p:nvSpPr>
          <p:cNvPr id="9" name="Прямоугольник 8"/>
          <p:cNvSpPr/>
          <p:nvPr/>
        </p:nvSpPr>
        <p:spPr>
          <a:xfrm>
            <a:off x="11454258" y="3318594"/>
            <a:ext cx="4004622" cy="1433854"/>
          </a:xfrm>
          <a:prstGeom prst="rect">
            <a:avLst/>
          </a:prstGeom>
          <a:noFill/>
        </p:spPr>
        <p:txBody>
          <a:bodyPr wrap="none" lIns="91440" tIns="45720" rIns="91440" bIns="45720">
            <a:spAutoFit/>
          </a:bodyPr>
          <a:lstStyle/>
          <a:p>
            <a:pPr algn="ctr"/>
            <a:r>
              <a:rPr lang="en-US" sz="8000" b="0" cap="none" spc="0" dirty="0" smtClean="0">
                <a:ln w="0"/>
                <a:solidFill>
                  <a:schemeClr val="tx1"/>
                </a:solidFill>
                <a:effectLst>
                  <a:outerShdw blurRad="38100" dist="19050" dir="2700000" algn="tl" rotWithShape="0">
                    <a:schemeClr val="dk1">
                      <a:alpha val="40000"/>
                    </a:schemeClr>
                  </a:outerShdw>
                </a:effectLst>
              </a:rPr>
              <a:t>timeweb</a:t>
            </a:r>
            <a:endParaRPr lang="ru-RU" sz="80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p:cNvSpPr txBox="1"/>
          <p:nvPr/>
        </p:nvSpPr>
        <p:spPr>
          <a:xfrm>
            <a:off x="11454258" y="4774414"/>
            <a:ext cx="10529442" cy="783291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571500" lvl="0" indent="-571500" algn="l">
              <a:lnSpc>
                <a:spcPct val="200000"/>
              </a:lnSpc>
              <a:buFont typeface="Courier New" panose="02070309020205020404" pitchFamily="49" charset="0"/>
              <a:buChar char="o"/>
            </a:pPr>
            <a:r>
              <a:rPr lang="ru-RU" sz="3600" dirty="0">
                <a:solidFill>
                  <a:schemeClr val="tx1">
                    <a:lumMod val="85000"/>
                    <a:lumOff val="15000"/>
                  </a:schemeClr>
                </a:solidFill>
              </a:rPr>
              <a:t>Высокое быстродействие;</a:t>
            </a:r>
          </a:p>
          <a:p>
            <a:pPr marL="571500" lvl="0" indent="-571500" algn="l">
              <a:lnSpc>
                <a:spcPct val="200000"/>
              </a:lnSpc>
              <a:buFont typeface="Courier New" panose="02070309020205020404" pitchFamily="49" charset="0"/>
              <a:buChar char="o"/>
            </a:pPr>
            <a:r>
              <a:rPr lang="ru-RU" sz="3600" dirty="0" smtClean="0">
                <a:solidFill>
                  <a:schemeClr val="tx1">
                    <a:lumMod val="85000"/>
                    <a:lumOff val="15000"/>
                  </a:schemeClr>
                </a:solidFill>
              </a:rPr>
              <a:t>Круглосуточная </a:t>
            </a:r>
            <a:r>
              <a:rPr lang="ru-RU" sz="3600" dirty="0">
                <a:solidFill>
                  <a:schemeClr val="tx1">
                    <a:lumMod val="85000"/>
                    <a:lumOff val="15000"/>
                  </a:schemeClr>
                </a:solidFill>
              </a:rPr>
              <a:t>тех. поддержка;</a:t>
            </a:r>
          </a:p>
          <a:p>
            <a:pPr marL="571500" lvl="0" indent="-571500" algn="l">
              <a:lnSpc>
                <a:spcPct val="200000"/>
              </a:lnSpc>
              <a:buFont typeface="Courier New" panose="02070309020205020404" pitchFamily="49" charset="0"/>
              <a:buChar char="o"/>
            </a:pPr>
            <a:r>
              <a:rPr lang="ru-RU" sz="3600" dirty="0" smtClean="0">
                <a:solidFill>
                  <a:schemeClr val="tx1">
                    <a:lumMod val="85000"/>
                    <a:lumOff val="15000"/>
                  </a:schemeClr>
                </a:solidFill>
              </a:rPr>
              <a:t>Удобную </a:t>
            </a:r>
            <a:r>
              <a:rPr lang="ru-RU" sz="3600" dirty="0">
                <a:solidFill>
                  <a:schemeClr val="tx1">
                    <a:lumMod val="85000"/>
                    <a:lumOff val="15000"/>
                  </a:schemeClr>
                </a:solidFill>
              </a:rPr>
              <a:t>административную панель</a:t>
            </a:r>
            <a:r>
              <a:rPr lang="ru-RU" sz="3600" dirty="0" smtClean="0">
                <a:solidFill>
                  <a:schemeClr val="tx1">
                    <a:lumMod val="85000"/>
                    <a:lumOff val="15000"/>
                  </a:schemeClr>
                </a:solidFill>
              </a:rPr>
              <a:t>;</a:t>
            </a:r>
            <a:endParaRPr lang="en-US" sz="3600" dirty="0" smtClean="0">
              <a:solidFill>
                <a:schemeClr val="tx1">
                  <a:lumMod val="85000"/>
                  <a:lumOff val="15000"/>
                </a:schemeClr>
              </a:solidFill>
            </a:endParaRPr>
          </a:p>
          <a:p>
            <a:pPr marL="571500" lvl="0" indent="-571500" algn="l">
              <a:lnSpc>
                <a:spcPct val="200000"/>
              </a:lnSpc>
              <a:buFont typeface="Courier New" panose="02070309020205020404" pitchFamily="49" charset="0"/>
              <a:buChar char="o"/>
            </a:pPr>
            <a:r>
              <a:rPr lang="ru-RU" sz="3600" dirty="0" smtClean="0">
                <a:solidFill>
                  <a:schemeClr val="tx1">
                    <a:lumMod val="85000"/>
                    <a:lumOff val="15000"/>
                  </a:schemeClr>
                </a:solidFill>
              </a:rPr>
              <a:t>Наличие готовых решений по установке </a:t>
            </a:r>
            <a:r>
              <a:rPr lang="en-US" sz="3600" dirty="0" smtClean="0">
                <a:solidFill>
                  <a:schemeClr val="tx1">
                    <a:lumMod val="85000"/>
                    <a:lumOff val="15000"/>
                  </a:schemeClr>
                </a:solidFill>
              </a:rPr>
              <a:t>CMS</a:t>
            </a:r>
            <a:r>
              <a:rPr lang="ru-RU" sz="3600" dirty="0" smtClean="0">
                <a:solidFill>
                  <a:schemeClr val="tx1">
                    <a:lumMod val="85000"/>
                    <a:lumOff val="15000"/>
                  </a:schemeClr>
                </a:solidFill>
              </a:rPr>
              <a:t> на хостинг;</a:t>
            </a:r>
            <a:endParaRPr lang="ru-RU" sz="3600" dirty="0">
              <a:solidFill>
                <a:schemeClr val="tx1">
                  <a:lumMod val="85000"/>
                  <a:lumOff val="15000"/>
                </a:schemeClr>
              </a:solidFill>
            </a:endParaRPr>
          </a:p>
          <a:p>
            <a:pPr marL="571500" lvl="0" indent="-571500" algn="l">
              <a:lnSpc>
                <a:spcPct val="200000"/>
              </a:lnSpc>
              <a:buFont typeface="Courier New" panose="02070309020205020404" pitchFamily="49" charset="0"/>
              <a:buChar char="o"/>
            </a:pPr>
            <a:r>
              <a:rPr lang="ru-RU" sz="3600" dirty="0" smtClean="0">
                <a:solidFill>
                  <a:schemeClr val="tx1">
                    <a:lumMod val="85000"/>
                    <a:lumOff val="15000"/>
                  </a:schemeClr>
                </a:solidFill>
              </a:rPr>
              <a:t>Возможность </a:t>
            </a:r>
            <a:r>
              <a:rPr lang="ru-RU" sz="3600" dirty="0">
                <a:solidFill>
                  <a:schemeClr val="tx1">
                    <a:lumMod val="85000"/>
                    <a:lumOff val="15000"/>
                  </a:schemeClr>
                </a:solidFill>
              </a:rPr>
              <a:t>приобретения лицензированного ПО на выгодных условиях.</a:t>
            </a:r>
            <a:endParaRPr lang="ru-RU" sz="3600" dirty="0">
              <a:solidFill>
                <a:schemeClr val="tx1">
                  <a:lumMod val="85000"/>
                  <a:lumOff val="15000"/>
                </a:schemeClr>
              </a:solidFill>
            </a:endParaRPr>
          </a:p>
        </p:txBody>
      </p:sp>
      <p:sp>
        <p:nvSpPr>
          <p:cNvPr id="12" name="Прямоугольник 11"/>
          <p:cNvSpPr/>
          <p:nvPr/>
        </p:nvSpPr>
        <p:spPr>
          <a:xfrm>
            <a:off x="2550434" y="2910472"/>
            <a:ext cx="6425407" cy="7518401"/>
          </a:xfrm>
          <a:prstGeom prst="rect">
            <a:avLst/>
          </a:prstGeom>
          <a:solidFill>
            <a:schemeClr val="bg2">
              <a:lumMod val="90000"/>
            </a:schemeClr>
          </a:solidFill>
          <a:ln w="3175" cap="flat">
            <a:solidFill>
              <a:schemeClr val="tx1"/>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2" name="Рисунок 1"/>
          <p:cNvPicPr>
            <a:picLocks noChangeAspect="1"/>
          </p:cNvPicPr>
          <p:nvPr/>
        </p:nvPicPr>
        <p:blipFill rotWithShape="1">
          <a:blip r:embed="rId2">
            <a:extLst>
              <a:ext uri="{28A0092B-C50C-407E-A947-70E740481C1C}">
                <a14:useLocalDpi xmlns:a14="http://schemas.microsoft.com/office/drawing/2010/main" val="0"/>
              </a:ext>
            </a:extLst>
          </a:blip>
          <a:srcRect l="10615" t="40119" r="10338" b="37529"/>
          <a:stretch/>
        </p:blipFill>
        <p:spPr>
          <a:xfrm>
            <a:off x="3000887" y="5581650"/>
            <a:ext cx="5524500" cy="1562100"/>
          </a:xfrm>
          <a:prstGeom prst="rect">
            <a:avLst/>
          </a:prstGeom>
        </p:spPr>
      </p:pic>
    </p:spTree>
    <p:extLst>
      <p:ext uri="{BB962C8B-B14F-4D97-AF65-F5344CB8AC3E}">
        <p14:creationId xmlns:p14="http://schemas.microsoft.com/office/powerpoint/2010/main" val="291733027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
        <p:nvSpPr>
          <p:cNvPr id="7" name="Прямоугольник 6"/>
          <p:cNvSpPr/>
          <p:nvPr/>
        </p:nvSpPr>
        <p:spPr>
          <a:xfrm rot="5400000">
            <a:off x="6818439" y="-2010479"/>
            <a:ext cx="11001984" cy="19532603"/>
          </a:xfrm>
          <a:prstGeom prst="rect">
            <a:avLst/>
          </a:prstGeom>
          <a:solidFill>
            <a:schemeClr val="accent3">
              <a:lumMod val="20000"/>
              <a:lumOff val="80000"/>
            </a:schemeClr>
          </a:solidFill>
          <a:ln w="3175" cap="flat">
            <a:solidFill>
              <a:schemeClr val="tx1"/>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6" name="Рисунок 5"/>
          <p:cNvPicPr/>
          <p:nvPr/>
        </p:nvPicPr>
        <p:blipFill>
          <a:blip r:embed="rId2">
            <a:clrChange>
              <a:clrFrom>
                <a:srgbClr val="FFFFFF"/>
              </a:clrFrom>
              <a:clrTo>
                <a:srgbClr val="FFFFFF">
                  <a:alpha val="0"/>
                </a:srgbClr>
              </a:clrTo>
            </a:clrChange>
          </a:blip>
          <a:stretch>
            <a:fillRect/>
          </a:stretch>
        </p:blipFill>
        <p:spPr>
          <a:xfrm>
            <a:off x="3810000" y="2254830"/>
            <a:ext cx="17735550" cy="10121900"/>
          </a:xfrm>
          <a:prstGeom prst="rect">
            <a:avLst/>
          </a:prstGeom>
        </p:spPr>
      </p:pic>
      <p:sp>
        <p:nvSpPr>
          <p:cNvPr id="8" name="Прямоугольник 7"/>
          <p:cNvSpPr/>
          <p:nvPr/>
        </p:nvSpPr>
        <p:spPr>
          <a:xfrm>
            <a:off x="7777963" y="522833"/>
            <a:ext cx="9082936" cy="1199046"/>
          </a:xfrm>
          <a:prstGeom prst="rect">
            <a:avLst/>
          </a:prstGeom>
          <a:noFill/>
        </p:spPr>
        <p:txBody>
          <a:bodyPr wrap="none" lIns="91440" tIns="45720" rIns="91440" bIns="45720">
            <a:spAutoFit/>
          </a:bodyPr>
          <a:lstStyle/>
          <a:p>
            <a:pPr algn="ctr"/>
            <a:r>
              <a:rPr lang="ru-RU" sz="6600" b="0" cap="none" spc="300" dirty="0" smtClean="0">
                <a:ln w="0"/>
                <a:solidFill>
                  <a:schemeClr val="tx1"/>
                </a:solidFill>
                <a:effectLst>
                  <a:outerShdw blurRad="38100" dist="19050" dir="2700000" algn="tl" rotWithShape="0">
                    <a:schemeClr val="dk1">
                      <a:alpha val="40000"/>
                    </a:schemeClr>
                  </a:outerShdw>
                </a:effectLst>
              </a:rPr>
              <a:t>Структура веб-сайта</a:t>
            </a:r>
            <a:endParaRPr lang="ru-RU" sz="6600" b="0" cap="none" spc="30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7" name="Прямоугольник 6"/>
          <p:cNvSpPr/>
          <p:nvPr/>
        </p:nvSpPr>
        <p:spPr>
          <a:xfrm rot="5400000">
            <a:off x="6818439" y="-2010479"/>
            <a:ext cx="11001984" cy="19532603"/>
          </a:xfrm>
          <a:prstGeom prst="rect">
            <a:avLst/>
          </a:prstGeom>
          <a:solidFill>
            <a:schemeClr val="accent3">
              <a:lumMod val="20000"/>
              <a:lumOff val="80000"/>
            </a:schemeClr>
          </a:solidFill>
          <a:ln w="3175" cap="flat">
            <a:solidFill>
              <a:schemeClr val="tx1"/>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8" name="Прямоугольник 7"/>
          <p:cNvSpPr/>
          <p:nvPr/>
        </p:nvSpPr>
        <p:spPr>
          <a:xfrm>
            <a:off x="3290366" y="522833"/>
            <a:ext cx="18058149" cy="1311128"/>
          </a:xfrm>
          <a:prstGeom prst="rect">
            <a:avLst/>
          </a:prstGeom>
          <a:noFill/>
        </p:spPr>
        <p:txBody>
          <a:bodyPr wrap="none" lIns="91440" tIns="45720" rIns="91440" bIns="45720">
            <a:spAutoFit/>
          </a:bodyPr>
          <a:lstStyle/>
          <a:p>
            <a:pPr algn="ctr"/>
            <a:r>
              <a:rPr lang="ru-RU" sz="6600" b="0" cap="none" spc="300" dirty="0" smtClean="0">
                <a:ln w="0"/>
                <a:solidFill>
                  <a:schemeClr val="tx1"/>
                </a:solidFill>
                <a:effectLst>
                  <a:outerShdw blurRad="38100" dist="19050" dir="2700000" algn="tl" rotWithShape="0">
                    <a:schemeClr val="dk1">
                      <a:alpha val="40000"/>
                    </a:schemeClr>
                  </a:outerShdw>
                </a:effectLst>
              </a:rPr>
              <a:t>Структура категорий интернет - магазина</a:t>
            </a:r>
            <a:endParaRPr lang="ru-RU" sz="6600" b="0" cap="none" spc="300" dirty="0">
              <a:ln w="0"/>
              <a:solidFill>
                <a:schemeClr val="tx1"/>
              </a:solidFill>
              <a:effectLst>
                <a:outerShdw blurRad="38100" dist="19050" dir="2700000" algn="tl" rotWithShape="0">
                  <a:schemeClr val="dk1">
                    <a:alpha val="40000"/>
                  </a:schemeClr>
                </a:outerShdw>
              </a:effectLst>
            </a:endParaRPr>
          </a:p>
        </p:txBody>
      </p:sp>
      <p:pic>
        <p:nvPicPr>
          <p:cNvPr id="9" name="Рисунок 8"/>
          <p:cNvPicPr/>
          <p:nvPr/>
        </p:nvPicPr>
        <p:blipFill>
          <a:blip r:embed="rId2">
            <a:clrChange>
              <a:clrFrom>
                <a:srgbClr val="FFFFFF"/>
              </a:clrFrom>
              <a:clrTo>
                <a:srgbClr val="FFFFFF">
                  <a:alpha val="0"/>
                </a:srgbClr>
              </a:clrTo>
            </a:clrChange>
          </a:blip>
          <a:stretch>
            <a:fillRect/>
          </a:stretch>
        </p:blipFill>
        <p:spPr>
          <a:xfrm>
            <a:off x="4566081" y="2612389"/>
            <a:ext cx="15506699" cy="10062791"/>
          </a:xfrm>
          <a:prstGeom prst="rect">
            <a:avLst/>
          </a:prstGeom>
        </p:spPr>
      </p:pic>
    </p:spTree>
    <p:extLst>
      <p:ext uri="{BB962C8B-B14F-4D97-AF65-F5344CB8AC3E}">
        <p14:creationId xmlns:p14="http://schemas.microsoft.com/office/powerpoint/2010/main" val="2667078553"/>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Оранжевый и красный">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hite">
      <a:majorFont>
        <a:latin typeface="Montserrat-Bold"/>
        <a:ea typeface="Montserrat-Bold"/>
        <a:cs typeface="Montserrat-Bold"/>
      </a:majorFont>
      <a:minorFont>
        <a:latin typeface="Montserrat-Bold"/>
        <a:ea typeface="Montserrat-Bold"/>
        <a:cs typeface="Montserrat-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Montserrat-Bold"/>
        <a:ea typeface="Montserrat-Bold"/>
        <a:cs typeface="Montserrat-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197</TotalTime>
  <Words>422</Words>
  <Application>Microsoft Office PowerPoint</Application>
  <PresentationFormat>Произвольный</PresentationFormat>
  <Paragraphs>99</Paragraphs>
  <Slides>12</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12</vt:i4>
      </vt:variant>
    </vt:vector>
  </HeadingPairs>
  <TitlesOfParts>
    <vt:vector size="23" baseType="lpstr">
      <vt:lpstr>Arial</vt:lpstr>
      <vt:lpstr>Calibri</vt:lpstr>
      <vt:lpstr>Courier New</vt:lpstr>
      <vt:lpstr>Helvetica Light</vt:lpstr>
      <vt:lpstr>Helvetica Neue</vt:lpstr>
      <vt:lpstr>Montserrat Light</vt:lpstr>
      <vt:lpstr>Montserrat-Bold</vt:lpstr>
      <vt:lpstr>Montserrat-Regular</vt:lpstr>
      <vt:lpstr>Roboto Regular</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Елизавета</dc:creator>
  <cp:lastModifiedBy>Елизавета Пешехонова</cp:lastModifiedBy>
  <cp:revision>23</cp:revision>
  <dcterms:modified xsi:type="dcterms:W3CDTF">2021-01-30T00:56:44Z</dcterms:modified>
</cp:coreProperties>
</file>