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60E51C-F0B4-4B3A-BDAD-5CA29C58132F}" v="986" dt="2024-12-15T18:17:00.3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1" d="100"/>
          <a:sy n="61" d="100"/>
        </p:scale>
        <p:origin x="1363"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1799380"/>
            <a:ext cx="5962678" cy="1426204"/>
          </a:xfrm>
        </p:spPr>
        <p:txBody>
          <a:bodyPr anchor="ctr">
            <a:normAutofit fontScale="90000"/>
          </a:bodyPr>
          <a:lstStyle/>
          <a:p>
            <a:r>
              <a:rPr lang="en-US" dirty="0">
                <a:solidFill>
                  <a:srgbClr val="0E659B"/>
                </a:solidFill>
                <a:latin typeface="IBM Plex Mono SemiBold"/>
              </a:rPr>
              <a:t>STACKOVERFLOW DEVELOPER SURVEY 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fontScale="92500" lnSpcReduction="10000"/>
          </a:bodyPr>
          <a:lstStyle/>
          <a:p>
            <a:pPr marL="0" indent="0">
              <a:buNone/>
            </a:pPr>
            <a:r>
              <a:rPr lang="en-US" dirty="0">
                <a:latin typeface="IBM Plex Mono Text"/>
              </a:rPr>
              <a:t>SUBHASHREE NATH</a:t>
            </a:r>
            <a:endParaRPr lang="en-US" dirty="0"/>
          </a:p>
          <a:p>
            <a:pPr marL="0" indent="0">
              <a:buNone/>
            </a:pPr>
            <a:r>
              <a:rPr lang="en-US" dirty="0">
                <a:latin typeface="IBM Plex Mono Text"/>
              </a:rPr>
              <a:t>15 DECEMBER 2024</a:t>
            </a:r>
          </a:p>
          <a:p>
            <a:pPr marL="0" indent="0">
              <a:buNone/>
            </a:pPr>
            <a:endParaRPr lang="en-US" dirty="0"/>
          </a:p>
          <a:p>
            <a:pPr marL="0" indent="0">
              <a:buNone/>
            </a:pPr>
            <a:endParaRPr lang="en-US" dirty="0"/>
          </a:p>
          <a:p>
            <a:pPr marL="0" indent="0">
              <a:buNone/>
            </a:pPr>
            <a:r>
              <a:rPr lang="en-US" dirty="0">
                <a:latin typeface="IBM Plex Mono Text"/>
              </a:rPr>
              <a:t>https://www.linkedin.com/in/subhashreenath27/</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35088"/>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42571" y="1825625"/>
            <a:ext cx="5181600" cy="4351338"/>
          </a:xfrm>
        </p:spPr>
        <p:txBody>
          <a:bodyPr vert="horz" lIns="91440" tIns="45720" rIns="91440" bIns="45720" rtlCol="0" anchor="t">
            <a:normAutofit fontScale="92500" lnSpcReduction="10000"/>
          </a:bodyPr>
          <a:lstStyle/>
          <a:p>
            <a:pPr marL="0" indent="0">
              <a:buNone/>
            </a:pPr>
            <a:r>
              <a:rPr lang="en-US" dirty="0"/>
              <a:t>Findings</a:t>
            </a:r>
          </a:p>
          <a:p>
            <a:pPr marL="0" indent="0">
              <a:buNone/>
            </a:pPr>
            <a:endParaRPr lang="en-US" dirty="0"/>
          </a:p>
          <a:p>
            <a:r>
              <a:rPr lang="en-US" sz="2600" dirty="0">
                <a:latin typeface="IBM Plex Mono Text"/>
              </a:rPr>
              <a:t>MySQL as most used database.</a:t>
            </a:r>
          </a:p>
          <a:p>
            <a:r>
              <a:rPr lang="en-US" sz="2600" dirty="0">
                <a:latin typeface="IBM Plex Mono Text"/>
              </a:rPr>
              <a:t>Oracle did not feature in the Top 10 most desired RDBMS to learn next year even though it was present in the Top 10 'Worked With' results.</a:t>
            </a:r>
          </a:p>
          <a:p>
            <a:r>
              <a:rPr lang="en-US" sz="2600" dirty="0">
                <a:latin typeface="IBM Plex Mono Text"/>
              </a:rPr>
              <a:t>Increasing interest in PostgreSQL and MongoDB</a:t>
            </a:r>
            <a:r>
              <a:rPr lang="en-US" dirty="0">
                <a:latin typeface="IBM Plex Mono Text"/>
              </a:rPr>
              <a: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US" dirty="0"/>
              <a:t>Implications</a:t>
            </a:r>
          </a:p>
          <a:p>
            <a:pPr marL="0" indent="0">
              <a:buNone/>
            </a:pPr>
            <a:endParaRPr lang="en-US" dirty="0"/>
          </a:p>
          <a:p>
            <a:r>
              <a:rPr lang="en-US" sz="2600" dirty="0">
                <a:latin typeface="IBM Plex Mono Text"/>
              </a:rPr>
              <a:t>The popularity of MySQL implies that it is the most common RDBMS used within the software industry.</a:t>
            </a:r>
          </a:p>
          <a:p>
            <a:r>
              <a:rPr lang="en-US" sz="2600" dirty="0">
                <a:latin typeface="IBM Plex Mono Text"/>
              </a:rPr>
              <a:t>Interest amongst developers to learn PostgreSQL implies a possible technological shift towards this type of RDBMS.</a:t>
            </a:r>
          </a:p>
          <a:p>
            <a:r>
              <a:rPr lang="en-US" sz="2600" dirty="0">
                <a:latin typeface="IBM Plex Mono Text"/>
              </a:rPr>
              <a:t>The findings suggest that the software industry is moving away from Oracle as a viable RDBMS</a:t>
            </a:r>
            <a:r>
              <a:rPr lang="en-US" dirty="0">
                <a:latin typeface="IBM Plex Mono Text"/>
              </a:rPr>
              <a:t>.</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515113" y="2653380"/>
            <a:ext cx="7068725" cy="1562824"/>
          </a:xfrm>
        </p:spPr>
        <p:txBody>
          <a:bodyPr vert="horz" lIns="91440" tIns="45720" rIns="91440" bIns="45720" rtlCol="0" anchor="t">
            <a:normAutofit/>
          </a:bodyPr>
          <a:lstStyle/>
          <a:p>
            <a:pPr marL="0" indent="0">
              <a:buNone/>
            </a:pPr>
            <a:r>
              <a:rPr lang="en-US" sz="2200">
                <a:latin typeface="IBM Plex Mono Text"/>
              </a:rPr>
              <a:t>Git Hub Link : </a:t>
            </a:r>
            <a:r>
              <a:rPr lang="en-US" sz="2200" dirty="0">
                <a:latin typeface="IBM Plex Mono Text"/>
              </a:rPr>
              <a:t>https://github.com/Shree-27bit/IBM-Capstone-Project/blob/f6685de04c217e4c23d4e5b4054d42184bf45729/StackOverflow-Stats-Dashboard.pdf</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pic>
        <p:nvPicPr>
          <p:cNvPr id="4" name="Picture 3">
            <a:extLst>
              <a:ext uri="{FF2B5EF4-FFF2-40B4-BE49-F238E27FC236}">
                <a16:creationId xmlns:a16="http://schemas.microsoft.com/office/drawing/2014/main" id="{D9AB76EE-BA7F-56EC-5387-64FCCF6C9927}"/>
              </a:ext>
            </a:extLst>
          </p:cNvPr>
          <p:cNvPicPr>
            <a:picLocks noChangeAspect="1"/>
          </p:cNvPicPr>
          <p:nvPr/>
        </p:nvPicPr>
        <p:blipFill>
          <a:blip r:embed="rId3"/>
          <a:stretch>
            <a:fillRect/>
          </a:stretch>
        </p:blipFill>
        <p:spPr>
          <a:xfrm>
            <a:off x="8468264" y="4043632"/>
            <a:ext cx="3349925" cy="1833114"/>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3" name="Picture 2" descr="A screenshot of a graph&#10;&#10;Description automatically generated">
            <a:extLst>
              <a:ext uri="{FF2B5EF4-FFF2-40B4-BE49-F238E27FC236}">
                <a16:creationId xmlns:a16="http://schemas.microsoft.com/office/drawing/2014/main" id="{1B3DCE1C-CF64-F158-6F55-470362D78E66}"/>
              </a:ext>
            </a:extLst>
          </p:cNvPr>
          <p:cNvPicPr>
            <a:picLocks noChangeAspect="1"/>
          </p:cNvPicPr>
          <p:nvPr/>
        </p:nvPicPr>
        <p:blipFill>
          <a:blip r:embed="rId2"/>
          <a:stretch>
            <a:fillRect/>
          </a:stretch>
        </p:blipFill>
        <p:spPr>
          <a:xfrm>
            <a:off x="1480869" y="1499911"/>
            <a:ext cx="9230265" cy="4720819"/>
          </a:xfrm>
          <a:prstGeom prst="rect">
            <a:avLst/>
          </a:prstGeom>
        </p:spPr>
      </p:pic>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2" descr="A screenshot of a graph&#10;&#10;Description automatically generated">
            <a:extLst>
              <a:ext uri="{FF2B5EF4-FFF2-40B4-BE49-F238E27FC236}">
                <a16:creationId xmlns:a16="http://schemas.microsoft.com/office/drawing/2014/main" id="{44994D99-781D-A30E-AA77-3D037E22E57B}"/>
              </a:ext>
            </a:extLst>
          </p:cNvPr>
          <p:cNvPicPr>
            <a:picLocks noChangeAspect="1"/>
          </p:cNvPicPr>
          <p:nvPr/>
        </p:nvPicPr>
        <p:blipFill>
          <a:blip r:embed="rId2"/>
          <a:stretch>
            <a:fillRect/>
          </a:stretch>
        </p:blipFill>
        <p:spPr>
          <a:xfrm>
            <a:off x="1667774" y="1453430"/>
            <a:ext cx="8885204" cy="4741896"/>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Picture 2" descr="A screenshot of a graph and a diagram&#10;&#10;Description automatically generated">
            <a:extLst>
              <a:ext uri="{FF2B5EF4-FFF2-40B4-BE49-F238E27FC236}">
                <a16:creationId xmlns:a16="http://schemas.microsoft.com/office/drawing/2014/main" id="{E131A779-AE54-4CBF-6AAE-D3AEA53B105C}"/>
              </a:ext>
            </a:extLst>
          </p:cNvPr>
          <p:cNvPicPr>
            <a:picLocks noChangeAspect="1"/>
          </p:cNvPicPr>
          <p:nvPr/>
        </p:nvPicPr>
        <p:blipFill>
          <a:blip r:embed="rId2"/>
          <a:stretch>
            <a:fillRect/>
          </a:stretch>
        </p:blipFill>
        <p:spPr>
          <a:xfrm>
            <a:off x="1423359" y="1428035"/>
            <a:ext cx="9359659" cy="485019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14" name="Content Placeholder 13" descr="A group of people around a table&#10;&#10;Description automatically generated">
            <a:extLst>
              <a:ext uri="{FF2B5EF4-FFF2-40B4-BE49-F238E27FC236}">
                <a16:creationId xmlns:a16="http://schemas.microsoft.com/office/drawing/2014/main" id="{3900D6B5-1DAF-B761-03D5-07B15E71BFD4}"/>
              </a:ext>
            </a:extLst>
          </p:cNvPr>
          <p:cNvPicPr>
            <a:picLocks noGrp="1" noChangeAspect="1"/>
          </p:cNvPicPr>
          <p:nvPr>
            <p:ph sz="half" idx="2"/>
          </p:nvPr>
        </p:nvPicPr>
        <p:blipFill>
          <a:blip r:embed="rId2"/>
          <a:stretch>
            <a:fillRect/>
          </a:stretch>
        </p:blipFill>
        <p:spPr>
          <a:xfrm>
            <a:off x="10702506" y="2951"/>
            <a:ext cx="1296839" cy="1339971"/>
          </a:xfrm>
        </p:spPr>
      </p:pic>
      <p:sp>
        <p:nvSpPr>
          <p:cNvPr id="6" name="TextBox 5">
            <a:extLst>
              <a:ext uri="{FF2B5EF4-FFF2-40B4-BE49-F238E27FC236}">
                <a16:creationId xmlns:a16="http://schemas.microsoft.com/office/drawing/2014/main" id="{474E6C95-E461-099F-71DC-5ED6814F5B1B}"/>
              </a:ext>
            </a:extLst>
          </p:cNvPr>
          <p:cNvSpPr txBox="1"/>
          <p:nvPr/>
        </p:nvSpPr>
        <p:spPr>
          <a:xfrm>
            <a:off x="843470" y="1573052"/>
            <a:ext cx="570493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E659B"/>
                </a:solidFill>
                <a:ea typeface="+mn-lt"/>
                <a:cs typeface="+mn-lt"/>
              </a:rPr>
              <a:t>Key Findings &amp; Implications</a:t>
            </a:r>
          </a:p>
          <a:p>
            <a:endParaRPr lang="en-US" dirty="0"/>
          </a:p>
          <a:p>
            <a:r>
              <a:rPr lang="en-US" dirty="0">
                <a:ea typeface="+mn-lt"/>
                <a:cs typeface="+mn-lt"/>
              </a:rPr>
              <a:t>• </a:t>
            </a:r>
            <a:r>
              <a:rPr lang="en-US" dirty="0">
                <a:solidFill>
                  <a:srgbClr val="0E659B"/>
                </a:solidFill>
                <a:ea typeface="+mn-lt"/>
                <a:cs typeface="+mn-lt"/>
              </a:rPr>
              <a:t>JavaScript was found to be the most commonly used programming language, coupled with the desire to learn other Web based languages, such as HTML/CSS and SQL, implies that Web development is a popular career choice for software developers. </a:t>
            </a:r>
            <a:endParaRPr lang="en-US">
              <a:solidFill>
                <a:srgbClr val="0E659B"/>
              </a:solidFill>
            </a:endParaRPr>
          </a:p>
          <a:p>
            <a:r>
              <a:rPr lang="en-US" dirty="0">
                <a:solidFill>
                  <a:srgbClr val="0E659B"/>
                </a:solidFill>
                <a:ea typeface="+mn-lt"/>
                <a:cs typeface="+mn-lt"/>
              </a:rPr>
              <a:t>• MySQL was found to be the most commonly used relational database management system(RDBMS). However, interest to learn PostgreSQL in the future implies a possible towards this technology. </a:t>
            </a:r>
          </a:p>
          <a:p>
            <a:r>
              <a:rPr lang="en-US" dirty="0">
                <a:solidFill>
                  <a:srgbClr val="0E659B"/>
                </a:solidFill>
                <a:ea typeface="+mn-lt"/>
                <a:cs typeface="+mn-lt"/>
              </a:rPr>
              <a:t>• The majority of the respondents for this study were men (93.5%) aged between 24 and 30yrs. This implies an overwhelming disparity in terms of gender despite continuing attempts to encourage females into software development.</a:t>
            </a:r>
            <a:endParaRPr lang="en-US">
              <a:solidFill>
                <a:srgbClr val="0E659B"/>
              </a:solidFill>
            </a:endParaRPr>
          </a:p>
        </p:txBody>
      </p:sp>
      <p:sp>
        <p:nvSpPr>
          <p:cNvPr id="7" name="TextBox 6">
            <a:extLst>
              <a:ext uri="{FF2B5EF4-FFF2-40B4-BE49-F238E27FC236}">
                <a16:creationId xmlns:a16="http://schemas.microsoft.com/office/drawing/2014/main" id="{5FADB6FF-0BD4-185C-BBC8-08A914A69B58}"/>
              </a:ext>
            </a:extLst>
          </p:cNvPr>
          <p:cNvSpPr txBox="1"/>
          <p:nvPr/>
        </p:nvSpPr>
        <p:spPr>
          <a:xfrm>
            <a:off x="6493771" y="1702448"/>
            <a:ext cx="5704935"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E659B"/>
                </a:solidFill>
                <a:ea typeface="+mn-lt"/>
                <a:cs typeface="+mn-lt"/>
              </a:rPr>
              <a:t>Limitations &amp; Further Research </a:t>
            </a:r>
            <a:endParaRPr lang="en-US" dirty="0">
              <a:solidFill>
                <a:srgbClr val="000000"/>
              </a:solidFill>
              <a:ea typeface="+mn-lt"/>
              <a:cs typeface="+mn-lt"/>
            </a:endParaRPr>
          </a:p>
          <a:p>
            <a:endParaRPr lang="en-US" sz="2000" dirty="0">
              <a:solidFill>
                <a:srgbClr val="0E659B"/>
              </a:solidFill>
              <a:ea typeface="+mn-lt"/>
              <a:cs typeface="+mn-lt"/>
            </a:endParaRPr>
          </a:p>
          <a:p>
            <a:r>
              <a:rPr lang="en-US" sz="2000" dirty="0">
                <a:solidFill>
                  <a:srgbClr val="0E659B"/>
                </a:solidFill>
                <a:ea typeface="+mn-lt"/>
                <a:cs typeface="+mn-lt"/>
              </a:rPr>
              <a:t>• </a:t>
            </a:r>
            <a:r>
              <a:rPr lang="en-US" dirty="0">
                <a:solidFill>
                  <a:srgbClr val="0E659B"/>
                </a:solidFill>
                <a:ea typeface="+mn-lt"/>
                <a:cs typeface="+mn-lt"/>
              </a:rPr>
              <a:t>This study focuses on the trends of individual technologies and is therefore somewhat limited. In reality, developers learn a variety of languages and technologies according the industry they are working in. For example, a full stack Web Developer will typically be skilled in HTML/CSS, JavaScript, SQL other skills. </a:t>
            </a:r>
            <a:endParaRPr lang="en-US">
              <a:solidFill>
                <a:srgbClr val="000000"/>
              </a:solidFill>
              <a:ea typeface="+mn-lt"/>
              <a:cs typeface="+mn-lt"/>
            </a:endParaRPr>
          </a:p>
          <a:p>
            <a:r>
              <a:rPr lang="en-US" dirty="0">
                <a:solidFill>
                  <a:srgbClr val="0E659B"/>
                </a:solidFill>
                <a:ea typeface="+mn-lt"/>
                <a:cs typeface="+mn-lt"/>
              </a:rPr>
              <a:t>• To enhance this study and address the above issue, further research should be carried out which focuses on the respondents job title/role, e.g. Web Developer, </a:t>
            </a:r>
            <a:r>
              <a:rPr lang="en-US" err="1">
                <a:solidFill>
                  <a:srgbClr val="0E659B"/>
                </a:solidFill>
                <a:ea typeface="+mn-lt"/>
                <a:cs typeface="+mn-lt"/>
              </a:rPr>
              <a:t>FrontEnd</a:t>
            </a:r>
            <a:r>
              <a:rPr lang="en-US" dirty="0">
                <a:solidFill>
                  <a:srgbClr val="0E659B"/>
                </a:solidFill>
                <a:ea typeface="+mn-lt"/>
                <a:cs typeface="+mn-lt"/>
              </a:rPr>
              <a:t> Developer or Mobile Developer. Correlations could then be made with this existing study and provide more accurate insights into technology and industry trends.</a:t>
            </a:r>
            <a:endParaRPr lang="en-US"/>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77500" lnSpcReduction="20000"/>
          </a:bodyPr>
          <a:lstStyle/>
          <a:p>
            <a:pPr marL="0" indent="0">
              <a:buNone/>
            </a:pPr>
            <a:r>
              <a:rPr lang="en-US" sz="2600" dirty="0">
                <a:latin typeface="IBM Plex Mono Text"/>
              </a:rPr>
              <a:t>Findings</a:t>
            </a:r>
          </a:p>
          <a:p>
            <a:pPr marL="0" indent="0">
              <a:buNone/>
            </a:pPr>
            <a:endParaRPr lang="en-US" dirty="0"/>
          </a:p>
          <a:p>
            <a:r>
              <a:rPr lang="en-US" sz="2400" dirty="0">
                <a:latin typeface="IBM Plex Mono Text"/>
              </a:rPr>
              <a:t>Python appeared 2nd highest in the salary study and 2nd in the most popular language survey. </a:t>
            </a:r>
          </a:p>
          <a:p>
            <a:r>
              <a:rPr lang="en-US" sz="2400" dirty="0">
                <a:latin typeface="IBM Plex Mono Text"/>
              </a:rPr>
              <a:t>The majority of respondents were aged 28yrs with 93.5% being male.</a:t>
            </a:r>
          </a:p>
          <a:p>
            <a:r>
              <a:rPr lang="en-US" sz="2400" dirty="0" err="1">
                <a:latin typeface="IBM Plex Mono Text"/>
              </a:rPr>
              <a:t>JQuery</a:t>
            </a:r>
            <a:r>
              <a:rPr lang="en-US" sz="2400" dirty="0">
                <a:latin typeface="IBM Plex Mono Text"/>
              </a:rPr>
              <a:t> was found to be the most commonly used Web Frame for 2023.</a:t>
            </a:r>
          </a:p>
          <a:p>
            <a:r>
              <a:rPr lang="en-US" sz="2400" dirty="0">
                <a:latin typeface="IBM Plex Mono Text"/>
              </a:rPr>
              <a:t>A Bachelor's Degree was found to be the most common formal educational level.</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77500" lnSpcReduction="20000"/>
          </a:bodyPr>
          <a:lstStyle/>
          <a:p>
            <a:pPr marL="0" indent="0">
              <a:buNone/>
            </a:pPr>
            <a:r>
              <a:rPr lang="en-US" sz="3100" dirty="0">
                <a:latin typeface="IBM Plex Mono Text"/>
              </a:rPr>
              <a:t>Implications</a:t>
            </a:r>
          </a:p>
          <a:p>
            <a:pPr marL="0" indent="0">
              <a:buNone/>
            </a:pPr>
            <a:endParaRPr lang="en-US" dirty="0"/>
          </a:p>
          <a:p>
            <a:r>
              <a:rPr lang="en-US" sz="2600" dirty="0">
                <a:latin typeface="IBM Plex Mono Text"/>
              </a:rPr>
              <a:t>Despite efforts to encourage women into software development, the industry remains a predominately male environment. </a:t>
            </a:r>
          </a:p>
          <a:p>
            <a:r>
              <a:rPr lang="en-US" sz="2600" dirty="0">
                <a:latin typeface="IBM Plex Mono Text"/>
              </a:rPr>
              <a:t>The popularity of Python in this study suggests a growing trend towards this technology in the future.</a:t>
            </a:r>
          </a:p>
          <a:p>
            <a:r>
              <a:rPr lang="en-US" sz="2600" dirty="0">
                <a:latin typeface="IBM Plex Mono Text"/>
              </a:rPr>
              <a:t>Despite the many educational options available to aspiring developers, a Bachelor's Degree remains the most common. This implies that potential recruiters still regard this path as a viable route to entry level software development. </a:t>
            </a:r>
            <a:endParaRPr lang="en-US" sz="26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fontScale="85000" lnSpcReduction="20000"/>
          </a:bodyPr>
          <a:lstStyle/>
          <a:p>
            <a:pPr marL="0" indent="0">
              <a:buNone/>
            </a:pPr>
            <a:r>
              <a:rPr lang="en-US" dirty="0">
                <a:latin typeface="IBM Plex Mono Text"/>
              </a:rPr>
              <a:t>• This study found that the most popular programming language and most desired language to learn in the following year was JavaScript. </a:t>
            </a:r>
            <a:endParaRPr lang="en-US"/>
          </a:p>
          <a:p>
            <a:pPr marL="0" indent="0">
              <a:buNone/>
            </a:pPr>
            <a:r>
              <a:rPr lang="en-US" dirty="0">
                <a:latin typeface="IBM Plex Mono Text"/>
              </a:rPr>
              <a:t>• MySQL was found to be the most commonly used relational database management system(RDBMS). However, the data reveals a possible shift towards PostgreSQL. </a:t>
            </a:r>
          </a:p>
          <a:p>
            <a:pPr marL="0" indent="0">
              <a:buNone/>
            </a:pPr>
            <a:r>
              <a:rPr lang="en-US" dirty="0">
                <a:latin typeface="IBM Plex Mono Text"/>
              </a:rPr>
              <a:t>• The majority of the respondents for this study were men (93.5%) aged between 24 and 30yrs, despite continuing efforts to encourage females into software development. </a:t>
            </a:r>
            <a:endParaRPr lang="en-US"/>
          </a:p>
          <a:p>
            <a:pPr marL="0" indent="0">
              <a:buNone/>
            </a:pPr>
            <a:r>
              <a:rPr lang="en-US" dirty="0">
                <a:latin typeface="IBM Plex Mono Text"/>
              </a:rPr>
              <a:t>• Despite the many educational options available to aspiring developers, a Bachelor's Degree remains the most common entry point into software development</a:t>
            </a:r>
            <a:endParaRPr lang="en-US"/>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8" name="Content Placeholder 7" descr="A graph with a line graph and a line graph&#10;&#10;Description automatically generated">
            <a:extLst>
              <a:ext uri="{FF2B5EF4-FFF2-40B4-BE49-F238E27FC236}">
                <a16:creationId xmlns:a16="http://schemas.microsoft.com/office/drawing/2014/main" id="{0AD6A65B-3320-49F2-7D68-06A2E0F5C3FF}"/>
              </a:ext>
            </a:extLst>
          </p:cNvPr>
          <p:cNvPicPr>
            <a:picLocks noGrp="1" noChangeAspect="1"/>
          </p:cNvPicPr>
          <p:nvPr>
            <p:ph sz="half" idx="2"/>
          </p:nvPr>
        </p:nvPicPr>
        <p:blipFill>
          <a:blip r:embed="rId3"/>
          <a:stretch>
            <a:fillRect/>
          </a:stretch>
        </p:blipFill>
        <p:spPr>
          <a:xfrm>
            <a:off x="5715000" y="2032107"/>
            <a:ext cx="6096000" cy="3938374"/>
          </a:xfr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descr="A graph of a graph showing the number of languages&#10;&#10;Description automatically generated">
            <a:extLst>
              <a:ext uri="{FF2B5EF4-FFF2-40B4-BE49-F238E27FC236}">
                <a16:creationId xmlns:a16="http://schemas.microsoft.com/office/drawing/2014/main" id="{E32861DF-5633-D561-5536-FEC2403F6CE4}"/>
              </a:ext>
            </a:extLst>
          </p:cNvPr>
          <p:cNvPicPr>
            <a:picLocks noGrp="1" noChangeAspect="1"/>
          </p:cNvPicPr>
          <p:nvPr>
            <p:ph sz="half" idx="2"/>
          </p:nvPr>
        </p:nvPicPr>
        <p:blipFill>
          <a:blip r:embed="rId2"/>
          <a:stretch>
            <a:fillRect/>
          </a:stretch>
        </p:blipFill>
        <p:spPr>
          <a:xfrm>
            <a:off x="1198850" y="1503435"/>
            <a:ext cx="9460301" cy="4727483"/>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Content Placeholder 3" descr="A graph of blue bars with white text&#10;&#10;Description automatically generated">
            <a:extLst>
              <a:ext uri="{FF2B5EF4-FFF2-40B4-BE49-F238E27FC236}">
                <a16:creationId xmlns:a16="http://schemas.microsoft.com/office/drawing/2014/main" id="{6CC7D03A-A469-F8A6-8E17-A9A79325F5D9}"/>
              </a:ext>
            </a:extLst>
          </p:cNvPr>
          <p:cNvPicPr>
            <a:picLocks noGrp="1" noChangeAspect="1"/>
          </p:cNvPicPr>
          <p:nvPr>
            <p:ph sz="half" idx="2"/>
          </p:nvPr>
        </p:nvPicPr>
        <p:blipFill>
          <a:blip r:embed="rId2"/>
          <a:stretch>
            <a:fillRect/>
          </a:stretch>
        </p:blipFill>
        <p:spPr>
          <a:xfrm>
            <a:off x="821368" y="1431547"/>
            <a:ext cx="10509848" cy="4842502"/>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56962" y="1710605"/>
            <a:ext cx="7068725" cy="4465447"/>
          </a:xfrm>
        </p:spPr>
        <p:txBody>
          <a:bodyPr vert="horz" lIns="91440" tIns="45720" rIns="91440" bIns="45720" rtlCol="0" anchor="t">
            <a:normAutofit fontScale="77500" lnSpcReduction="20000"/>
          </a:bodyPr>
          <a:lstStyle/>
          <a:p>
            <a:pPr marL="0" indent="0">
              <a:buNone/>
            </a:pPr>
            <a:r>
              <a:rPr lang="en-US" sz="2400" b="1" dirty="0">
                <a:solidFill>
                  <a:srgbClr val="0E659B"/>
                </a:solidFill>
                <a:latin typeface="IBM Plex Mono Text"/>
              </a:rPr>
              <a:t>Summary of Methodologies</a:t>
            </a:r>
            <a:r>
              <a:rPr lang="en-US" sz="2200" dirty="0">
                <a:solidFill>
                  <a:srgbClr val="0E659B"/>
                </a:solidFill>
                <a:latin typeface="IBM Plex Mono Text"/>
              </a:rPr>
              <a:t> </a:t>
            </a:r>
          </a:p>
          <a:p>
            <a:pPr marL="0" indent="0">
              <a:buNone/>
            </a:pPr>
            <a:r>
              <a:rPr lang="en-US" sz="2200" dirty="0">
                <a:solidFill>
                  <a:srgbClr val="0E659B"/>
                </a:solidFill>
                <a:latin typeface="IBM Plex Mono Text"/>
              </a:rPr>
              <a:t>  • Data Collection </a:t>
            </a:r>
          </a:p>
          <a:p>
            <a:pPr marL="0" indent="0">
              <a:buNone/>
            </a:pPr>
            <a:r>
              <a:rPr lang="en-US" sz="2200" dirty="0">
                <a:solidFill>
                  <a:srgbClr val="0E659B"/>
                </a:solidFill>
                <a:latin typeface="IBM Plex Mono Text"/>
              </a:rPr>
              <a:t>  ▪ 2019 Stack Overflow Developer Survey </a:t>
            </a:r>
            <a:endParaRPr lang="en-US">
              <a:solidFill>
                <a:srgbClr val="0E659B"/>
              </a:solidFill>
            </a:endParaRPr>
          </a:p>
          <a:p>
            <a:pPr marL="0" indent="0">
              <a:buNone/>
            </a:pPr>
            <a:r>
              <a:rPr lang="en-US" sz="2200" dirty="0">
                <a:solidFill>
                  <a:srgbClr val="0E659B"/>
                </a:solidFill>
                <a:latin typeface="IBM Plex Mono Text"/>
              </a:rPr>
              <a:t>  ▪ Kaggle Dataset </a:t>
            </a:r>
            <a:endParaRPr lang="en-US">
              <a:solidFill>
                <a:srgbClr val="0E659B"/>
              </a:solidFill>
            </a:endParaRPr>
          </a:p>
          <a:p>
            <a:pPr marL="0" indent="0">
              <a:buNone/>
            </a:pPr>
            <a:r>
              <a:rPr lang="en-US" sz="2200" dirty="0">
                <a:solidFill>
                  <a:srgbClr val="0E659B"/>
                </a:solidFill>
                <a:latin typeface="IBM Plex Mono Text"/>
              </a:rPr>
              <a:t> • Data Wrangling (Python) </a:t>
            </a:r>
            <a:endParaRPr lang="en-US">
              <a:solidFill>
                <a:srgbClr val="0E659B"/>
              </a:solidFill>
            </a:endParaRPr>
          </a:p>
          <a:p>
            <a:pPr marL="0" indent="0">
              <a:buNone/>
            </a:pPr>
            <a:r>
              <a:rPr lang="en-US" sz="2200" dirty="0">
                <a:solidFill>
                  <a:srgbClr val="0E659B"/>
                </a:solidFill>
                <a:latin typeface="IBM Plex Mono Text"/>
              </a:rPr>
              <a:t> • Identify Insights (Python) </a:t>
            </a:r>
            <a:endParaRPr lang="en-US">
              <a:solidFill>
                <a:srgbClr val="0E659B"/>
              </a:solidFill>
            </a:endParaRPr>
          </a:p>
          <a:p>
            <a:pPr marL="0" indent="0">
              <a:buNone/>
            </a:pPr>
            <a:r>
              <a:rPr lang="en-US" sz="2200" dirty="0">
                <a:solidFill>
                  <a:srgbClr val="0E659B"/>
                </a:solidFill>
                <a:latin typeface="IBM Plex Mono Text"/>
              </a:rPr>
              <a:t> • Dashboard (IBM Cognos Analytics) </a:t>
            </a:r>
            <a:endParaRPr lang="en-US">
              <a:solidFill>
                <a:srgbClr val="0E659B"/>
              </a:solidFill>
            </a:endParaRPr>
          </a:p>
          <a:p>
            <a:pPr marL="0" indent="0">
              <a:buNone/>
            </a:pPr>
            <a:r>
              <a:rPr lang="en-US" sz="2400" b="1" dirty="0">
                <a:solidFill>
                  <a:srgbClr val="0E659B"/>
                </a:solidFill>
                <a:latin typeface="IBM Plex Mono Text"/>
              </a:rPr>
              <a:t>Summary of Results </a:t>
            </a:r>
            <a:endParaRPr lang="en-US" sz="2400" b="1">
              <a:solidFill>
                <a:srgbClr val="0E659B"/>
              </a:solidFill>
            </a:endParaRPr>
          </a:p>
          <a:p>
            <a:pPr marL="0" indent="0">
              <a:buNone/>
            </a:pPr>
            <a:r>
              <a:rPr lang="en-US" sz="2200" dirty="0">
                <a:solidFill>
                  <a:srgbClr val="0E659B"/>
                </a:solidFill>
                <a:latin typeface="IBM Plex Mono Text"/>
              </a:rPr>
              <a:t> • JavaScript was found to be the most commonly used programming language. </a:t>
            </a:r>
            <a:endParaRPr lang="en-US">
              <a:solidFill>
                <a:srgbClr val="0E659B"/>
              </a:solidFill>
            </a:endParaRPr>
          </a:p>
          <a:p>
            <a:pPr marL="0" indent="0">
              <a:buNone/>
            </a:pPr>
            <a:r>
              <a:rPr lang="en-US" sz="2200" dirty="0">
                <a:solidFill>
                  <a:srgbClr val="0E659B"/>
                </a:solidFill>
                <a:latin typeface="IBM Plex Mono Text"/>
              </a:rPr>
              <a:t> • MySQL was found to be the most commonly used relational   database management system(RDBMS) </a:t>
            </a:r>
            <a:endParaRPr lang="en-US">
              <a:solidFill>
                <a:srgbClr val="0E659B"/>
              </a:solidFill>
            </a:endParaRPr>
          </a:p>
          <a:p>
            <a:pPr marL="0" indent="0">
              <a:buNone/>
            </a:pPr>
            <a:r>
              <a:rPr lang="en-US" sz="2200" dirty="0">
                <a:solidFill>
                  <a:srgbClr val="0E659B"/>
                </a:solidFill>
                <a:latin typeface="IBM Plex Mono Text"/>
              </a:rPr>
              <a:t> • The majority of respondents were male (93.5%) </a:t>
            </a:r>
            <a:endParaRPr lang="en-US">
              <a:solidFill>
                <a:srgbClr val="0E659B"/>
              </a:solidFill>
            </a:endParaRPr>
          </a:p>
          <a:p>
            <a:pPr marL="0" indent="0">
              <a:buNone/>
            </a:pPr>
            <a:r>
              <a:rPr lang="en-US" sz="2200" dirty="0">
                <a:solidFill>
                  <a:srgbClr val="0E659B"/>
                </a:solidFill>
                <a:latin typeface="IBM Plex Mono Text"/>
              </a:rPr>
              <a:t> • Python appeared 2nd highest in the salary study and 2nd in the  most popular language </a:t>
            </a:r>
            <a:endParaRPr lang="en-US">
              <a:solidFill>
                <a:srgbClr val="0E659B"/>
              </a:solidFill>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731060" y="2245253"/>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latin typeface="IBM Plex Mono Text"/>
              </a:rPr>
              <a:t>• In order to keep pace with changing technologies and remain competitive within the global IT and business consulting service industry, it is vital to maintain an understanding of technological trends within the software industry to help identify future skill requirements. </a:t>
            </a:r>
          </a:p>
          <a:p>
            <a:pPr marL="0" indent="0">
              <a:buNone/>
            </a:pPr>
            <a:r>
              <a:rPr lang="en-US" sz="2200" dirty="0">
                <a:latin typeface="IBM Plex Mono Text"/>
              </a:rPr>
              <a:t>• This study draws from a variety of sources including job postings, training portals and surveys to answer key questions such as: </a:t>
            </a:r>
            <a:endParaRPr lang="en-US"/>
          </a:p>
          <a:p>
            <a:pPr marL="0" indent="0">
              <a:buNone/>
            </a:pPr>
            <a:r>
              <a:rPr lang="en-US" sz="2200" dirty="0">
                <a:latin typeface="IBM Plex Mono Text"/>
              </a:rPr>
              <a:t>   • What are the top programming languages in demand?</a:t>
            </a:r>
            <a:endParaRPr lang="en-US" dirty="0"/>
          </a:p>
          <a:p>
            <a:pPr marL="0" indent="0">
              <a:buNone/>
            </a:pPr>
            <a:r>
              <a:rPr lang="en-US" sz="2200" dirty="0">
                <a:latin typeface="IBM Plex Mono Text"/>
              </a:rPr>
              <a:t>   • What are the top database skills in demand? </a:t>
            </a:r>
            <a:endParaRPr lang="en-US" dirty="0"/>
          </a:p>
          <a:p>
            <a:pPr marL="0" indent="0">
              <a:buNone/>
            </a:pPr>
            <a:r>
              <a:rPr lang="en-US" sz="2200" dirty="0">
                <a:latin typeface="IBM Plex Mono Text"/>
              </a:rPr>
              <a:t>   • What is the distribution of data in terms of demographics such as gender and age?</a:t>
            </a:r>
            <a:endParaRPr lang="en-US"/>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400094" y="1710606"/>
            <a:ext cx="7068725" cy="4351338"/>
          </a:xfrm>
        </p:spPr>
        <p:txBody>
          <a:bodyPr vert="horz" lIns="91440" tIns="45720" rIns="91440" bIns="45720" rtlCol="0" anchor="t">
            <a:normAutofit lnSpcReduction="10000"/>
          </a:bodyPr>
          <a:lstStyle/>
          <a:p>
            <a:pPr marL="0" indent="0">
              <a:buNone/>
            </a:pPr>
            <a:r>
              <a:rPr lang="en-US" sz="2200" dirty="0">
                <a:latin typeface="IBM Plex Mono Text"/>
              </a:rPr>
              <a:t>• Datasets used in this study - 2019 Stack Overflow Developer Survey - 90,000   developers </a:t>
            </a:r>
            <a:endParaRPr lang="en-US"/>
          </a:p>
          <a:p>
            <a:pPr marL="0" indent="0">
              <a:buNone/>
            </a:pPr>
            <a:r>
              <a:rPr lang="en-US" sz="2200" dirty="0">
                <a:latin typeface="IBM Plex Mono Text"/>
              </a:rPr>
              <a:t>Kaggle Dataset – 30,000 data sample records </a:t>
            </a:r>
            <a:endParaRPr lang="en-US"/>
          </a:p>
          <a:p>
            <a:pPr marL="0" indent="0">
              <a:buNone/>
            </a:pPr>
            <a:r>
              <a:rPr lang="en-US" sz="2200" dirty="0">
                <a:latin typeface="IBM Plex Mono Text"/>
              </a:rPr>
              <a:t>• Data Wrangling (Python) </a:t>
            </a:r>
            <a:endParaRPr lang="en-US" dirty="0"/>
          </a:p>
          <a:p>
            <a:pPr marL="0" indent="0">
              <a:buNone/>
            </a:pPr>
            <a:r>
              <a:rPr lang="en-US" sz="2200" dirty="0">
                <a:latin typeface="IBM Plex Mono Text"/>
              </a:rPr>
              <a:t> Identify and remove duplicate values </a:t>
            </a:r>
            <a:endParaRPr lang="en-US"/>
          </a:p>
          <a:p>
            <a:pPr marL="0" indent="0">
              <a:buNone/>
            </a:pPr>
            <a:r>
              <a:rPr lang="en-US" sz="2200" dirty="0">
                <a:latin typeface="IBM Plex Mono Text"/>
              </a:rPr>
              <a:t> Identify and remove missing values </a:t>
            </a:r>
            <a:endParaRPr lang="en-US"/>
          </a:p>
          <a:p>
            <a:pPr marL="0" indent="0">
              <a:buNone/>
            </a:pPr>
            <a:r>
              <a:rPr lang="en-US" sz="2200" dirty="0">
                <a:latin typeface="IBM Plex Mono Text"/>
              </a:rPr>
              <a:t>  Normalize data in the dataset </a:t>
            </a:r>
            <a:endParaRPr lang="en-US"/>
          </a:p>
          <a:p>
            <a:pPr marL="0" indent="0">
              <a:buNone/>
            </a:pPr>
            <a:r>
              <a:rPr lang="en-US" sz="2200" dirty="0">
                <a:latin typeface="IBM Plex Mono Text"/>
              </a:rPr>
              <a:t>• Identify Insights (Python) </a:t>
            </a:r>
            <a:endParaRPr lang="en-US" dirty="0"/>
          </a:p>
          <a:p>
            <a:pPr marL="0" indent="0">
              <a:buNone/>
            </a:pPr>
            <a:r>
              <a:rPr lang="en-US" sz="2200" dirty="0">
                <a:latin typeface="IBM Plex Mono Text"/>
              </a:rPr>
              <a:t> Visualize distribution, comparison and composition of data </a:t>
            </a:r>
            <a:r>
              <a:rPr lang="en-US" sz="2200">
                <a:latin typeface="IBM Plex Mono Text"/>
              </a:rPr>
              <a:t> Visualize the relationship between two features </a:t>
            </a:r>
            <a:endParaRPr lang="en-US"/>
          </a:p>
          <a:p>
            <a:pPr marL="0" indent="0">
              <a:buNone/>
            </a:pPr>
            <a:r>
              <a:rPr lang="en-US" sz="2200" dirty="0">
                <a:latin typeface="IBM Plex Mono Text"/>
              </a:rPr>
              <a:t>• Dashboard (IBM Cognos Analytics)</a:t>
            </a:r>
            <a:endParaRPr lang="en-US"/>
          </a:p>
          <a:p>
            <a:pPr marL="457200" lvl="1" indent="0">
              <a:buNone/>
            </a:pPr>
            <a:endParaRPr lang="en-US" sz="1800" dirty="0">
              <a:latin typeface="IBM Plex Mono Text"/>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16C7AAAF-E254-A485-4289-49EF50415775}"/>
              </a:ext>
            </a:extLst>
          </p:cNvPr>
          <p:cNvSpPr txBox="1"/>
          <p:nvPr/>
        </p:nvSpPr>
        <p:spPr>
          <a:xfrm>
            <a:off x="831631" y="1825643"/>
            <a:ext cx="1052135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0E659B"/>
                </a:solidFill>
                <a:ea typeface="+mn-lt"/>
                <a:cs typeface="+mn-lt"/>
              </a:rPr>
              <a:t>Key Findings and Significant Trends </a:t>
            </a:r>
          </a:p>
          <a:p>
            <a:endParaRPr lang="en-US" sz="2400" b="1" dirty="0">
              <a:solidFill>
                <a:srgbClr val="0E659B"/>
              </a:solidFill>
              <a:ea typeface="+mn-lt"/>
              <a:cs typeface="+mn-lt"/>
            </a:endParaRPr>
          </a:p>
          <a:p>
            <a:r>
              <a:rPr lang="en-US" sz="2400" dirty="0">
                <a:solidFill>
                  <a:srgbClr val="0E659B"/>
                </a:solidFill>
                <a:ea typeface="+mn-lt"/>
                <a:cs typeface="+mn-lt"/>
              </a:rPr>
              <a:t>• JavaScript was found to be the most commonly used programming language by developers and was the most desired technology to learn in the following year. </a:t>
            </a:r>
          </a:p>
          <a:p>
            <a:r>
              <a:rPr lang="en-US" sz="2400" dirty="0">
                <a:solidFill>
                  <a:srgbClr val="0E659B"/>
                </a:solidFill>
                <a:ea typeface="+mn-lt"/>
                <a:cs typeface="+mn-lt"/>
              </a:rPr>
              <a:t>• MySQL was found to be the most commonly used relational database management system(RDBMS). However, the study revealed a possible shift towards PostgreSQL in the future. </a:t>
            </a:r>
          </a:p>
          <a:p>
            <a:r>
              <a:rPr lang="en-US" sz="2400" dirty="0">
                <a:solidFill>
                  <a:srgbClr val="0E659B"/>
                </a:solidFill>
                <a:ea typeface="+mn-lt"/>
                <a:cs typeface="+mn-lt"/>
              </a:rPr>
              <a:t>• The majority of respondents were male (93.5%), despite efforts to encourage women into software development. </a:t>
            </a:r>
          </a:p>
          <a:p>
            <a:r>
              <a:rPr lang="en-US" sz="2400" dirty="0">
                <a:solidFill>
                  <a:srgbClr val="0E659B"/>
                </a:solidFill>
                <a:ea typeface="+mn-lt"/>
                <a:cs typeface="+mn-lt"/>
              </a:rPr>
              <a:t>• Python appeared 2nd highest in the salary study and 2nd in the most popular language survey suggesting a growing trend towards this technology in the future.</a:t>
            </a:r>
            <a:endParaRPr lang="en-US">
              <a:solidFill>
                <a:srgbClr val="0E659B"/>
              </a:solidFill>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53068" y="1825625"/>
            <a:ext cx="1758142" cy="501939"/>
          </a:xfrm>
        </p:spPr>
        <p:txBody>
          <a:bodyPr/>
          <a:lstStyle/>
          <a:p>
            <a:pPr marL="0" indent="0">
              <a:buNone/>
            </a:pPr>
            <a:r>
              <a:rPr lang="en-US" dirty="0"/>
              <a:t>Next Year</a:t>
            </a:r>
          </a:p>
        </p:txBody>
      </p:sp>
      <p:pic>
        <p:nvPicPr>
          <p:cNvPr id="5" name="Picture 4">
            <a:extLst>
              <a:ext uri="{FF2B5EF4-FFF2-40B4-BE49-F238E27FC236}">
                <a16:creationId xmlns:a16="http://schemas.microsoft.com/office/drawing/2014/main" id="{7A833296-5215-0F18-FF82-4616A68E5A61}"/>
              </a:ext>
            </a:extLst>
          </p:cNvPr>
          <p:cNvPicPr>
            <a:picLocks noChangeAspect="1"/>
          </p:cNvPicPr>
          <p:nvPr/>
        </p:nvPicPr>
        <p:blipFill>
          <a:blip r:embed="rId3"/>
          <a:stretch>
            <a:fillRect/>
          </a:stretch>
        </p:blipFill>
        <p:spPr>
          <a:xfrm>
            <a:off x="608434" y="2489980"/>
            <a:ext cx="5310455" cy="3517059"/>
          </a:xfrm>
          <a:prstGeom prst="rect">
            <a:avLst/>
          </a:prstGeom>
        </p:spPr>
      </p:pic>
      <p:pic>
        <p:nvPicPr>
          <p:cNvPr id="6" name="Picture 5">
            <a:extLst>
              <a:ext uri="{FF2B5EF4-FFF2-40B4-BE49-F238E27FC236}">
                <a16:creationId xmlns:a16="http://schemas.microsoft.com/office/drawing/2014/main" id="{77F1FDD0-DEE1-5768-1880-CC3D00D1E5A6}"/>
              </a:ext>
            </a:extLst>
          </p:cNvPr>
          <p:cNvPicPr>
            <a:picLocks noChangeAspect="1"/>
          </p:cNvPicPr>
          <p:nvPr/>
        </p:nvPicPr>
        <p:blipFill>
          <a:blip r:embed="rId4"/>
          <a:stretch>
            <a:fillRect/>
          </a:stretch>
        </p:blipFill>
        <p:spPr>
          <a:xfrm>
            <a:off x="6445371" y="2493168"/>
            <a:ext cx="5310994" cy="351068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92500" lnSpcReduction="10000"/>
          </a:bodyPr>
          <a:lstStyle/>
          <a:p>
            <a:pPr marL="0" indent="0">
              <a:buNone/>
            </a:pPr>
            <a:r>
              <a:rPr lang="en-US" dirty="0"/>
              <a:t>Findings</a:t>
            </a:r>
          </a:p>
          <a:p>
            <a:pPr marL="0" indent="0">
              <a:buNone/>
            </a:pPr>
            <a:endParaRPr lang="en-US" dirty="0"/>
          </a:p>
          <a:p>
            <a:r>
              <a:rPr lang="en-US" sz="2600" dirty="0">
                <a:latin typeface="IBM Plex Mono Text"/>
              </a:rPr>
              <a:t>JavaScript Leading In Both</a:t>
            </a:r>
          </a:p>
          <a:p>
            <a:r>
              <a:rPr lang="en-US" sz="2600" dirty="0">
                <a:latin typeface="IBM Plex Mono Text"/>
              </a:rPr>
              <a:t>C++ was found to be the least used programming language and did not appear in the Top 10 most desired language to learn next year</a:t>
            </a:r>
          </a:p>
          <a:p>
            <a:r>
              <a:rPr lang="en-US" sz="2600" dirty="0">
                <a:latin typeface="IBM Plex Mono Text"/>
              </a:rPr>
              <a:t>JavaScript, Python and HTML/CSS were the top 3 most desired languages to learn in the following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US" dirty="0"/>
              <a:t>Implications</a:t>
            </a:r>
          </a:p>
          <a:p>
            <a:pPr marL="0" indent="0">
              <a:buNone/>
            </a:pPr>
            <a:endParaRPr lang="en-US" dirty="0"/>
          </a:p>
          <a:p>
            <a:r>
              <a:rPr lang="en-US" sz="2400" dirty="0">
                <a:latin typeface="IBM Plex Mono Text"/>
              </a:rPr>
              <a:t>The desire to learn Web based languages, such as JavaScript, HTML/CSS and SQL, implies that Web development is a popular career choice for software developers.</a:t>
            </a:r>
          </a:p>
          <a:p>
            <a:r>
              <a:rPr lang="en-US" sz="2600" dirty="0">
                <a:latin typeface="IBM Plex Mono Text"/>
              </a:rPr>
              <a:t>Developers are moving away from C++ in favor of more modern languages such as Kotlin and Go. This may imply that these languages are easier to learn and offer more community support and documentation.</a:t>
            </a:r>
          </a:p>
          <a:p>
            <a:pPr marL="0" indent="0">
              <a:buNone/>
            </a:pP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839974" y="1825625"/>
            <a:ext cx="1758142" cy="501939"/>
          </a:xfrm>
        </p:spPr>
        <p:txBody>
          <a:bodyPr/>
          <a:lstStyle/>
          <a:p>
            <a:pPr marL="0" indent="0">
              <a:buNone/>
            </a:pPr>
            <a:r>
              <a:rPr lang="en-US" dirty="0"/>
              <a:t>Next Year</a:t>
            </a:r>
          </a:p>
        </p:txBody>
      </p:sp>
      <p:pic>
        <p:nvPicPr>
          <p:cNvPr id="5" name="Picture 4">
            <a:extLst>
              <a:ext uri="{FF2B5EF4-FFF2-40B4-BE49-F238E27FC236}">
                <a16:creationId xmlns:a16="http://schemas.microsoft.com/office/drawing/2014/main" id="{3059E225-308F-1793-31BB-A64E7BB72F56}"/>
              </a:ext>
            </a:extLst>
          </p:cNvPr>
          <p:cNvPicPr>
            <a:picLocks noChangeAspect="1"/>
          </p:cNvPicPr>
          <p:nvPr/>
        </p:nvPicPr>
        <p:blipFill>
          <a:blip r:embed="rId2"/>
          <a:stretch>
            <a:fillRect/>
          </a:stretch>
        </p:blipFill>
        <p:spPr>
          <a:xfrm>
            <a:off x="593785" y="2332187"/>
            <a:ext cx="5354129" cy="3674494"/>
          </a:xfrm>
          <a:prstGeom prst="rect">
            <a:avLst/>
          </a:prstGeom>
        </p:spPr>
      </p:pic>
      <p:pic>
        <p:nvPicPr>
          <p:cNvPr id="6" name="Picture 5">
            <a:extLst>
              <a:ext uri="{FF2B5EF4-FFF2-40B4-BE49-F238E27FC236}">
                <a16:creationId xmlns:a16="http://schemas.microsoft.com/office/drawing/2014/main" id="{CEBF2E00-0730-5C8E-6ED0-835DF591A310}"/>
              </a:ext>
            </a:extLst>
          </p:cNvPr>
          <p:cNvPicPr>
            <a:picLocks noChangeAspect="1"/>
          </p:cNvPicPr>
          <p:nvPr/>
        </p:nvPicPr>
        <p:blipFill>
          <a:blip r:embed="rId3"/>
          <a:stretch>
            <a:fillRect/>
          </a:stretch>
        </p:blipFill>
        <p:spPr>
          <a:xfrm>
            <a:off x="6100764" y="2336860"/>
            <a:ext cx="5482626" cy="369390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679</TotalTime>
  <Words>360</Words>
  <Application>Microsoft Office PowerPoint</Application>
  <PresentationFormat>Widescreen</PresentationFormat>
  <Paragraphs>111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STACKOVERFLOW DEVELOPER SURVEY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Lakshmi Holla</cp:lastModifiedBy>
  <cp:revision>398</cp:revision>
  <dcterms:created xsi:type="dcterms:W3CDTF">2020-10-28T18:29:43Z</dcterms:created>
  <dcterms:modified xsi:type="dcterms:W3CDTF">2024-12-15T18:26:42Z</dcterms:modified>
</cp:coreProperties>
</file>