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3" name="Title 12"/>
          <p:cNvSpPr/>
          <p:nvPr>
            <p:ph type="ctrTitle"/>
          </p:nvPr>
        </p:nvSpPr>
        <p:spPr>
          <a:xfrm>
            <a:off x="533400" y="685800"/>
            <a:ext cx="9344660" cy="6079490"/>
          </a:xfrm>
        </p:spPr>
        <p:txBody>
          <a:bodyPr>
            <a:noAutofit/>
          </a:bodyPr>
          <a:p>
            <a:pPr algn="l"/>
            <a:r>
              <a:rPr lang="en-US" sz="2800" b="1"/>
              <a:t>NAME :</a:t>
            </a:r>
            <a:r>
              <a:rPr lang="en-US" sz="2800"/>
              <a:t> JAISHREE R</a:t>
            </a:r>
            <a:br>
              <a:rPr lang="en-US" sz="2800"/>
            </a:br>
            <a:br>
              <a:rPr lang="en-US" sz="2800"/>
            </a:br>
            <a:r>
              <a:rPr lang="en-US" sz="2800" b="1"/>
              <a:t>REG NO. </a:t>
            </a:r>
            <a:r>
              <a:rPr lang="en-US" sz="2800"/>
              <a:t>: 730321104015</a:t>
            </a:r>
            <a:br>
              <a:rPr lang="en-US" sz="2800"/>
            </a:br>
            <a:br>
              <a:rPr lang="en-US" sz="2800"/>
            </a:br>
            <a:r>
              <a:rPr lang="en-US" sz="2800" b="1"/>
              <a:t>NM ID :</a:t>
            </a:r>
            <a:r>
              <a:rPr lang="en-US" sz="2800"/>
              <a:t> au</a:t>
            </a:r>
            <a:r>
              <a:rPr lang="en-US" sz="2800">
                <a:sym typeface="+mn-ea"/>
              </a:rPr>
              <a:t>730321104015</a:t>
            </a:r>
            <a:br>
              <a:rPr lang="en-US" sz="2800">
                <a:sym typeface="+mn-ea"/>
              </a:rPr>
            </a:br>
            <a:br>
              <a:rPr lang="en-US" sz="2800">
                <a:sym typeface="+mn-ea"/>
              </a:rPr>
            </a:br>
            <a:r>
              <a:rPr lang="en-US" sz="2800" b="1">
                <a:sym typeface="+mn-ea"/>
              </a:rPr>
              <a:t>DEGREE :</a:t>
            </a:r>
            <a:r>
              <a:rPr lang="en-US" sz="2800">
                <a:sym typeface="+mn-ea"/>
              </a:rPr>
              <a:t> B.E - CSE</a:t>
            </a:r>
            <a:br>
              <a:rPr lang="en-US" sz="2800">
                <a:sym typeface="+mn-ea"/>
              </a:rPr>
            </a:br>
            <a:br>
              <a:rPr lang="en-US" sz="2800">
                <a:sym typeface="+mn-ea"/>
              </a:rPr>
            </a:br>
            <a:r>
              <a:rPr lang="en-US" sz="2800" b="1">
                <a:sym typeface="+mn-ea"/>
              </a:rPr>
              <a:t>YEAR :</a:t>
            </a:r>
            <a:r>
              <a:rPr lang="en-US" sz="2800">
                <a:sym typeface="+mn-ea"/>
              </a:rPr>
              <a:t> III</a:t>
            </a:r>
            <a:br>
              <a:rPr lang="en-US" sz="2800">
                <a:sym typeface="+mn-ea"/>
              </a:rPr>
            </a:br>
            <a:br>
              <a:rPr lang="en-US" sz="2800">
                <a:sym typeface="+mn-ea"/>
              </a:rPr>
            </a:br>
            <a:r>
              <a:rPr lang="en-US" sz="2800" b="1">
                <a:sym typeface="+mn-ea"/>
              </a:rPr>
              <a:t>COLLEGE NAME :</a:t>
            </a:r>
            <a:r>
              <a:rPr lang="en-US" sz="2800">
                <a:sym typeface="+mn-ea"/>
              </a:rPr>
              <a:t> BUILDERS ENGINEERING COLLEGE</a:t>
            </a:r>
            <a:br>
              <a:rPr lang="en-US">
                <a:sym typeface="+mn-ea"/>
              </a:rPr>
            </a:b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10" name="Picture 9"/>
          <p:cNvPicPr>
            <a:picLocks noChangeAspect="1"/>
          </p:cNvPicPr>
          <p:nvPr/>
        </p:nvPicPr>
        <p:blipFill>
          <a:blip r:embed="rId2"/>
          <a:srcRect t="5675"/>
          <a:stretch>
            <a:fillRect/>
          </a:stretch>
        </p:blipFill>
        <p:spPr>
          <a:xfrm>
            <a:off x="1244600" y="1544955"/>
            <a:ext cx="7752715" cy="435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 Box 22"/>
          <p:cNvSpPr txBox="1"/>
          <p:nvPr/>
        </p:nvSpPr>
        <p:spPr>
          <a:xfrm>
            <a:off x="2399030" y="2209800"/>
            <a:ext cx="7197725" cy="2540000"/>
          </a:xfrm>
          <a:prstGeom prst="rect">
            <a:avLst/>
          </a:prstGeom>
          <a:noFill/>
        </p:spPr>
        <p:txBody>
          <a:bodyPr wrap="square" rtlCol="0">
            <a:noAutofit/>
          </a:bodyPr>
          <a:p>
            <a:r>
              <a:rPr sz="6000">
                <a:sym typeface="+mn-ea"/>
              </a:rPr>
              <a:t>CNN-BASED CIFAR-10 CLASSIFIER​</a:t>
            </a:r>
            <a:endParaRPr sz="6000">
              <a:sym typeface="+mn-ea"/>
            </a:endParaRPr>
          </a:p>
          <a:p>
            <a:endParaRPr lang="en-US" sz="600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 Box 22"/>
          <p:cNvSpPr txBox="1"/>
          <p:nvPr/>
        </p:nvSpPr>
        <p:spPr>
          <a:xfrm>
            <a:off x="2705100" y="1387475"/>
            <a:ext cx="4064000" cy="4629150"/>
          </a:xfrm>
          <a:prstGeom prst="rect">
            <a:avLst/>
          </a:prstGeom>
          <a:noFill/>
        </p:spPr>
        <p:txBody>
          <a:bodyPr wrap="square" rtlCol="0">
            <a:noAutofit/>
          </a:bodyPr>
          <a:p>
            <a:pPr marL="342900" indent="-342900">
              <a:buClr>
                <a:srgbClr val="558ED5"/>
              </a:buClr>
              <a:buFont typeface="Wingdings" panose="05000000000000000000" charset="0"/>
              <a:buChar char="Ø"/>
            </a:pPr>
            <a:r>
              <a:rPr sz="2000">
                <a:sym typeface="+mn-ea"/>
              </a:rPr>
              <a:t>PROBLEM STATEMENT​</a:t>
            </a:r>
            <a:endParaRPr sz="2000"/>
          </a:p>
          <a:p>
            <a:pPr marL="342900" indent="-342900">
              <a:buClr>
                <a:srgbClr val="558ED5"/>
              </a:buClr>
              <a:buFont typeface="Wingdings" panose="05000000000000000000" charset="0"/>
              <a:buChar char="Ø"/>
            </a:pPr>
            <a:endParaRPr sz="2000"/>
          </a:p>
          <a:p>
            <a:pPr marL="342900" indent="-342900">
              <a:buClr>
                <a:srgbClr val="558ED5"/>
              </a:buClr>
              <a:buFont typeface="Wingdings" panose="05000000000000000000" charset="0"/>
              <a:buChar char="Ø"/>
            </a:pPr>
            <a:r>
              <a:rPr sz="2000">
                <a:sym typeface="+mn-ea"/>
              </a:rPr>
              <a:t>PROJECT OVERVIEW​</a:t>
            </a:r>
            <a:endParaRPr sz="2000"/>
          </a:p>
          <a:p>
            <a:pPr marL="342900" indent="-342900">
              <a:buClr>
                <a:srgbClr val="558ED5"/>
              </a:buClr>
              <a:buFont typeface="Wingdings" panose="05000000000000000000" charset="0"/>
              <a:buChar char="Ø"/>
            </a:pPr>
            <a:endParaRPr sz="2000"/>
          </a:p>
          <a:p>
            <a:pPr marL="342900" indent="-342900">
              <a:buClr>
                <a:srgbClr val="558ED5"/>
              </a:buClr>
              <a:buFont typeface="Wingdings" panose="05000000000000000000" charset="0"/>
              <a:buChar char="Ø"/>
            </a:pPr>
            <a:r>
              <a:rPr sz="2000">
                <a:sym typeface="+mn-ea"/>
              </a:rPr>
              <a:t>WHO ARE THE END USERS?​</a:t>
            </a:r>
            <a:endParaRPr sz="2000"/>
          </a:p>
          <a:p>
            <a:pPr marL="342900" indent="-342900">
              <a:buClr>
                <a:srgbClr val="558ED5"/>
              </a:buClr>
              <a:buFont typeface="Wingdings" panose="05000000000000000000" charset="0"/>
              <a:buChar char="Ø"/>
            </a:pPr>
            <a:endParaRPr sz="2000"/>
          </a:p>
          <a:p>
            <a:pPr marL="342900" indent="-342900">
              <a:buClr>
                <a:srgbClr val="558ED5"/>
              </a:buClr>
              <a:buFont typeface="Wingdings" panose="05000000000000000000" charset="0"/>
              <a:buChar char="Ø"/>
            </a:pPr>
            <a:r>
              <a:rPr sz="2000">
                <a:sym typeface="+mn-ea"/>
              </a:rPr>
              <a:t>SOLUTION AND ITS VALUE PROPOSITION​</a:t>
            </a:r>
            <a:endParaRPr sz="2000"/>
          </a:p>
          <a:p>
            <a:pPr marL="342900" indent="-342900">
              <a:buClr>
                <a:srgbClr val="558ED5"/>
              </a:buClr>
              <a:buFont typeface="Wingdings" panose="05000000000000000000" charset="0"/>
              <a:buChar char="Ø"/>
            </a:pPr>
            <a:endParaRPr sz="2000"/>
          </a:p>
          <a:p>
            <a:pPr marL="342900" indent="-342900">
              <a:buClr>
                <a:srgbClr val="558ED5"/>
              </a:buClr>
              <a:buFont typeface="Wingdings" panose="05000000000000000000" charset="0"/>
              <a:buChar char="Ø"/>
            </a:pPr>
            <a:r>
              <a:rPr sz="2000">
                <a:sym typeface="+mn-ea"/>
              </a:rPr>
              <a:t>THE WOW IN YOUR SOLUTION​</a:t>
            </a:r>
            <a:endParaRPr sz="2000"/>
          </a:p>
          <a:p>
            <a:pPr marL="342900" indent="-342900">
              <a:buClr>
                <a:srgbClr val="558ED5"/>
              </a:buClr>
              <a:buFont typeface="Wingdings" panose="05000000000000000000" charset="0"/>
              <a:buChar char="Ø"/>
            </a:pPr>
            <a:endParaRPr sz="2000"/>
          </a:p>
          <a:p>
            <a:pPr marL="342900" indent="-342900">
              <a:buClr>
                <a:srgbClr val="558ED5"/>
              </a:buClr>
              <a:buFont typeface="Wingdings" panose="05000000000000000000" charset="0"/>
              <a:buChar char="Ø"/>
            </a:pPr>
            <a:r>
              <a:rPr sz="2000">
                <a:sym typeface="+mn-ea"/>
              </a:rPr>
              <a:t>MODELLING​</a:t>
            </a:r>
            <a:endParaRPr sz="2000"/>
          </a:p>
          <a:p>
            <a:pPr marL="342900" indent="-342900">
              <a:buClr>
                <a:srgbClr val="558ED5"/>
              </a:buClr>
              <a:buFont typeface="Wingdings" panose="05000000000000000000" charset="0"/>
              <a:buChar char="Ø"/>
            </a:pPr>
            <a:endParaRPr sz="2000"/>
          </a:p>
          <a:p>
            <a:pPr marL="342900" indent="-342900">
              <a:buClr>
                <a:srgbClr val="558ED5"/>
              </a:buClr>
              <a:buFont typeface="Wingdings" panose="05000000000000000000" charset="0"/>
              <a:buChar char="Ø"/>
            </a:pPr>
            <a:r>
              <a:rPr sz="2000">
                <a:sym typeface="+mn-ea"/>
              </a:rPr>
              <a:t>RESULTS​</a:t>
            </a:r>
            <a:endParaRPr sz="2000"/>
          </a:p>
          <a:p>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635000" y="1905000"/>
            <a:ext cx="7456170" cy="3457575"/>
          </a:xfrm>
          <a:prstGeom prst="rect">
            <a:avLst/>
          </a:prstGeom>
          <a:noFill/>
        </p:spPr>
        <p:txBody>
          <a:bodyPr wrap="square" rtlCol="0">
            <a:noAutofit/>
          </a:bodyPr>
          <a:p>
            <a:r>
              <a:rPr lang="en-US" sz="2800"/>
              <a:t>The CIFAR-10 dataset consists of 60,000 32x32 color images in 10 classes, with 6,000 images per class. The dataset is divided into 50,000 training images and 10,000 testing images. The goal of this project is to build a Convolutional Neural Network (CNN) model that accurately classifies these images into their respective categories.​</a:t>
            </a:r>
            <a:endParaRPr 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609600" y="1838960"/>
            <a:ext cx="7741285" cy="3460750"/>
          </a:xfrm>
          <a:prstGeom prst="rect">
            <a:avLst/>
          </a:prstGeom>
          <a:noFill/>
        </p:spPr>
        <p:txBody>
          <a:bodyPr wrap="square" rtlCol="0">
            <a:noAutofit/>
          </a:bodyPr>
          <a:p>
            <a:r>
              <a:rPr lang="en-US" sz="2800"/>
              <a:t>Explore and preprocess the CIFAR-10 dataset. Design and train a CNN model for image classification. Evaluate and optimize the model for improved performance. Experiment with different CNN architectures, including various convolutional and pooling layers, to find the optimal model configuration. Utilize techniques such as data augmentation, batch normalization, and dropout to enhance the model's robustness and generalization ability.</a:t>
            </a:r>
            <a:endParaRPr 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 Box 9"/>
          <p:cNvSpPr txBox="1"/>
          <p:nvPr/>
        </p:nvSpPr>
        <p:spPr>
          <a:xfrm>
            <a:off x="1755140" y="1482725"/>
            <a:ext cx="4851400" cy="4709160"/>
          </a:xfrm>
          <a:prstGeom prst="rect">
            <a:avLst/>
          </a:prstGeom>
          <a:noFill/>
        </p:spPr>
        <p:txBody>
          <a:bodyPr wrap="square" rtlCol="0">
            <a:noAutofit/>
          </a:bodyPr>
          <a:p>
            <a:pPr marL="285750" indent="-285750">
              <a:buClr>
                <a:srgbClr val="558ED5"/>
              </a:buClr>
              <a:buFont typeface="Wingdings" panose="05000000000000000000" charset="0"/>
              <a:buChar char="Ø"/>
            </a:pPr>
            <a:r>
              <a:rPr lang="en-US" sz="2400"/>
              <a:t>Researchers and Practitioners in Computer Vision</a:t>
            </a:r>
            <a:endParaRPr lang="en-US" sz="2400"/>
          </a:p>
          <a:p>
            <a:pPr indent="0">
              <a:buClr>
                <a:srgbClr val="558ED5"/>
              </a:buClr>
              <a:buFont typeface="Wingdings" panose="05000000000000000000" charset="0"/>
              <a:buNone/>
            </a:pPr>
            <a:endParaRPr lang="en-US" sz="2400"/>
          </a:p>
          <a:p>
            <a:pPr marL="285750" indent="-285750">
              <a:buClr>
                <a:srgbClr val="558ED5"/>
              </a:buClr>
              <a:buFont typeface="Wingdings" panose="05000000000000000000" charset="0"/>
              <a:buChar char="Ø"/>
            </a:pPr>
            <a:r>
              <a:rPr lang="en-US" sz="2400"/>
              <a:t>Data Scientists and Machine Learning Engineers</a:t>
            </a:r>
            <a:endParaRPr lang="en-US" sz="2400"/>
          </a:p>
          <a:p>
            <a:pPr indent="0">
              <a:buClr>
                <a:srgbClr val="558ED5"/>
              </a:buClr>
              <a:buFont typeface="Wingdings" panose="05000000000000000000" charset="0"/>
              <a:buNone/>
            </a:pPr>
            <a:endParaRPr lang="en-US" sz="2400"/>
          </a:p>
          <a:p>
            <a:pPr marL="285750" indent="-285750">
              <a:buClr>
                <a:srgbClr val="558ED5"/>
              </a:buClr>
              <a:buFont typeface="Wingdings" panose="05000000000000000000" charset="0"/>
              <a:buChar char="Ø"/>
            </a:pPr>
            <a:r>
              <a:rPr lang="en-US" sz="2400"/>
              <a:t>Educators and Students</a:t>
            </a:r>
            <a:endParaRPr lang="en-US" sz="2400"/>
          </a:p>
          <a:p>
            <a:pPr indent="0">
              <a:buClr>
                <a:srgbClr val="558ED5"/>
              </a:buClr>
              <a:buFont typeface="Wingdings" panose="05000000000000000000" charset="0"/>
              <a:buNone/>
            </a:pPr>
            <a:endParaRPr lang="en-US" sz="2400"/>
          </a:p>
          <a:p>
            <a:pPr marL="285750" indent="-285750">
              <a:buClr>
                <a:srgbClr val="558ED5"/>
              </a:buClr>
              <a:buFont typeface="Wingdings" panose="05000000000000000000" charset="0"/>
              <a:buChar char="Ø"/>
            </a:pPr>
            <a:r>
              <a:rPr lang="en-US" sz="2400"/>
              <a:t>Developers and Engineers</a:t>
            </a:r>
            <a:endParaRPr lang="en-US" sz="2400"/>
          </a:p>
          <a:p>
            <a:pPr indent="0">
              <a:buClr>
                <a:srgbClr val="558ED5"/>
              </a:buClr>
              <a:buFont typeface="Wingdings" panose="05000000000000000000" charset="0"/>
              <a:buNone/>
            </a:pPr>
            <a:endParaRPr lang="en-US" sz="2400"/>
          </a:p>
          <a:p>
            <a:pPr marL="285750" indent="-285750">
              <a:buClr>
                <a:srgbClr val="558ED5"/>
              </a:buClr>
              <a:buFont typeface="Wingdings" panose="05000000000000000000" charset="0"/>
              <a:buChar char="Ø"/>
            </a:pPr>
            <a:r>
              <a:rPr lang="en-US" sz="2400"/>
              <a:t>General Public</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2857500" y="1447800"/>
            <a:ext cx="6496050" cy="5372100"/>
          </a:xfrm>
          <a:prstGeom prst="rect">
            <a:avLst/>
          </a:prstGeom>
          <a:noFill/>
        </p:spPr>
        <p:txBody>
          <a:bodyPr wrap="square" rtlCol="0">
            <a:noAutofit/>
          </a:bodyPr>
          <a:p>
            <a:r>
              <a:rPr lang="en-US" sz="2800" b="1"/>
              <a:t>SOLUTION:</a:t>
            </a:r>
            <a:endParaRPr lang="en-US" sz="2800" b="1"/>
          </a:p>
          <a:p>
            <a:r>
              <a:rPr lang="en-US" sz="2000"/>
              <a:t>This solution outlines the step-by-step process for building, training, evaluating, and deploying a CNN-based CIFAR-10 Classifier, emphasizing data preprocessing, model architecture design, training optimization, deployment considerations, and documentation requirements.</a:t>
            </a:r>
            <a:endParaRPr lang="en-US" sz="2000"/>
          </a:p>
          <a:p>
            <a:endParaRPr lang="en-US"/>
          </a:p>
          <a:p>
            <a:r>
              <a:rPr lang="en-US" sz="2800" b="1"/>
              <a:t>VALUE PROPOSITION:</a:t>
            </a:r>
            <a:endParaRPr lang="en-US" sz="2800" b="1"/>
          </a:p>
          <a:p>
            <a:pPr lvl="2" indent="0">
              <a:buClr>
                <a:srgbClr val="4F81BD"/>
              </a:buClr>
              <a:buFont typeface="Wingdings" panose="05000000000000000000" charset="0"/>
              <a:buChar char="Ø"/>
            </a:pPr>
            <a:r>
              <a:rPr lang="en-US" sz="2000"/>
              <a:t>High Accuracy and Reliability</a:t>
            </a:r>
            <a:r>
              <a:rPr lang="en-US" sz="2000" b="1"/>
              <a:t>   </a:t>
            </a:r>
            <a:endParaRPr lang="en-US" sz="2000" b="1"/>
          </a:p>
          <a:p>
            <a:pPr lvl="2" indent="0">
              <a:buClr>
                <a:srgbClr val="4F81BD"/>
              </a:buClr>
              <a:buFont typeface="Wingdings" panose="05000000000000000000" charset="0"/>
              <a:buChar char="Ø"/>
            </a:pPr>
            <a:r>
              <a:rPr lang="en-US" sz="2000"/>
              <a:t>Efficiency and Scalability </a:t>
            </a:r>
            <a:r>
              <a:rPr lang="en-US" sz="2000" b="1"/>
              <a:t> </a:t>
            </a:r>
            <a:endParaRPr lang="en-US" sz="2000" b="1"/>
          </a:p>
          <a:p>
            <a:pPr lvl="2" indent="0">
              <a:buClr>
                <a:srgbClr val="4F81BD"/>
              </a:buClr>
              <a:buFont typeface="Wingdings" panose="05000000000000000000" charset="0"/>
              <a:buChar char="Ø"/>
            </a:pPr>
            <a:r>
              <a:rPr lang="en-US" sz="2000"/>
              <a:t>Flexibility and Customization</a:t>
            </a:r>
            <a:r>
              <a:rPr lang="en-US" sz="2000" b="1"/>
              <a:t>  </a:t>
            </a:r>
            <a:endParaRPr lang="en-US" sz="2000" b="1"/>
          </a:p>
          <a:p>
            <a:pPr lvl="2" indent="0">
              <a:buClr>
                <a:srgbClr val="4F81BD"/>
              </a:buClr>
              <a:buFont typeface="Wingdings" panose="05000000000000000000" charset="0"/>
              <a:buChar char="Ø"/>
            </a:pPr>
            <a:r>
              <a:rPr lang="en-US" sz="2000"/>
              <a:t>Educational Resource </a:t>
            </a:r>
            <a:endParaRPr lang="en-US" sz="2000"/>
          </a:p>
          <a:p>
            <a:pPr lvl="2" indent="0">
              <a:buClr>
                <a:srgbClr val="4F81BD"/>
              </a:buClr>
              <a:buFont typeface="Wingdings" panose="05000000000000000000" charset="0"/>
              <a:buChar char="Ø"/>
            </a:pPr>
            <a:r>
              <a:rPr lang="en-US" sz="2000"/>
              <a:t>Time and Cost Savings   </a:t>
            </a:r>
            <a:endParaRPr lang="en-US" sz="2000"/>
          </a:p>
          <a:p>
            <a:pPr lvl="2" indent="0">
              <a:buClr>
                <a:srgbClr val="4F81BD"/>
              </a:buClr>
              <a:buFont typeface="Wingdings" panose="05000000000000000000" charset="0"/>
              <a:buChar char="Ø"/>
            </a:pPr>
            <a:r>
              <a:rPr lang="en-US" sz="2000"/>
              <a:t>Continuous Improvement</a:t>
            </a:r>
            <a:r>
              <a:rPr lang="en-US" sz="2800" b="1"/>
              <a:t>	</a:t>
            </a:r>
            <a:endParaRPr lang="en-US" sz="2800" b="1"/>
          </a:p>
          <a:p>
            <a:pPr lvl="2" indent="0">
              <a:buClr>
                <a:srgbClr val="4F81BD"/>
              </a:buClr>
              <a:buFont typeface="Wingdings" panose="05000000000000000000" charset="0"/>
              <a:buChar char="Ø"/>
            </a:pPr>
            <a:endParaRPr lang="en-US" sz="28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 Box 8"/>
          <p:cNvSpPr txBox="1"/>
          <p:nvPr/>
        </p:nvSpPr>
        <p:spPr>
          <a:xfrm>
            <a:off x="752475" y="1492885"/>
            <a:ext cx="8168005" cy="1553210"/>
          </a:xfrm>
          <a:prstGeom prst="rect">
            <a:avLst/>
          </a:prstGeom>
          <a:noFill/>
        </p:spPr>
        <p:txBody>
          <a:bodyPr wrap="square" rtlCol="0">
            <a:noAutofit/>
          </a:bodyPr>
          <a:p>
            <a:r>
              <a:rPr lang="en-US" sz="2400"/>
              <a:t>The "wow" factor in the CNN-based CIFAR-10 Classifier solution lies in its ability to seamlessly combine cutting-edge deep learning techniques with practical applications, resulting in a powerful tool with significant value for users. </a:t>
            </a:r>
            <a:endParaRPr lang="en-US" sz="2400"/>
          </a:p>
        </p:txBody>
      </p:sp>
      <p:sp>
        <p:nvSpPr>
          <p:cNvPr id="10" name="Text Box 9"/>
          <p:cNvSpPr txBox="1"/>
          <p:nvPr/>
        </p:nvSpPr>
        <p:spPr>
          <a:xfrm>
            <a:off x="2819400" y="3200400"/>
            <a:ext cx="5697220" cy="4118610"/>
          </a:xfrm>
          <a:prstGeom prst="rect">
            <a:avLst/>
          </a:prstGeom>
          <a:noFill/>
        </p:spPr>
        <p:txBody>
          <a:bodyPr wrap="square" rtlCol="0">
            <a:noAutofit/>
          </a:bodyPr>
          <a:p>
            <a:pPr marL="285750" indent="-285750">
              <a:buClr>
                <a:srgbClr val="558ED5"/>
              </a:buClr>
              <a:buFont typeface="Wingdings" panose="05000000000000000000" charset="0"/>
              <a:buChar char="Ø"/>
            </a:pPr>
            <a:r>
              <a:rPr lang="en-US" sz="2000"/>
              <a:t>Exceptional Accuracy</a:t>
            </a:r>
            <a:endParaRPr lang="en-US" sz="2000"/>
          </a:p>
          <a:p>
            <a:pPr marL="285750" indent="-285750">
              <a:buClr>
                <a:srgbClr val="558ED5"/>
              </a:buClr>
              <a:buFont typeface="Wingdings" panose="05000000000000000000" charset="0"/>
              <a:buChar char="Ø"/>
            </a:pPr>
            <a:endParaRPr lang="en-US" sz="2000"/>
          </a:p>
          <a:p>
            <a:pPr marL="285750" indent="-285750">
              <a:buClr>
                <a:srgbClr val="558ED5"/>
              </a:buClr>
              <a:buFont typeface="Wingdings" panose="05000000000000000000" charset="0"/>
              <a:buChar char="Ø"/>
            </a:pPr>
            <a:r>
              <a:rPr lang="en-US" sz="2000"/>
              <a:t>Efficiency and Scalability</a:t>
            </a:r>
            <a:endParaRPr lang="en-US" sz="2000"/>
          </a:p>
          <a:p>
            <a:pPr marL="285750" indent="-285750">
              <a:buClr>
                <a:srgbClr val="558ED5"/>
              </a:buClr>
              <a:buFont typeface="Wingdings" panose="05000000000000000000" charset="0"/>
              <a:buChar char="Ø"/>
            </a:pPr>
            <a:endParaRPr lang="en-US" sz="2000"/>
          </a:p>
          <a:p>
            <a:pPr marL="285750" indent="-285750">
              <a:buClr>
                <a:srgbClr val="558ED5"/>
              </a:buClr>
              <a:buFont typeface="Wingdings" panose="05000000000000000000" charset="0"/>
              <a:buChar char="Ø"/>
            </a:pPr>
            <a:r>
              <a:rPr lang="en-US" sz="2000"/>
              <a:t>Educational Value</a:t>
            </a:r>
            <a:endParaRPr lang="en-US" sz="2000"/>
          </a:p>
          <a:p>
            <a:pPr marL="285750" indent="-285750">
              <a:buClr>
                <a:srgbClr val="558ED5"/>
              </a:buClr>
              <a:buFont typeface="Wingdings" panose="05000000000000000000" charset="0"/>
              <a:buChar char="Ø"/>
            </a:pPr>
            <a:endParaRPr lang="en-US" sz="2000"/>
          </a:p>
          <a:p>
            <a:pPr marL="285750" indent="-285750">
              <a:buClr>
                <a:srgbClr val="558ED5"/>
              </a:buClr>
              <a:buFont typeface="Wingdings" panose="05000000000000000000" charset="0"/>
              <a:buChar char="Ø"/>
            </a:pPr>
            <a:r>
              <a:rPr lang="en-US" sz="2000"/>
              <a:t>Practical Applications</a:t>
            </a:r>
            <a:endParaRPr lang="en-US" sz="2000"/>
          </a:p>
          <a:p>
            <a:pPr marL="285750" indent="-285750">
              <a:buClr>
                <a:srgbClr val="558ED5"/>
              </a:buClr>
              <a:buFont typeface="Wingdings" panose="05000000000000000000" charset="0"/>
              <a:buChar char="Ø"/>
            </a:pPr>
            <a:endParaRPr lang="en-US" sz="2000"/>
          </a:p>
          <a:p>
            <a:pPr marL="285750" indent="-285750">
              <a:buClr>
                <a:srgbClr val="558ED5"/>
              </a:buClr>
              <a:buFont typeface="Wingdings" panose="05000000000000000000" charset="0"/>
              <a:buChar char="Ø"/>
            </a:pPr>
            <a:r>
              <a:rPr lang="en-US" sz="2000"/>
              <a:t>Time and Cost Savings</a:t>
            </a:r>
            <a:endParaRPr lang="en-US" sz="2000"/>
          </a:p>
          <a:p>
            <a:pPr marL="285750" indent="-285750">
              <a:buClr>
                <a:srgbClr val="558ED5"/>
              </a:buClr>
              <a:buFont typeface="Wingdings" panose="05000000000000000000" charset="0"/>
              <a:buChar char="Ø"/>
            </a:pPr>
            <a:endParaRPr lang="en-US" sz="2000"/>
          </a:p>
          <a:p>
            <a:pPr marL="285750" indent="-285750">
              <a:buClr>
                <a:srgbClr val="558ED5"/>
              </a:buClr>
              <a:buFont typeface="Wingdings" panose="05000000000000000000" charset="0"/>
              <a:buChar char="Ø"/>
            </a:pPr>
            <a:r>
              <a:rPr lang="en-US" sz="2000"/>
              <a:t>Decision Support and Insights</a:t>
            </a:r>
            <a:endParaRPr lang="en-US" sz="2000"/>
          </a:p>
          <a:p>
            <a:pPr marL="742950" lvl="1" indent="-285750">
              <a:buClr>
                <a:srgbClr val="558ED5"/>
              </a:buClr>
              <a:buFont typeface="Wingdings" panose="05000000000000000000" charset="0"/>
              <a:buChar char="Ø"/>
            </a:pP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panose="020B0603020202020204"/>
                <a:cs typeface="Trebuchet MS" panose="020B0603020202020204"/>
              </a:rPr>
              <a:t>Teams</a:t>
            </a:r>
            <a:r>
              <a:rPr sz="1800" spc="-15" dirty="0">
                <a:latin typeface="Trebuchet MS" panose="020B0603020202020204"/>
                <a:cs typeface="Trebuchet MS" panose="020B0603020202020204"/>
              </a:rPr>
              <a:t> </a:t>
            </a:r>
            <a:r>
              <a:rPr sz="1800" spc="10" dirty="0">
                <a:latin typeface="Trebuchet MS" panose="020B0603020202020204"/>
                <a:cs typeface="Trebuchet MS" panose="020B0603020202020204"/>
              </a:rPr>
              <a:t>cam</a:t>
            </a:r>
            <a:r>
              <a:rPr sz="1800" spc="-105" dirty="0">
                <a:latin typeface="Trebuchet MS" panose="020B0603020202020204"/>
                <a:cs typeface="Trebuchet MS" panose="020B0603020202020204"/>
              </a:rPr>
              <a:t> </a:t>
            </a:r>
            <a:r>
              <a:rPr sz="1800" spc="-5" dirty="0">
                <a:latin typeface="Trebuchet MS" panose="020B0603020202020204"/>
                <a:cs typeface="Trebuchet MS" panose="020B0603020202020204"/>
              </a:rPr>
              <a:t>add</a:t>
            </a:r>
            <a:r>
              <a:rPr sz="1800" spc="10" dirty="0">
                <a:latin typeface="Trebuchet MS" panose="020B0603020202020204"/>
                <a:cs typeface="Trebuchet MS" panose="020B0603020202020204"/>
              </a:rPr>
              <a:t> </a:t>
            </a:r>
            <a:r>
              <a:rPr sz="1800" spc="-5" dirty="0">
                <a:latin typeface="Trebuchet MS" panose="020B0603020202020204"/>
                <a:cs typeface="Trebuchet MS" panose="020B0603020202020204"/>
              </a:rPr>
              <a:t>wireframes</a:t>
            </a:r>
            <a:endParaRPr sz="180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0" name="Text Box 9"/>
          <p:cNvSpPr txBox="1"/>
          <p:nvPr/>
        </p:nvSpPr>
        <p:spPr>
          <a:xfrm>
            <a:off x="1083945" y="1833880"/>
            <a:ext cx="5458460" cy="4592955"/>
          </a:xfrm>
          <a:prstGeom prst="rect">
            <a:avLst/>
          </a:prstGeom>
          <a:noFill/>
        </p:spPr>
        <p:txBody>
          <a:bodyPr wrap="square" rtlCol="0">
            <a:noAutofit/>
          </a:bodyPr>
          <a:p>
            <a:pPr marL="285750" indent="-285750">
              <a:buClr>
                <a:srgbClr val="558ED5"/>
              </a:buClr>
              <a:buFont typeface="Wingdings" panose="05000000000000000000" charset="0"/>
              <a:buChar char="Ø"/>
            </a:pPr>
            <a:r>
              <a:rPr lang="en-US" sz="2400"/>
              <a:t>Define Model Architecture</a:t>
            </a:r>
            <a:endParaRPr lang="en-US" sz="2400"/>
          </a:p>
          <a:p>
            <a:pPr marL="285750" indent="-285750">
              <a:buClr>
                <a:srgbClr val="558ED5"/>
              </a:buClr>
              <a:buFont typeface="Wingdings" panose="05000000000000000000" charset="0"/>
              <a:buChar char="Ø"/>
            </a:pPr>
            <a:r>
              <a:rPr lang="en-US" sz="2400"/>
              <a:t>Convolutional Layers</a:t>
            </a:r>
            <a:endParaRPr lang="en-US" sz="2400"/>
          </a:p>
          <a:p>
            <a:pPr marL="285750" indent="-285750">
              <a:buClr>
                <a:srgbClr val="558ED5"/>
              </a:buClr>
              <a:buFont typeface="Wingdings" panose="05000000000000000000" charset="0"/>
              <a:buChar char="Ø"/>
            </a:pPr>
            <a:r>
              <a:rPr lang="en-US" sz="2400"/>
              <a:t>Pooling Layers</a:t>
            </a:r>
            <a:endParaRPr lang="en-US" sz="2400"/>
          </a:p>
          <a:p>
            <a:pPr marL="285750" indent="-285750">
              <a:buClr>
                <a:srgbClr val="558ED5"/>
              </a:buClr>
              <a:buFont typeface="Wingdings" panose="05000000000000000000" charset="0"/>
              <a:buChar char="Ø"/>
            </a:pPr>
            <a:r>
              <a:rPr lang="en-US" sz="2400"/>
              <a:t>Flattening</a:t>
            </a:r>
            <a:endParaRPr lang="en-US" sz="2400"/>
          </a:p>
          <a:p>
            <a:pPr marL="285750" indent="-285750">
              <a:buClr>
                <a:srgbClr val="558ED5"/>
              </a:buClr>
              <a:buFont typeface="Wingdings" panose="05000000000000000000" charset="0"/>
              <a:buChar char="Ø"/>
            </a:pPr>
            <a:r>
              <a:rPr lang="en-US" sz="2400"/>
              <a:t>Fully Connected Layers</a:t>
            </a:r>
            <a:endParaRPr lang="en-US" sz="2400"/>
          </a:p>
          <a:p>
            <a:pPr marL="285750" indent="-285750">
              <a:buClr>
                <a:srgbClr val="558ED5"/>
              </a:buClr>
              <a:buFont typeface="Wingdings" panose="05000000000000000000" charset="0"/>
              <a:buChar char="Ø"/>
            </a:pPr>
            <a:r>
              <a:rPr lang="en-US" sz="2400"/>
              <a:t>Regularization Techniques</a:t>
            </a:r>
            <a:endParaRPr lang="en-US" sz="2400"/>
          </a:p>
          <a:p>
            <a:pPr marL="285750" indent="-285750">
              <a:buClr>
                <a:srgbClr val="558ED5"/>
              </a:buClr>
              <a:buFont typeface="Wingdings" panose="05000000000000000000" charset="0"/>
              <a:buChar char="Ø"/>
            </a:pPr>
            <a:r>
              <a:rPr lang="en-US" sz="2400"/>
              <a:t>Model Compilation</a:t>
            </a:r>
            <a:endParaRPr lang="en-US" sz="2400"/>
          </a:p>
          <a:p>
            <a:pPr marL="285750" indent="-285750">
              <a:buClr>
                <a:srgbClr val="558ED5"/>
              </a:buClr>
              <a:buFont typeface="Wingdings" panose="05000000000000000000" charset="0"/>
              <a:buChar char="Ø"/>
            </a:pPr>
            <a:r>
              <a:rPr lang="en-US" sz="2400"/>
              <a:t>Model Summary</a:t>
            </a:r>
            <a:endParaRPr lang="en-US" sz="2400"/>
          </a:p>
          <a:p>
            <a:pPr marL="285750" indent="-285750">
              <a:buClr>
                <a:srgbClr val="558ED5"/>
              </a:buClr>
              <a:buFont typeface="Wingdings" panose="05000000000000000000" charset="0"/>
              <a:buChar char="Ø"/>
            </a:pPr>
            <a:r>
              <a:rPr lang="en-US" sz="2400"/>
              <a:t>Visualization</a:t>
            </a:r>
            <a:endParaRPr lang="en-US" sz="2400"/>
          </a:p>
          <a:p>
            <a:pPr marL="285750" indent="-285750">
              <a:buClr>
                <a:srgbClr val="558ED5"/>
              </a:buClr>
              <a:buFont typeface="Wingdings" panose="05000000000000000000" charset="0"/>
              <a:buChar char="Ø"/>
            </a:pPr>
            <a:r>
              <a:rPr lang="en-US" sz="2400"/>
              <a:t>Model Training and Evaluation</a:t>
            </a:r>
            <a:endParaRPr lang="en-US" sz="2400"/>
          </a:p>
          <a:p>
            <a:pPr marL="285750" indent="-285750">
              <a:buClr>
                <a:srgbClr val="558ED5"/>
              </a:buClr>
              <a:buFont typeface="Wingdings" panose="05000000000000000000" charset="0"/>
              <a:buChar char="Ø"/>
            </a:pPr>
            <a:r>
              <a:rPr lang="en-US" sz="2400"/>
              <a:t>Fine-Tuning </a:t>
            </a:r>
            <a:endParaRPr lang="en-US"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2664</Words>
  <Application>WPS Presentation</Application>
  <PresentationFormat>On-screen Show (4:3)</PresentationFormat>
  <Paragraphs>131</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Trebuchet MS</vt:lpstr>
      <vt:lpstr>Calibri</vt:lpstr>
      <vt:lpstr>Microsoft YaHei</vt:lpstr>
      <vt:lpstr>Arial Unicode MS</vt:lpstr>
      <vt:lpstr>Arial Black</vt:lpstr>
      <vt:lpstr>Wingdings</vt:lpstr>
      <vt:lpstr>Office Theme</vt:lpstr>
      <vt:lpstr>Student Name</vt:lpstr>
      <vt:lpstr>PROJECT TITLE</vt:lpstr>
      <vt:lpstr>AGENDA</vt:lpstr>
      <vt:lpstr>PROBLEM	STATEMENT</vt:lpstr>
      <vt:lpstr>PROJECT	OVERVIEW</vt:lpstr>
      <vt:lpstr>WHO ARE THE END USERS?</vt:lpstr>
      <vt:lpstr>YOUR SOLUTION AND ITS VALUE PROPOSITION</vt:lpstr>
      <vt:lpstr>THE WOW IN YOUR SOLUTION</vt:lpstr>
      <vt:lpstr>PowerPoint 演示文稿</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 JAISHREE R  REG NO. : 730321104015  NM ID : au730321104015  DEGREE : B.E - CSE  YEAR : III  COLLEGE NAME : BUILDERS ENGINEERING COLLEGE </dc:title>
  <dc:creator/>
  <cp:lastModifiedBy>student</cp:lastModifiedBy>
  <cp:revision>1</cp:revision>
  <dcterms:created xsi:type="dcterms:W3CDTF">2024-04-05T09:58:01Z</dcterms:created>
  <dcterms:modified xsi:type="dcterms:W3CDTF">2024-04-05T09:58:01Z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2024-04-03T05:30:00Z</vt:filetime>
  </property>
  <property fmtid="{D5CDD505-2E9C-101B-9397-08002B2CF9AE}" pid="4" name="ICV">
    <vt:lpwstr>4BD2D29313A64690A35E6ABA0D0F7BE6_13</vt:lpwstr>
  </property>
  <property fmtid="{D5CDD505-2E9C-101B-9397-08002B2CF9AE}" pid="5" name="KSOProductBuildVer">
    <vt:lpwstr>1033-12.2.0.13472</vt:lpwstr>
  </property>
</Properties>
</file>