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77" r:id="rId6"/>
    <p:sldId id="261" r:id="rId7"/>
    <p:sldId id="296" r:id="rId8"/>
    <p:sldId id="264" r:id="rId9"/>
    <p:sldId id="287" r:id="rId10"/>
    <p:sldId id="286" r:id="rId11"/>
    <p:sldId id="274" r:id="rId12"/>
    <p:sldId id="290" r:id="rId13"/>
    <p:sldId id="300" r:id="rId14"/>
    <p:sldId id="283" r:id="rId15"/>
    <p:sldId id="297" r:id="rId16"/>
    <p:sldId id="280" r:id="rId17"/>
    <p:sldId id="288" r:id="rId18"/>
    <p:sldId id="284" r:id="rId19"/>
    <p:sldId id="285" r:id="rId20"/>
    <p:sldId id="298" r:id="rId21"/>
    <p:sldId id="299" r:id="rId22"/>
    <p:sldId id="289" r:id="rId23"/>
    <p:sldId id="272" r:id="rId24"/>
    <p:sldId id="273" r:id="rId2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033" autoAdjust="0"/>
  </p:normalViewPr>
  <p:slideViewPr>
    <p:cSldViewPr snapToGrid="0">
      <p:cViewPr varScale="1">
        <p:scale>
          <a:sx n="53" d="100"/>
          <a:sy n="53" d="100"/>
        </p:scale>
        <p:origin x="58" y="696"/>
      </p:cViewPr>
      <p:guideLst/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7062554680665"/>
          <c:y val="6.0185185185185182E-2"/>
          <c:w val="0.82266207349081366"/>
          <c:h val="0.74350320793234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90</c:v>
                </c:pt>
                <c:pt idx="1">
                  <c:v>95</c:v>
                </c:pt>
                <c:pt idx="2">
                  <c:v>100</c:v>
                </c:pt>
                <c:pt idx="3">
                  <c:v>150</c:v>
                </c:pt>
                <c:pt idx="4">
                  <c:v>150</c:v>
                </c:pt>
                <c:pt idx="5">
                  <c:v>125</c:v>
                </c:pt>
                <c:pt idx="6">
                  <c:v>170</c:v>
                </c:pt>
                <c:pt idx="7">
                  <c:v>140</c:v>
                </c:pt>
                <c:pt idx="8">
                  <c:v>170</c:v>
                </c:pt>
                <c:pt idx="9">
                  <c:v>170</c:v>
                </c:pt>
                <c:pt idx="10">
                  <c:v>165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200</c:v>
                </c:pt>
                <c:pt idx="15">
                  <c:v>220</c:v>
                </c:pt>
                <c:pt idx="16">
                  <c:v>240</c:v>
                </c:pt>
                <c:pt idx="17">
                  <c:v>240</c:v>
                </c:pt>
                <c:pt idx="18">
                  <c:v>230</c:v>
                </c:pt>
                <c:pt idx="19">
                  <c:v>220</c:v>
                </c:pt>
                <c:pt idx="20">
                  <c:v>240</c:v>
                </c:pt>
                <c:pt idx="21">
                  <c:v>250</c:v>
                </c:pt>
                <c:pt idx="22">
                  <c:v>260</c:v>
                </c:pt>
                <c:pt idx="23">
                  <c:v>280</c:v>
                </c:pt>
                <c:pt idx="24">
                  <c:v>300</c:v>
                </c:pt>
                <c:pt idx="25">
                  <c:v>350</c:v>
                </c:pt>
                <c:pt idx="26">
                  <c:v>320</c:v>
                </c:pt>
                <c:pt idx="27">
                  <c:v>400</c:v>
                </c:pt>
                <c:pt idx="28">
                  <c:v>380</c:v>
                </c:pt>
                <c:pt idx="29">
                  <c:v>600</c:v>
                </c:pt>
                <c:pt idx="3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4-4634-AD19-EE02E7A55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77080799"/>
        <c:axId val="753206511"/>
      </c:barChart>
      <c:catAx>
        <c:axId val="877080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paper published in a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06511"/>
        <c:crosses val="autoZero"/>
        <c:auto val="1"/>
        <c:lblAlgn val="ctr"/>
        <c:lblOffset val="100"/>
        <c:noMultiLvlLbl val="0"/>
      </c:catAx>
      <c:valAx>
        <c:axId val="75320651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08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DBA0-BEFB-4C47-99FB-4CDB5DD9755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7D2FC-973A-44C2-8856-E3374476B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2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40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178" indent="0" algn="ctr">
              <a:buNone/>
              <a:defRPr sz="2200"/>
            </a:lvl2pPr>
            <a:lvl3pPr marL="914354" indent="0" algn="ctr">
              <a:buNone/>
              <a:defRPr sz="22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4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6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3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4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9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1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1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5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14/05/2024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4" y="6223834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3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89" indent="-182870" algn="l" defTabSz="914354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178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484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79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096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920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0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890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87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FE8A-3EF4-572F-5F1C-1F671DD173F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14400" y="237134"/>
            <a:ext cx="10011423" cy="212351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Research Paper Recommendation System using </a:t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Modelling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246CB-D573-2EAC-38E9-B7E63E5DA23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33668" y="3429000"/>
            <a:ext cx="3522429" cy="1455737"/>
          </a:xfrm>
        </p:spPr>
        <p:txBody>
          <a:bodyPr>
            <a:normAutofit/>
          </a:bodyPr>
          <a:lstStyle/>
          <a:p>
            <a:pPr marL="45719" indent="0" algn="ctr">
              <a:buNone/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45719" indent="0" algn="ctr">
              <a:buNone/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Dr. V. </a:t>
            </a:r>
            <a:r>
              <a:rPr lang="en-US" sz="21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Srividhya</a:t>
            </a: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19" indent="0" algn="ctr">
              <a:buNone/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Assistant Professor(SG)</a:t>
            </a:r>
            <a:endParaRPr lang="en-IN" sz="2100" b="1" dirty="0">
              <a:solidFill>
                <a:srgbClr val="C0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43004-52BF-1083-890E-4BA9798ACE6F}"/>
              </a:ext>
            </a:extLst>
          </p:cNvPr>
          <p:cNvSpPr txBox="1"/>
          <p:nvPr/>
        </p:nvSpPr>
        <p:spPr>
          <a:xfrm>
            <a:off x="6729456" y="3289041"/>
            <a:ext cx="4428876" cy="1488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Shree Gowri. M (22PCA023)</a:t>
            </a:r>
          </a:p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II MCA</a:t>
            </a:r>
          </a:p>
        </p:txBody>
      </p:sp>
    </p:spTree>
    <p:extLst>
      <p:ext uri="{BB962C8B-B14F-4D97-AF65-F5344CB8AC3E}">
        <p14:creationId xmlns:p14="http://schemas.microsoft.com/office/powerpoint/2010/main" val="177310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396DD-95C0-638B-E535-A4D1C9D9BFDE}"/>
              </a:ext>
            </a:extLst>
          </p:cNvPr>
          <p:cNvSpPr txBox="1"/>
          <p:nvPr/>
        </p:nvSpPr>
        <p:spPr>
          <a:xfrm>
            <a:off x="5355771" y="1197603"/>
            <a:ext cx="6204858" cy="482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the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textual data into numerical vectors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essential for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perform Vectorization </a:t>
            </a:r>
            <a:r>
              <a:rPr lang="en-IN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vectorizer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TF-IDF and word embedding algorithms are commonly used. 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Vectorizer is a technique to convert </a:t>
            </a:r>
            <a:r>
              <a:rPr lang="en-US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into numeric vectors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simply counting the occurrences of each word  across all research papers.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BAEA-81A7-E8BB-DBB8-A44EA8B1E65F}"/>
              </a:ext>
            </a:extLst>
          </p:cNvPr>
          <p:cNvSpPr txBox="1"/>
          <p:nvPr/>
        </p:nvSpPr>
        <p:spPr>
          <a:xfrm>
            <a:off x="509617" y="498515"/>
            <a:ext cx="11194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II – TEXT PREPROCESSING AND VECTORIZATION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D7B72B-886C-5211-D0E2-9A421D1D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290" y="6223833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1D5A6E2-B6B7-CB42-773B-690185C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493" y="6223834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77FC6-CA81-0306-8FDF-954BDD82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0" y="1119804"/>
            <a:ext cx="4292082" cy="49817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3F0539-0EA7-5D81-3DFE-1CA6ABC72D1A}"/>
              </a:ext>
            </a:extLst>
          </p:cNvPr>
          <p:cNvCxnSpPr>
            <a:cxnSpLocks/>
          </p:cNvCxnSpPr>
          <p:nvPr/>
        </p:nvCxnSpPr>
        <p:spPr>
          <a:xfrm>
            <a:off x="5085184" y="1436914"/>
            <a:ext cx="0" cy="4422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8155-A872-D529-18FC-5B0FAE800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AFC1F-47C0-8E61-FCC4-91E15AD88147}"/>
              </a:ext>
            </a:extLst>
          </p:cNvPr>
          <p:cNvSpPr txBox="1"/>
          <p:nvPr/>
        </p:nvSpPr>
        <p:spPr>
          <a:xfrm>
            <a:off x="1962358" y="313581"/>
            <a:ext cx="8172787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 - EXPERIMENTAL RESULT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C392B-376C-72DC-D702-3F65715C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19" y="1448874"/>
            <a:ext cx="8609226" cy="184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D8F1D-4F95-BEAF-5D53-94E0D602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37" y="3963525"/>
            <a:ext cx="10183526" cy="1950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40832E-3E92-978E-CE19-23D50BDD7176}"/>
              </a:ext>
            </a:extLst>
          </p:cNvPr>
          <p:cNvSpPr txBox="1"/>
          <p:nvPr/>
        </p:nvSpPr>
        <p:spPr>
          <a:xfrm>
            <a:off x="4036447" y="6106844"/>
            <a:ext cx="350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F092D-0E57-8B35-B748-7038DE8E3197}"/>
              </a:ext>
            </a:extLst>
          </p:cNvPr>
          <p:cNvSpPr txBox="1"/>
          <p:nvPr/>
        </p:nvSpPr>
        <p:spPr>
          <a:xfrm>
            <a:off x="2604325" y="872993"/>
            <a:ext cx="692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and Vectorization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407A4-9148-9967-B6DD-68F01433C211}"/>
              </a:ext>
            </a:extLst>
          </p:cNvPr>
          <p:cNvSpPr txBox="1"/>
          <p:nvPr/>
        </p:nvSpPr>
        <p:spPr>
          <a:xfrm>
            <a:off x="4036446" y="3487690"/>
            <a:ext cx="350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preprocessing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0FF1AD-8EBC-999A-9CE4-5473E270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5145" y="6251677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104736D-01FB-F802-8611-B73B0AE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5250" y="6207628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1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396DD-95C0-638B-E535-A4D1C9D9BFDE}"/>
              </a:ext>
            </a:extLst>
          </p:cNvPr>
          <p:cNvSpPr txBox="1"/>
          <p:nvPr/>
        </p:nvSpPr>
        <p:spPr>
          <a:xfrm>
            <a:off x="1399999" y="723429"/>
            <a:ext cx="9649003" cy="3464410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is a technique for discovering latent topics within a collection of research papers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 </a:t>
            </a: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unsupervised machine learning approach for topic modelling.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topics and cluster research papers into various thematic groups.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sorts and categorize research papers by finding the main topics.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basic function is to take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number of words and generate K topics,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distributions for each topic, and topic distributions for each document.</a:t>
            </a:r>
            <a:endParaRPr lang="en-US" sz="1600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LDA helps group research papers into similar topics, making it easier to recommend related papers to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68E61-5617-E63A-C5BD-179B9BE9AF73}"/>
              </a:ext>
            </a:extLst>
          </p:cNvPr>
          <p:cNvSpPr txBox="1"/>
          <p:nvPr/>
        </p:nvSpPr>
        <p:spPr>
          <a:xfrm>
            <a:off x="2618964" y="221402"/>
            <a:ext cx="7157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III -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MODELLING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B5C0F-DC9A-4320-44FA-4C4B2071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34" y="4367732"/>
            <a:ext cx="5167175" cy="2221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E081E-7030-5635-39C9-492E1398B5AD}"/>
              </a:ext>
            </a:extLst>
          </p:cNvPr>
          <p:cNvSpPr txBox="1"/>
          <p:nvPr/>
        </p:nvSpPr>
        <p:spPr>
          <a:xfrm>
            <a:off x="8651879" y="5404584"/>
            <a:ext cx="2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LDA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5F77C7-6F28-F9B1-932B-920D024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5894" y="6223834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E6F524-01FE-76EC-5182-E7BB997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889" y="6223833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Arrow 11">
            <a:extLst>
              <a:ext uri="{FF2B5EF4-FFF2-40B4-BE49-F238E27FC236}">
                <a16:creationId xmlns:a16="http://schemas.microsoft.com/office/drawing/2014/main" id="{1B1B94E1-86F0-1118-F363-EC332D1BC2D4}"/>
              </a:ext>
            </a:extLst>
          </p:cNvPr>
          <p:cNvSpPr/>
          <p:nvPr/>
        </p:nvSpPr>
        <p:spPr>
          <a:xfrm>
            <a:off x="8492535" y="5393243"/>
            <a:ext cx="576952" cy="349895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6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6BB631-629D-E178-9537-1636922DFD42}"/>
              </a:ext>
            </a:extLst>
          </p:cNvPr>
          <p:cNvSpPr txBox="1"/>
          <p:nvPr/>
        </p:nvSpPr>
        <p:spPr>
          <a:xfrm>
            <a:off x="1212980" y="1059743"/>
            <a:ext cx="9657183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challenging step of topic modelling is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number of topics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topics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clear understandable results, setting up for meaningful analysis.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coherence measures the degree of semantic similarity between words in a topic</a:t>
            </a:r>
            <a:r>
              <a:rPr lang="en-IN" dirty="0"/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 score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selecting the ideal number of topics by indicating their clarity and understandability.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Probability Distribution for each Research Paper helps to understand which topics are most relevant in every paper.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CE1CD-F744-CB4B-7FAF-4BA599471FBD}"/>
              </a:ext>
            </a:extLst>
          </p:cNvPr>
          <p:cNvSpPr txBox="1"/>
          <p:nvPr/>
        </p:nvSpPr>
        <p:spPr>
          <a:xfrm>
            <a:off x="2712876" y="43411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III -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MODELLING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A84DB5-98E7-DEBF-7976-7D825FBF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1982" y="6223834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B555A8E-C4C7-6D42-2554-AF55C4AE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3801" y="6223834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4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68A766-AB96-0BB9-F485-9BD1DB0E08DD}"/>
              </a:ext>
            </a:extLst>
          </p:cNvPr>
          <p:cNvSpPr txBox="1"/>
          <p:nvPr/>
        </p:nvSpPr>
        <p:spPr>
          <a:xfrm>
            <a:off x="3048965" y="488823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III – EXPERIMENTAL RESULT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Identify the Optimal number of topics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0A371-3209-B39C-14B4-47B9009F1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60"/>
          <a:stretch/>
        </p:blipFill>
        <p:spPr>
          <a:xfrm>
            <a:off x="6817091" y="3461658"/>
            <a:ext cx="4360982" cy="5878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D07DA4-4C58-A2B1-5129-61E0450A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52" y="1807418"/>
            <a:ext cx="5349240" cy="39243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12341B-E00A-7E17-1D76-06457A94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210" y="6272033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97672CE-BC66-77D9-409F-EDFACD5A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2573" y="6272034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1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62A8-B6C3-54CF-00D3-7DCF0366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75657-7256-191D-6751-790B660202B8}"/>
              </a:ext>
            </a:extLst>
          </p:cNvPr>
          <p:cNvSpPr txBox="1"/>
          <p:nvPr/>
        </p:nvSpPr>
        <p:spPr>
          <a:xfrm>
            <a:off x="2496470" y="453310"/>
            <a:ext cx="6833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III – EXPERIMENTAL RESULT</a:t>
            </a:r>
          </a:p>
          <a:p>
            <a:pPr algn="ctr"/>
            <a:endParaRPr lang="en-US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13AA-CD6E-7751-2A4D-8DEAEA01C0CE}"/>
              </a:ext>
            </a:extLst>
          </p:cNvPr>
          <p:cNvSpPr txBox="1"/>
          <p:nvPr/>
        </p:nvSpPr>
        <p:spPr>
          <a:xfrm>
            <a:off x="3328422" y="1115030"/>
            <a:ext cx="503853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Clusters : Insights from LDA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56ED8-DD41-E66A-2A0B-E24F1594E8CC}"/>
              </a:ext>
            </a:extLst>
          </p:cNvPr>
          <p:cNvSpPr txBox="1"/>
          <p:nvPr/>
        </p:nvSpPr>
        <p:spPr>
          <a:xfrm>
            <a:off x="1761121" y="1591286"/>
            <a:ext cx="9274629" cy="429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Topic0 ['data', 'learning', 'set', 'kernel', 'feature', 'method', 'training', 'label', 'algorithm', 'classification’] 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Topic1 ['algorithm', 'bound', 'function', 'problem', 'theorem', 'log', 'let', 'set', 'result', 'optimization’] 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Topic2 ['image', 'network', 'model', 'layer', 'object', 'training', 'feature', 'learning', 'neural', 'using’]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Topic3 ['model', 'distribution', 'data', 'variable', 'parameter', 'inference', 'log', 'probability', 'process', 'likelihood’] 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Topic4 ['state', 'learning', 'policy', 'time', 'action', 'value', 'reward', 'function', 'algorithm', 'model’] 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Topic5 ['matrix', 'network', 'error', 'vector', 'data', 'function', 'method', 'linear', 'algorithm', 'sparse’] </a:t>
            </a:r>
          </a:p>
          <a:p>
            <a:pPr algn="just">
              <a:lnSpc>
                <a:spcPct val="250000"/>
              </a:lnSpc>
            </a:pPr>
            <a:r>
              <a:rPr lang="en-IN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Topic6 ['neuron', 'model', 'network', 'time', 'input', 'neural', 'cell', 'figure', 'response', 'spike']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7416AA-5189-66F8-72F5-8D74C41F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2642" y="6223833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EF91D98-88B1-56F5-495D-B5A7E816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2573" y="622383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347536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8D6242-A21C-3E7F-B732-6E7195923843}"/>
              </a:ext>
            </a:extLst>
          </p:cNvPr>
          <p:cNvSpPr txBox="1"/>
          <p:nvPr/>
        </p:nvSpPr>
        <p:spPr>
          <a:xfrm>
            <a:off x="3047223" y="502425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III – EXPERIMENTAL RESULT</a:t>
            </a:r>
          </a:p>
          <a:p>
            <a:pPr algn="ctr"/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303FA-3CF0-36E6-3DC0-C417BE5A021B}"/>
              </a:ext>
            </a:extLst>
          </p:cNvPr>
          <p:cNvSpPr txBox="1"/>
          <p:nvPr/>
        </p:nvSpPr>
        <p:spPr>
          <a:xfrm>
            <a:off x="3472072" y="1116836"/>
            <a:ext cx="609755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Probability Distribution for each research paper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21DA2-775D-EA7C-9F74-A2C4FDEA6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50"/>
          <a:stretch/>
        </p:blipFill>
        <p:spPr bwMode="auto">
          <a:xfrm>
            <a:off x="2141257" y="1676986"/>
            <a:ext cx="7909486" cy="3891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49CD23-DF49-DC58-9DC5-4CE7AD7C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8565" y="615448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6BA13F-7A3E-969C-C989-BF05804A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7218" y="6125248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191659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396DD-95C0-638B-E535-A4D1C9D9BFDE}"/>
              </a:ext>
            </a:extLst>
          </p:cNvPr>
          <p:cNvSpPr txBox="1"/>
          <p:nvPr/>
        </p:nvSpPr>
        <p:spPr>
          <a:xfrm>
            <a:off x="1657713" y="1421382"/>
            <a:ext cx="9387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with personalized recommendations driven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suggest papers based on user interactions.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 to assess the performance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papers.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calculated between each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paper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others research papers generated by the system.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Papers with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RMSE values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similar topics, are recommended.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BAEA-81A7-E8BB-DBB8-A44EA8B1E65F}"/>
              </a:ext>
            </a:extLst>
          </p:cNvPr>
          <p:cNvSpPr txBox="1"/>
          <p:nvPr/>
        </p:nvSpPr>
        <p:spPr>
          <a:xfrm>
            <a:off x="1723186" y="566716"/>
            <a:ext cx="874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BUILDING THE RECOMMENDATION SYSTEM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552D54-62C2-1EB3-20A5-66C6668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72" y="6176922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D7EA40-2AF8-1F96-E04F-13EDF419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3911" y="622383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41158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3DDFC-831C-E6CC-A81E-1CC749FE47EF}"/>
              </a:ext>
            </a:extLst>
          </p:cNvPr>
          <p:cNvSpPr txBox="1"/>
          <p:nvPr/>
        </p:nvSpPr>
        <p:spPr>
          <a:xfrm>
            <a:off x="3048965" y="352088"/>
            <a:ext cx="609407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EXPERIMENTAL RESULT</a:t>
            </a:r>
          </a:p>
          <a:p>
            <a:pPr algn="ctr"/>
            <a:endParaRPr lang="en-US" sz="1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Recommendation System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D8C79-FA20-2A01-9227-5B95E89C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3" y="1398528"/>
            <a:ext cx="9725609" cy="4825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B7FD50-19AA-5115-069B-58073C11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6755" y="6223834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54A45E-7C42-4DFD-2D11-095A201A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28" y="622383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183634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3DDFC-831C-E6CC-A81E-1CC749FE47EF}"/>
              </a:ext>
            </a:extLst>
          </p:cNvPr>
          <p:cNvSpPr txBox="1"/>
          <p:nvPr/>
        </p:nvSpPr>
        <p:spPr>
          <a:xfrm>
            <a:off x="2873238" y="397951"/>
            <a:ext cx="609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EXPERIMENTAL RESULT</a:t>
            </a:r>
          </a:p>
          <a:p>
            <a:pPr algn="ctr"/>
            <a:endParaRPr lang="en-US" sz="16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Recommendation System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1F25F-EE03-B723-D802-3D089602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16" y="1455588"/>
            <a:ext cx="9498563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E8D3D0-6B26-7BB7-7A88-455A07CA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5012" y="6177049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BFC9991-B38D-A151-AB45-86F2E7FE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974" y="6261472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142980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4170-7958-9652-72A8-982996F2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67" y="361302"/>
            <a:ext cx="2038748" cy="50644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OUTLINE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D3CA8-58D2-1130-D398-1CDEEFD2747F}"/>
              </a:ext>
            </a:extLst>
          </p:cNvPr>
          <p:cNvSpPr/>
          <p:nvPr/>
        </p:nvSpPr>
        <p:spPr>
          <a:xfrm>
            <a:off x="1981978" y="1644055"/>
            <a:ext cx="2127135" cy="131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2A410-06A6-D276-1AD4-EC17DA45B6BA}"/>
              </a:ext>
            </a:extLst>
          </p:cNvPr>
          <p:cNvSpPr/>
          <p:nvPr/>
        </p:nvSpPr>
        <p:spPr>
          <a:xfrm>
            <a:off x="4916280" y="1642869"/>
            <a:ext cx="2175920" cy="1290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2060"/>
              </a:buClr>
            </a:pP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algn="ctr">
              <a:lnSpc>
                <a:spcPct val="150000"/>
              </a:lnSpc>
              <a:buClr>
                <a:srgbClr val="002060"/>
              </a:buClr>
            </a:pPr>
            <a:endParaRPr lang="en-IN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DF1494-9EBE-D969-7258-451DDD145B46}"/>
              </a:ext>
            </a:extLst>
          </p:cNvPr>
          <p:cNvSpPr/>
          <p:nvPr/>
        </p:nvSpPr>
        <p:spPr>
          <a:xfrm>
            <a:off x="7847806" y="1655766"/>
            <a:ext cx="2453598" cy="1264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002060"/>
              </a:buClr>
            </a:pPr>
            <a:endParaRPr lang="en-IN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and Objectives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IN" sz="1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0E27E-1A92-4BDA-1447-9F3D9CC3CD43}"/>
              </a:ext>
            </a:extLst>
          </p:cNvPr>
          <p:cNvSpPr/>
          <p:nvPr/>
        </p:nvSpPr>
        <p:spPr>
          <a:xfrm>
            <a:off x="7947092" y="4143977"/>
            <a:ext cx="2255026" cy="1300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7F1B39-423B-4AA0-9C9E-CD3C0E4182AE}"/>
              </a:ext>
            </a:extLst>
          </p:cNvPr>
          <p:cNvSpPr/>
          <p:nvPr/>
        </p:nvSpPr>
        <p:spPr>
          <a:xfrm>
            <a:off x="4966603" y="4208030"/>
            <a:ext cx="2175920" cy="1300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002060"/>
              </a:buClr>
            </a:pPr>
            <a:endParaRPr lang="en-IN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IN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19552F-3E31-3734-2ACC-2F8BC78742CF}"/>
              </a:ext>
            </a:extLst>
          </p:cNvPr>
          <p:cNvSpPr/>
          <p:nvPr/>
        </p:nvSpPr>
        <p:spPr>
          <a:xfrm>
            <a:off x="1957585" y="4189369"/>
            <a:ext cx="2175920" cy="1300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References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4B9DB1-B30E-77BB-5371-CE3C00203C19}"/>
              </a:ext>
            </a:extLst>
          </p:cNvPr>
          <p:cNvSpPr/>
          <p:nvPr/>
        </p:nvSpPr>
        <p:spPr>
          <a:xfrm>
            <a:off x="2788882" y="1444333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BC6364-018A-F298-85DF-720D74CED60D}"/>
              </a:ext>
            </a:extLst>
          </p:cNvPr>
          <p:cNvSpPr/>
          <p:nvPr/>
        </p:nvSpPr>
        <p:spPr>
          <a:xfrm>
            <a:off x="5736087" y="1413134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D13D2-DF68-D6D3-DEDD-29872F39B0BE}"/>
              </a:ext>
            </a:extLst>
          </p:cNvPr>
          <p:cNvSpPr/>
          <p:nvPr/>
        </p:nvSpPr>
        <p:spPr>
          <a:xfrm>
            <a:off x="8789150" y="1413133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AB69C-393C-3EA1-83B8-C96AA9963B2D}"/>
              </a:ext>
            </a:extLst>
          </p:cNvPr>
          <p:cNvSpPr/>
          <p:nvPr/>
        </p:nvSpPr>
        <p:spPr>
          <a:xfrm>
            <a:off x="8789150" y="3938073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67F6EF-CA9D-BA6D-AF24-7FC98CF22C7B}"/>
              </a:ext>
            </a:extLst>
          </p:cNvPr>
          <p:cNvSpPr/>
          <p:nvPr/>
        </p:nvSpPr>
        <p:spPr>
          <a:xfrm>
            <a:off x="5777755" y="4004017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D55A46-7B5B-0430-4BC2-415E9E650BF3}"/>
              </a:ext>
            </a:extLst>
          </p:cNvPr>
          <p:cNvSpPr/>
          <p:nvPr/>
        </p:nvSpPr>
        <p:spPr>
          <a:xfrm>
            <a:off x="2779409" y="4022679"/>
            <a:ext cx="461318" cy="370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4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8E70-4542-9C59-D9E8-55ACDC0308C9}"/>
              </a:ext>
            </a:extLst>
          </p:cNvPr>
          <p:cNvSpPr txBox="1"/>
          <p:nvPr/>
        </p:nvSpPr>
        <p:spPr>
          <a:xfrm>
            <a:off x="1807215" y="1824800"/>
            <a:ext cx="8577569" cy="315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 top 500 research papers to evaluate the recommendations System's performance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correlation between a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topic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topics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relevance of the chosen topic to the recommendations.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Precision, Recall, F1 Score to evaluate the recommendation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C0A53-36DE-A83A-C789-10CC0C1DF6D5}"/>
              </a:ext>
            </a:extLst>
          </p:cNvPr>
          <p:cNvSpPr txBox="1"/>
          <p:nvPr/>
        </p:nvSpPr>
        <p:spPr>
          <a:xfrm>
            <a:off x="2488942" y="631763"/>
            <a:ext cx="6720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V-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EVALUATION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423724-A39E-0C3C-77CF-ECB6F710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1202" y="6224150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8ABCD11-7E63-382A-FC16-4A6BBAD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581" y="6223834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DFD9A-59FC-E659-0F11-270F6C0C3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"/>
          <a:stretch/>
        </p:blipFill>
        <p:spPr bwMode="auto">
          <a:xfrm>
            <a:off x="2925148" y="1890544"/>
            <a:ext cx="6097554" cy="3437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4A42A-0FF0-F8DF-05F7-15A2B0AB199A}"/>
              </a:ext>
            </a:extLst>
          </p:cNvPr>
          <p:cNvSpPr txBox="1"/>
          <p:nvPr/>
        </p:nvSpPr>
        <p:spPr>
          <a:xfrm>
            <a:off x="2796852" y="566448"/>
            <a:ext cx="609755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V- EXPERIMENTAL RESULT</a:t>
            </a:r>
          </a:p>
          <a:p>
            <a:pPr algn="ctr"/>
            <a:endParaRPr lang="en-US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algn="ctr"/>
            <a:endParaRPr lang="en-IN" sz="1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D1A18E-8C50-DBE7-5B9F-A670363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7896" y="6223832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9675C1-1735-59CA-A6FF-8EA8F994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887" y="6223833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402610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396DD-95C0-638B-E535-A4D1C9D9BFDE}"/>
              </a:ext>
            </a:extLst>
          </p:cNvPr>
          <p:cNvSpPr txBox="1"/>
          <p:nvPr/>
        </p:nvSpPr>
        <p:spPr>
          <a:xfrm>
            <a:off x="1564844" y="1194328"/>
            <a:ext cx="9902480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 user experience by providing personalized suggestions.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 topics present in the research papers using topic modelling technique as  </a:t>
            </a:r>
            <a:r>
              <a:rPr lang="en-US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Latent Dirichlet Allocation (LDA). 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Filtering, combined with topic modeling, enables personalized recommendations of relevant research papers based on users' interests and preferences.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 is an evaluation technique used to evaluate the recommended research papers. 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Papers with lower RMSE values, indicating similar topics, are recommended. </a:t>
            </a:r>
          </a:p>
          <a:p>
            <a:pPr marL="285750" indent="-285750" algn="just">
              <a:lnSpc>
                <a:spcPct val="2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 the evaluations are done for the recommendation system using precision, recall, F1 score.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BAEA-81A7-E8BB-DBB8-A44EA8B1E65F}"/>
              </a:ext>
            </a:extLst>
          </p:cNvPr>
          <p:cNvSpPr txBox="1"/>
          <p:nvPr/>
        </p:nvSpPr>
        <p:spPr>
          <a:xfrm>
            <a:off x="3812882" y="573160"/>
            <a:ext cx="4566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6D2620-14C3-8ED8-B9AD-3AA6A487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0533" y="6223834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EB3646-B00A-2EBE-4B77-CCD35B67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5250" y="622383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215990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3855B-BE02-233A-3746-2B1E3D85F275}"/>
              </a:ext>
            </a:extLst>
          </p:cNvPr>
          <p:cNvSpPr txBox="1"/>
          <p:nvPr/>
        </p:nvSpPr>
        <p:spPr>
          <a:xfrm>
            <a:off x="3277884" y="279119"/>
            <a:ext cx="498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3C350-2E65-5AE4-6EEB-03A441FF3153}"/>
              </a:ext>
            </a:extLst>
          </p:cNvPr>
          <p:cNvSpPr txBox="1"/>
          <p:nvPr/>
        </p:nvSpPr>
        <p:spPr>
          <a:xfrm>
            <a:off x="810208" y="716458"/>
            <a:ext cx="10769082" cy="571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 K. </a:t>
            </a:r>
            <a:r>
              <a:rPr lang="en-IN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Garbhapu</a:t>
            </a: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IN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Bodapati</a:t>
            </a: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“A comparative analysis of latent semantic analysis and latent Dirichlet allocation topic </a:t>
            </a:r>
            <a:r>
              <a:rPr lang="en-IN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methods using Bible Data,” </a:t>
            </a:r>
            <a:r>
              <a:rPr lang="en-IN" sz="1400" b="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 Journal of Science and Technology</a:t>
            </a: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44, pp. 4474–4482, 2020. doi:10.17485/</a:t>
            </a:r>
            <a:r>
              <a:rPr lang="en-IN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ijst</a:t>
            </a:r>
            <a:r>
              <a:rPr lang="en-IN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/v13i44.1479</a:t>
            </a: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C. B.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Asmussen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C.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"Smart literature review: a practical topic modelling approach to exploratory literature review," </a:t>
            </a:r>
            <a:r>
              <a:rPr lang="en-US" sz="1400" b="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Journal of Big Data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2019.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10.1186/s40537-019-0255-7.</a:t>
            </a:r>
            <a:endParaRPr lang="en-IN" sz="1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Jelodar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H., Wang, Y., Yuan, C., Feng, X., Jiang, X., Li, Y., &amp; Zhao, L. (2019). Latent Dirichlet allocation (LDA) and topic </a:t>
            </a:r>
            <a:r>
              <a:rPr lang="en-IN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models, applications, a survey. </a:t>
            </a:r>
            <a:r>
              <a:rPr lang="en-I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Multimedia tools and applications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15169-15211.</a:t>
            </a: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Kumar, P., &amp; Thakur, R. S. (2018). Recommendation system techniques and related issues: a survey.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Information Technology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495-501.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Nguyen, L. V., Vo, Q. T., &amp; Nguyen, T. H. (2023). Adaptive KNN-Based Extended Collaborative Filtering Recommendation Services.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Cognitive Computing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(2), 106.</a:t>
            </a:r>
            <a:endParaRPr lang="en-IN" sz="1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Mukisa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Tshomba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Samiul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Islam, Songjiang LI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 system for an online advertising platform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Modernization in Engineering Technology and Volume:05/Issue:06/June-2023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30025A-9649-B90D-39D7-702839D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0628" y="620548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30418DF-E045-B9D3-1AAF-08EB6012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5920" y="622383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93024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DFBD3-AB14-3F7B-8090-13E78060883C}"/>
              </a:ext>
            </a:extLst>
          </p:cNvPr>
          <p:cNvSpPr txBox="1"/>
          <p:nvPr/>
        </p:nvSpPr>
        <p:spPr>
          <a:xfrm>
            <a:off x="3444080" y="2529082"/>
            <a:ext cx="4993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6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91E8-8FC6-82FE-0E78-53AB8B33A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6483" y="265470"/>
            <a:ext cx="3359033" cy="5971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2718-CE87-AFB0-3CAF-3B034BD4A7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4102" y="862653"/>
            <a:ext cx="6969717" cy="5286536"/>
          </a:xfrm>
          <a:noFill/>
          <a:ln>
            <a:solidFill>
              <a:schemeClr val="bg2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rapid increase in research papers results in information overload, creating challenges for researchers to find relevant work.</a:t>
            </a:r>
          </a:p>
          <a:p>
            <a:pPr algn="just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personalized paper suggestions are essential to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information overload.</a:t>
            </a:r>
          </a:p>
          <a:p>
            <a:pPr algn="just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 it easier for researchers to find important and relevant articles, improving their overall experience.</a:t>
            </a:r>
          </a:p>
          <a:p>
            <a:pPr algn="just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7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popular recommendation system approaches are Content-based Filtering,  </a:t>
            </a:r>
            <a:r>
              <a:rPr lang="en-IN" sz="17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Collaborative-based Filtering</a:t>
            </a:r>
            <a:r>
              <a:rPr lang="en-IN" sz="17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Hybrid Recommendation System and Knowledge based Recommendation System.</a:t>
            </a:r>
            <a:endParaRPr lang="en-US" sz="17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9" indent="0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9F35D-5572-D83D-859E-7226D2C15498}"/>
              </a:ext>
            </a:extLst>
          </p:cNvPr>
          <p:cNvSpPr txBox="1"/>
          <p:nvPr/>
        </p:nvSpPr>
        <p:spPr>
          <a:xfrm>
            <a:off x="7912111" y="1868371"/>
            <a:ext cx="3775787" cy="297196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1"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Recommendation System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 recommendation</a:t>
            </a:r>
          </a:p>
          <a:p>
            <a:pPr marL="285750" indent="-2857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recommendation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product recommendation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or food recommendation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B67808-0B14-F6A3-579B-06617A4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1913" y="629847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9A2B5D6-274A-CD1A-2A00-B5A7AFC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180" y="6298479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143821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ED25E-85F2-59F0-20FD-4AB4DF8EA188}"/>
              </a:ext>
            </a:extLst>
          </p:cNvPr>
          <p:cNvSpPr txBox="1"/>
          <p:nvPr/>
        </p:nvSpPr>
        <p:spPr>
          <a:xfrm>
            <a:off x="4812264" y="207166"/>
            <a:ext cx="320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6BBDD6-E5E0-CAA4-2548-C9DF8F66728E}"/>
              </a:ext>
            </a:extLst>
          </p:cNvPr>
          <p:cNvSpPr txBox="1">
            <a:spLocks/>
          </p:cNvSpPr>
          <p:nvPr/>
        </p:nvSpPr>
        <p:spPr>
          <a:xfrm>
            <a:off x="343203" y="697452"/>
            <a:ext cx="7088553" cy="5555318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89" indent="-182870" algn="l" defTabSz="914354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484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79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096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599920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0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199890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87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is an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algorithm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classify the text documents into certain clusters.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and topic modelling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address the challenge of information overload.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opic modelling in recommendation system helps to understand content, personalize suggestions, and provide users with more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diverse recommendation.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topic modelling algorithms are Latent Semantic Analysis (LSA),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Allocation(LDA),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Latent Semantic Analysis (PLSA) and  Non- Negative Matrix Factorization(NMF). </a:t>
            </a:r>
          </a:p>
          <a:p>
            <a:pPr marL="45719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B3D8742-65B9-B461-5896-4FD9A9392F53}"/>
              </a:ext>
            </a:extLst>
          </p:cNvPr>
          <p:cNvSpPr txBox="1"/>
          <p:nvPr/>
        </p:nvSpPr>
        <p:spPr>
          <a:xfrm>
            <a:off x="7736869" y="4075832"/>
            <a:ext cx="3833090" cy="181825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of Topic Modelling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summarization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clustering and categorization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D8861-68D9-0E2D-B0BA-475EE572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91" y="634114"/>
            <a:ext cx="4290105" cy="2857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37B22E-FD2A-F380-6621-F2E42F155C07}"/>
              </a:ext>
            </a:extLst>
          </p:cNvPr>
          <p:cNvSpPr txBox="1"/>
          <p:nvPr/>
        </p:nvSpPr>
        <p:spPr>
          <a:xfrm>
            <a:off x="8437205" y="3481724"/>
            <a:ext cx="293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Topic Modelling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1C26BB-500E-0006-ABD8-050D12EA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272" y="622414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08580AC-01F6-071A-0F49-629FB54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275" y="6300371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4570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C7EBD0-E611-A8C1-A9FA-6A4B4FA62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423"/>
              </p:ext>
            </p:extLst>
          </p:nvPr>
        </p:nvGraphicFramePr>
        <p:xfrm>
          <a:off x="731816" y="942707"/>
          <a:ext cx="10846594" cy="53089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4059">
                  <a:extLst>
                    <a:ext uri="{9D8B030D-6E8A-4147-A177-3AD203B41FA5}">
                      <a16:colId xmlns:a16="http://schemas.microsoft.com/office/drawing/2014/main" val="548700889"/>
                    </a:ext>
                  </a:extLst>
                </a:gridCol>
                <a:gridCol w="3221413">
                  <a:extLst>
                    <a:ext uri="{9D8B030D-6E8A-4147-A177-3AD203B41FA5}">
                      <a16:colId xmlns:a16="http://schemas.microsoft.com/office/drawing/2014/main" val="3170807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462696147"/>
                    </a:ext>
                  </a:extLst>
                </a:gridCol>
                <a:gridCol w="2451497">
                  <a:extLst>
                    <a:ext uri="{9D8B030D-6E8A-4147-A177-3AD203B41FA5}">
                      <a16:colId xmlns:a16="http://schemas.microsoft.com/office/drawing/2014/main" val="196359782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665471248"/>
                    </a:ext>
                  </a:extLst>
                </a:gridCol>
              </a:tblGrid>
              <a:tr h="2126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Author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extLst>
                  <a:ext uri="{0D108BD9-81ED-4DB2-BD59-A6C34878D82A}">
                    <a16:rowId xmlns:a16="http://schemas.microsoft.com/office/drawing/2014/main" val="2315268983"/>
                  </a:ext>
                </a:extLst>
              </a:tr>
              <a:tr h="927760"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Optimize Searching Using Latent Dirichlet Allocation</a:t>
                      </a: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Mary Ann E. Ignaco1, Melvin A.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Ballera</a:t>
                      </a:r>
                      <a:b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of Intelligent Systems and Applications in Engineering, 2023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TFIDF, 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Latent Dirichlet Allocation, Recommendation System.</a:t>
                      </a:r>
                    </a:p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extLst>
                  <a:ext uri="{0D108BD9-81ED-4DB2-BD59-A6C34878D82A}">
                    <a16:rowId xmlns:a16="http://schemas.microsoft.com/office/drawing/2014/main" val="2658323793"/>
                  </a:ext>
                </a:extLst>
              </a:tr>
              <a:tr h="227011"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 System using Machine Learning Techniques</a:t>
                      </a: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Shailesh D.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Kalkar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Prof. Pramila M.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Chawan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Research Journal of Engineering and Technology, 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Content-based filtering,</a:t>
                      </a:r>
                    </a:p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Collaborative-based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filtering. 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extLst>
                  <a:ext uri="{0D108BD9-81ED-4DB2-BD59-A6C34878D82A}">
                    <a16:rowId xmlns:a16="http://schemas.microsoft.com/office/drawing/2014/main" val="3936495966"/>
                  </a:ext>
                </a:extLst>
              </a:tr>
              <a:tr h="877256"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 system based on semantic scholar mining and topic modeling on conference publications</a:t>
                      </a: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Jelodar, H., Wang, Y., Xiao, G. et al. </a:t>
                      </a:r>
                    </a:p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Soft Computing, 2021</a:t>
                      </a:r>
                    </a:p>
                    <a:p>
                      <a:pPr marL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Latent Dirichlet Allocation</a:t>
                      </a:r>
                    </a:p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extLst>
                  <a:ext uri="{0D108BD9-81ED-4DB2-BD59-A6C34878D82A}">
                    <a16:rowId xmlns:a16="http://schemas.microsoft.com/office/drawing/2014/main" val="1750362802"/>
                  </a:ext>
                </a:extLst>
              </a:tr>
              <a:tr h="1237099"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Paper on Recommendation System</a:t>
                      </a: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Alka Singhal, Shivani Chauhan, Shivangi Rastogi, Nikhil Panchal</a:t>
                      </a:r>
                      <a:endParaRPr lang="es-ES" sz="16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Global Scientific Journal, 2021</a:t>
                      </a:r>
                      <a:endParaRPr lang="en-IN" sz="16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601" marR="42601" marT="21301" marB="21301"/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Collaborative recommendation systems </a:t>
                      </a:r>
                    </a:p>
                  </a:txBody>
                  <a:tcPr marL="42601" marR="42601" marT="21301" marB="21301"/>
                </a:tc>
                <a:extLst>
                  <a:ext uri="{0D108BD9-81ED-4DB2-BD59-A6C34878D82A}">
                    <a16:rowId xmlns:a16="http://schemas.microsoft.com/office/drawing/2014/main" val="87621759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0244A70-1A54-8ACD-F93D-F11B5D52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55959" y="1885533"/>
            <a:ext cx="305802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2CCD9-C5DC-10E2-0CB8-2822851D1790}"/>
              </a:ext>
            </a:extLst>
          </p:cNvPr>
          <p:cNvSpPr txBox="1"/>
          <p:nvPr/>
        </p:nvSpPr>
        <p:spPr>
          <a:xfrm>
            <a:off x="2176045" y="194922"/>
            <a:ext cx="7958137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2060"/>
              </a:buClr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893016-7956-A899-DBD4-D3B66F0A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1134" y="6251654"/>
            <a:ext cx="1706217" cy="365125"/>
          </a:xfrm>
        </p:spPr>
        <p:txBody>
          <a:bodyPr/>
          <a:lstStyle/>
          <a:p>
            <a:fld id="{E97799C9-84D9-46D2-A11E-BCF8A720529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AFDADF7-2C07-2D05-884E-DD8BA773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447" y="6251654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170132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189E-99D1-5AF7-486E-3608ED7089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35701" y="294303"/>
            <a:ext cx="3820423" cy="7747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4AA18-AF3D-35A7-B25A-51003206BAD2}"/>
              </a:ext>
            </a:extLst>
          </p:cNvPr>
          <p:cNvSpPr txBox="1"/>
          <p:nvPr/>
        </p:nvSpPr>
        <p:spPr>
          <a:xfrm>
            <a:off x="4949204" y="2542087"/>
            <a:ext cx="2293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65D10-C4DB-4EAA-4397-49A6179750E9}"/>
              </a:ext>
            </a:extLst>
          </p:cNvPr>
          <p:cNvSpPr txBox="1"/>
          <p:nvPr/>
        </p:nvSpPr>
        <p:spPr>
          <a:xfrm>
            <a:off x="1562816" y="975638"/>
            <a:ext cx="9472934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statement is to develop a topic modelling based research paper recommendation system to suggest relevant research papers to the users based on their interests.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4D3D7-B58D-77BD-E2D3-AC841C6575AD}"/>
              </a:ext>
            </a:extLst>
          </p:cNvPr>
          <p:cNvSpPr txBox="1"/>
          <p:nvPr/>
        </p:nvSpPr>
        <p:spPr>
          <a:xfrm>
            <a:off x="2563183" y="3255784"/>
            <a:ext cx="7754720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Inspect and insist most suitable preprocessing and visualization techniques.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determine the effective feature extraction method to build the topic model.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suitable topic modelling technique to identify the topics.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recommendation system using suitable technique.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evaluate the performance of recommendation system.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1CE26-29D3-56BF-7232-AD6E5CE4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2642" y="6205487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8C24A99-7490-7F54-255A-6573F82E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108" y="6205488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404039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5A918-5571-62F5-62B4-34B2022BF997}"/>
              </a:ext>
            </a:extLst>
          </p:cNvPr>
          <p:cNvSpPr txBox="1"/>
          <p:nvPr/>
        </p:nvSpPr>
        <p:spPr>
          <a:xfrm>
            <a:off x="4597157" y="338020"/>
            <a:ext cx="299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639CD-681C-F0FF-51CF-06065999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611" y="623347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EEE0D19-210C-5D2F-AF40-93939A2F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352" y="6223833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62464-6A1C-7954-2EED-6E2D5884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483567"/>
            <a:ext cx="9898224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058F64-30F2-D289-1AC0-0A21BBF5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40352"/>
              </p:ext>
            </p:extLst>
          </p:nvPr>
        </p:nvGraphicFramePr>
        <p:xfrm>
          <a:off x="1765685" y="1568813"/>
          <a:ext cx="8660629" cy="4186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164">
                  <a:extLst>
                    <a:ext uri="{9D8B030D-6E8A-4147-A177-3AD203B41FA5}">
                      <a16:colId xmlns:a16="http://schemas.microsoft.com/office/drawing/2014/main" val="2682610895"/>
                    </a:ext>
                  </a:extLst>
                </a:gridCol>
                <a:gridCol w="6479465">
                  <a:extLst>
                    <a:ext uri="{9D8B030D-6E8A-4147-A177-3AD203B41FA5}">
                      <a16:colId xmlns:a16="http://schemas.microsoft.com/office/drawing/2014/main" val="4078626281"/>
                    </a:ext>
                  </a:extLst>
                </a:gridCol>
              </a:tblGrid>
              <a:tr h="4608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5277"/>
                  </a:ext>
                </a:extLst>
              </a:tr>
              <a:tr h="46080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www.kaggle.com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211005"/>
                  </a:ext>
                </a:extLst>
              </a:tr>
              <a:tr h="46080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Neural Information Processing Systems(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NIPS) - papers.csv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34487"/>
                  </a:ext>
                </a:extLst>
              </a:tr>
              <a:tr h="46080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records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7241 rows, 6 columns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227882"/>
                  </a:ext>
                </a:extLst>
              </a:tr>
              <a:tr h="52796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id,  year,  title, abstract, paper _ text, author _ name.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62346"/>
                  </a:ext>
                </a:extLst>
              </a:tr>
              <a:tr h="5254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 MB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57910"/>
                  </a:ext>
                </a:extLst>
              </a:tr>
              <a:tr h="59285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years (1987 to 2017)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Machine Learning Conference Papers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966910"/>
                  </a:ext>
                </a:extLst>
              </a:tr>
              <a:tr h="52540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Computer Vision, Cognitive Science, Reinforcement Learning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5048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385188-B6AE-0810-2FEB-C000C4C70271}"/>
              </a:ext>
            </a:extLst>
          </p:cNvPr>
          <p:cNvSpPr txBox="1"/>
          <p:nvPr/>
        </p:nvSpPr>
        <p:spPr>
          <a:xfrm>
            <a:off x="634482" y="582733"/>
            <a:ext cx="11104986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I – DATASET DESCRIPTION AND EXPLORATORY  DATA  ANALYSIS 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FD897A-796F-D614-3F8F-1CCE668A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7855" y="6280133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7DF0A7-9766-4641-7015-0FD1BC16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928" y="6223834"/>
            <a:ext cx="2329075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3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EFBAEA-81A7-E8BB-DBB8-A44EA8B1E65F}"/>
              </a:ext>
            </a:extLst>
          </p:cNvPr>
          <p:cNvSpPr txBox="1"/>
          <p:nvPr/>
        </p:nvSpPr>
        <p:spPr>
          <a:xfrm>
            <a:off x="569167" y="397712"/>
            <a:ext cx="11050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I – EXPERIMENTAL RESULT</a:t>
            </a:r>
          </a:p>
          <a:p>
            <a:pPr algn="ctr"/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Dataset description and Exploratory  Data Analysis</a:t>
            </a:r>
            <a:endParaRPr lang="en-IN" sz="20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757521-6A2B-0345-BF2E-3B97D7D20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36845"/>
              </p:ext>
            </p:extLst>
          </p:nvPr>
        </p:nvGraphicFramePr>
        <p:xfrm>
          <a:off x="224762" y="1384370"/>
          <a:ext cx="5196840" cy="310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8247732B-2D70-B5D3-C6F7-B2FA148D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1" y="3256837"/>
            <a:ext cx="4861249" cy="30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FD7B4-6395-7880-65F2-07F7E7B595C6}"/>
              </a:ext>
            </a:extLst>
          </p:cNvPr>
          <p:cNvSpPr txBox="1"/>
          <p:nvPr/>
        </p:nvSpPr>
        <p:spPr>
          <a:xfrm>
            <a:off x="6349271" y="2493809"/>
            <a:ext cx="39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Published per Year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4C5A-DD6A-AC0F-61AC-518B974CC7D4}"/>
              </a:ext>
            </a:extLst>
          </p:cNvPr>
          <p:cNvSpPr txBox="1"/>
          <p:nvPr/>
        </p:nvSpPr>
        <p:spPr>
          <a:xfrm>
            <a:off x="2341858" y="5277548"/>
            <a:ext cx="58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Word Frequency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5711623" y="2503520"/>
            <a:ext cx="576952" cy="349895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804354" y="5271887"/>
            <a:ext cx="580467" cy="36588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76FC20-7A5F-3B2C-99D5-8E98DE0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1429" y="6223834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BF00095-DD3E-7F3A-3FEB-BB4B0000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4762" y="6277725"/>
            <a:ext cx="232907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14/05/2024</a:t>
            </a:r>
          </a:p>
        </p:txBody>
      </p:sp>
    </p:spTree>
    <p:extLst>
      <p:ext uri="{BB962C8B-B14F-4D97-AF65-F5344CB8AC3E}">
        <p14:creationId xmlns:p14="http://schemas.microsoft.com/office/powerpoint/2010/main" val="30147953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4718</TotalTime>
  <Words>1624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Algerian</vt:lpstr>
      <vt:lpstr>Arial</vt:lpstr>
      <vt:lpstr>Calibri</vt:lpstr>
      <vt:lpstr>Corbel</vt:lpstr>
      <vt:lpstr>Symbol</vt:lpstr>
      <vt:lpstr>Times New Roman</vt:lpstr>
      <vt:lpstr>Wingdings</vt:lpstr>
      <vt:lpstr>Basis</vt:lpstr>
      <vt:lpstr>Research Paper Recommendation System using  Topic Modelling</vt:lpstr>
      <vt:lpstr>OUTLINE</vt:lpstr>
      <vt:lpstr>INTRODUCTION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TEXT  CATEGORIZATION BY USING TOPIC MODELING</dc:title>
  <dc:creator>shree m</dc:creator>
  <cp:lastModifiedBy>shree m</cp:lastModifiedBy>
  <cp:revision>111</cp:revision>
  <dcterms:created xsi:type="dcterms:W3CDTF">2024-02-09T04:26:17Z</dcterms:created>
  <dcterms:modified xsi:type="dcterms:W3CDTF">2024-05-31T08:37:27Z</dcterms:modified>
</cp:coreProperties>
</file>