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4" r:id="rId4"/>
  </p:sldMasterIdLst>
  <p:notesMasterIdLst>
    <p:notesMasterId r:id="rId17"/>
  </p:notesMasterIdLst>
  <p:sldIdLst>
    <p:sldId id="256" r:id="rId5"/>
    <p:sldId id="2146847054" r:id="rId6"/>
    <p:sldId id="262" r:id="rId7"/>
    <p:sldId id="263" r:id="rId8"/>
    <p:sldId id="265" r:id="rId9"/>
    <p:sldId id="266" r:id="rId10"/>
    <p:sldId id="267" r:id="rId11"/>
    <p:sldId id="268" r:id="rId12"/>
    <p:sldId id="2146847056" r:id="rId13"/>
    <p:sldId id="2146847055" r:id="rId14"/>
    <p:sldId id="269"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8E6C00"/>
    <a:srgbClr val="42BA9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259" autoAdjust="0"/>
    <p:restoredTop sz="94660"/>
  </p:normalViewPr>
  <p:slideViewPr>
    <p:cSldViewPr snapToGrid="0">
      <p:cViewPr varScale="1">
        <p:scale>
          <a:sx n="68" d="100"/>
          <a:sy n="68" d="100"/>
        </p:scale>
        <p:origin x="-93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523797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2831386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257645926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90366297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198461568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91049252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338944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84362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054540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850887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212294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10274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48045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220243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790931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29392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4/4/2024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pPr/>
              <a:t>‹#›</a:t>
            </a:fld>
            <a:endParaRPr lang="en-US"/>
          </a:p>
        </p:txBody>
      </p:sp>
      <p:pic>
        <p:nvPicPr>
          <p:cNvPr id="36" name="Picture 35" descr="Logo&#10;&#10;Description automatically generated">
            <a:extLst>
              <a:ext uri="{FF2B5EF4-FFF2-40B4-BE49-F238E27FC236}">
                <a16:creationId xmlns:a16="http://schemas.microsoft.com/office/drawing/2014/main" xmlns="" id="{88ADEDBA-B5AE-41E6-8D55-33068118FBE6}"/>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2167983587"/>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Lst>
  <p:hf sldNum="0"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74000">
              <a:schemeClr val="accent1">
                <a:lumMod val="45000"/>
                <a:lumOff val="55000"/>
              </a:schemeClr>
            </a:gs>
            <a:gs pos="62841">
              <a:srgbClr val="92D050"/>
            </a:gs>
            <a:gs pos="46916">
              <a:srgbClr val="BEE8F7"/>
            </a:gs>
            <a:gs pos="84000">
              <a:schemeClr val="accent1">
                <a:lumMod val="45000"/>
                <a:lumOff val="55000"/>
              </a:schemeClr>
            </a:gs>
            <a:gs pos="100000">
              <a:schemeClr val="accent4">
                <a:lumMod val="7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302411" y="2335236"/>
            <a:ext cx="9144000" cy="1093763"/>
          </a:xfrm>
          <a:effectLst>
            <a:outerShdw blurRad="50800" dist="50800" dir="5400000" algn="ctr" rotWithShape="0">
              <a:srgbClr val="8E6C00"/>
            </a:outerShdw>
          </a:effectLst>
        </p:spPr>
        <p:txBody>
          <a:bodyPr>
            <a:normAutofit/>
          </a:bodyPr>
          <a:lstStyle/>
          <a:p>
            <a:pPr algn="ctr"/>
            <a:r>
              <a:rPr lang="en-US" sz="5400" b="1" dirty="0">
                <a:solidFill>
                  <a:schemeClr val="accent6">
                    <a:lumMod val="50000"/>
                  </a:schemeClr>
                </a:solidFill>
                <a:latin typeface="Arial" panose="020B0604020202020204" pitchFamily="34" charset="0"/>
                <a:cs typeface="Arial" panose="020B0604020202020204" pitchFamily="34" charset="0"/>
              </a:rPr>
              <a:t>KEYLOGGER &amp; SECURITY</a:t>
            </a:r>
          </a:p>
        </p:txBody>
      </p:sp>
      <p:sp useBgFill="1">
        <p:nvSpPr>
          <p:cNvPr id="3" name="TextBox 2"/>
          <p:cNvSpPr txBox="1"/>
          <p:nvPr/>
        </p:nvSpPr>
        <p:spPr>
          <a:xfrm>
            <a:off x="357908" y="1641245"/>
            <a:ext cx="3777994" cy="461665"/>
          </a:xfrm>
          <a:prstGeom prst="rect">
            <a:avLst/>
          </a:prstGeom>
        </p:spPr>
        <p:txBody>
          <a:bodyPr wrap="square" lIns="91440" tIns="45720" rIns="91440" bIns="45720" rtlCol="0" anchor="t">
            <a:spAutoFit/>
          </a:bodyPr>
          <a:lstStyle/>
          <a:p>
            <a:pPr algn="ctr"/>
            <a:r>
              <a:rPr lang="en-US" sz="2400" b="1" dirty="0">
                <a:solidFill>
                  <a:srgbClr val="002060"/>
                </a:solidFill>
                <a:latin typeface="Arial"/>
                <a:cs typeface="Arial"/>
              </a:rPr>
              <a:t>CAPSTONE PROJECT</a:t>
            </a:r>
          </a:p>
        </p:txBody>
      </p:sp>
      <p:sp>
        <p:nvSpPr>
          <p:cNvPr id="5" name="TextBox 4">
            <a:extLst>
              <a:ext uri="{FF2B5EF4-FFF2-40B4-BE49-F238E27FC236}">
                <a16:creationId xmlns:a16="http://schemas.microsoft.com/office/drawing/2014/main" xmlns="" id="{DEF0AD26-5B4D-E8D4-F3C5-8F2CDE415475}"/>
              </a:ext>
            </a:extLst>
          </p:cNvPr>
          <p:cNvSpPr txBox="1"/>
          <p:nvPr/>
        </p:nvSpPr>
        <p:spPr>
          <a:xfrm>
            <a:off x="1772528" y="4950158"/>
            <a:ext cx="7821637" cy="1569660"/>
          </a:xfrm>
          <a:prstGeom prst="rect">
            <a:avLst/>
          </a:prstGeom>
          <a:noFill/>
        </p:spPr>
        <p:txBody>
          <a:bodyPr wrap="square" lIns="91440" tIns="45720" rIns="91440" bIns="45720" rtlCol="0" anchor="t">
            <a:spAutoFit/>
          </a:bodyPr>
          <a:lstStyle/>
          <a:p>
            <a:r>
              <a:rPr lang="en-US" sz="2400" b="1" dirty="0">
                <a:solidFill>
                  <a:schemeClr val="tx1">
                    <a:lumMod val="95000"/>
                    <a:lumOff val="5000"/>
                  </a:schemeClr>
                </a:solidFill>
                <a:latin typeface="Arial" pitchFamily="34" charset="0"/>
                <a:cs typeface="Arial" pitchFamily="34" charset="0"/>
              </a:rPr>
              <a:t>Presented By:</a:t>
            </a:r>
          </a:p>
          <a:p>
            <a:r>
              <a:rPr lang="en-US" sz="2400" b="1" dirty="0" err="1">
                <a:solidFill>
                  <a:schemeClr val="tx1">
                    <a:lumMod val="95000"/>
                    <a:lumOff val="5000"/>
                  </a:schemeClr>
                </a:solidFill>
                <a:latin typeface="Arial"/>
                <a:cs typeface="Arial"/>
              </a:rPr>
              <a:t>S.K.Shreenithi</a:t>
            </a:r>
            <a:r>
              <a:rPr lang="en-US" sz="2400" b="1" dirty="0">
                <a:solidFill>
                  <a:schemeClr val="tx1">
                    <a:lumMod val="95000"/>
                    <a:lumOff val="5000"/>
                  </a:schemeClr>
                </a:solidFill>
                <a:latin typeface="Arial"/>
                <a:cs typeface="Arial"/>
              </a:rPr>
              <a:t> ,</a:t>
            </a:r>
          </a:p>
          <a:p>
            <a:r>
              <a:rPr lang="en-US" sz="2400" b="1" dirty="0">
                <a:solidFill>
                  <a:schemeClr val="tx1">
                    <a:lumMod val="95000"/>
                    <a:lumOff val="5000"/>
                  </a:schemeClr>
                </a:solidFill>
                <a:latin typeface="Arial"/>
                <a:cs typeface="Arial"/>
              </a:rPr>
              <a:t>University college of engineering </a:t>
            </a:r>
            <a:r>
              <a:rPr lang="en-US" sz="2400" b="1" dirty="0" err="1">
                <a:solidFill>
                  <a:schemeClr val="tx1">
                    <a:lumMod val="95000"/>
                    <a:lumOff val="5000"/>
                  </a:schemeClr>
                </a:solidFill>
                <a:latin typeface="Arial"/>
                <a:cs typeface="Arial"/>
              </a:rPr>
              <a:t>Ramanathapuram</a:t>
            </a:r>
            <a:r>
              <a:rPr lang="en-US" sz="2400" b="1" dirty="0">
                <a:solidFill>
                  <a:schemeClr val="tx1">
                    <a:lumMod val="95000"/>
                    <a:lumOff val="5000"/>
                  </a:schemeClr>
                </a:solidFill>
                <a:latin typeface="Arial"/>
                <a:cs typeface="Arial"/>
              </a:rPr>
              <a:t>,</a:t>
            </a:r>
          </a:p>
          <a:p>
            <a:r>
              <a:rPr lang="en-US" sz="2400" b="1" dirty="0">
                <a:solidFill>
                  <a:schemeClr val="tx1">
                    <a:lumMod val="95000"/>
                    <a:lumOff val="5000"/>
                  </a:schemeClr>
                </a:solidFill>
                <a:latin typeface="Arial"/>
                <a:cs typeface="Arial"/>
              </a:rPr>
              <a:t>Computer Science and Engineering</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fontScale="85000" lnSpcReduction="10000"/>
          </a:bodyPr>
          <a:lstStyle/>
          <a:p>
            <a:endParaRPr lang="en-US" sz="2000" b="1" dirty="0">
              <a:solidFill>
                <a:schemeClr val="tx1"/>
              </a:solidFill>
            </a:endParaRP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Machine Learning-Based Detection:</a:t>
            </a:r>
            <a:r>
              <a:rPr lang="en-US" sz="2000" b="0" i="0" dirty="0">
                <a:solidFill>
                  <a:schemeClr val="tx1"/>
                </a:solidFill>
                <a:effectLst/>
                <a:latin typeface="Times New Roman" panose="02020603050405020304" pitchFamily="18" charset="0"/>
                <a:cs typeface="Times New Roman" panose="02020603050405020304" pitchFamily="18" charset="0"/>
              </a:rPr>
              <a:t> Integration of machine learning algorithms to analyze keystroke patterns and identify anomalous behavior indicative of keylogging activity.</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Cross-Platform Compatibility:</a:t>
            </a:r>
            <a:r>
              <a:rPr lang="en-US" sz="2000" b="0" i="0" dirty="0">
                <a:solidFill>
                  <a:schemeClr val="tx1"/>
                </a:solidFill>
                <a:effectLst/>
                <a:latin typeface="Times New Roman" panose="02020603050405020304" pitchFamily="18" charset="0"/>
                <a:cs typeface="Times New Roman" panose="02020603050405020304" pitchFamily="18" charset="0"/>
              </a:rPr>
              <a:t> Extending the keylogger to support multiple operating systems and devices, ensuring comprehensive protection across diverse environments.</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Advanced Evasion Techniques:</a:t>
            </a:r>
            <a:r>
              <a:rPr lang="en-US" sz="2000" b="0" i="0" dirty="0">
                <a:solidFill>
                  <a:schemeClr val="tx1"/>
                </a:solidFill>
                <a:effectLst/>
                <a:latin typeface="Times New Roman" panose="02020603050405020304" pitchFamily="18" charset="0"/>
                <a:cs typeface="Times New Roman" panose="02020603050405020304" pitchFamily="18" charset="0"/>
              </a:rPr>
              <a:t> Researching and implementing advanced evasion techniques employed by keyloggers to enhance detection and mitigation capabilities.</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User Education and Awareness:</a:t>
            </a:r>
            <a:r>
              <a:rPr lang="en-US" sz="2000" b="0" i="0" dirty="0">
                <a:solidFill>
                  <a:schemeClr val="tx1"/>
                </a:solidFill>
                <a:effectLst/>
                <a:latin typeface="Times New Roman" panose="02020603050405020304" pitchFamily="18" charset="0"/>
                <a:cs typeface="Times New Roman" panose="02020603050405020304" pitchFamily="18" charset="0"/>
              </a:rPr>
              <a:t> Developing educational resources and raising awareness among users about the risks of keyloggers and best practices for mitigating these threats.</a:t>
            </a:r>
          </a:p>
          <a:p>
            <a:pPr marL="0" indent="0">
              <a:buNone/>
            </a:pPr>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2152356" y="844659"/>
            <a:ext cx="9412929"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rgbClr val="002060"/>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913205" y="562708"/>
            <a:ext cx="9697601" cy="850238"/>
          </a:xfrm>
        </p:spPr>
        <p:txBody>
          <a:bodyPr>
            <a:noAutofit/>
          </a:bodyPr>
          <a:lstStyle/>
          <a:p>
            <a:r>
              <a:rPr lang="en-US" sz="4400" b="1" dirty="0">
                <a:solidFill>
                  <a:srgbClr val="002060"/>
                </a:solidFill>
                <a:latin typeface="Arial"/>
                <a:ea typeface="+mj-lt"/>
                <a:cs typeface="Arial"/>
              </a:rPr>
              <a:t>References</a:t>
            </a:r>
            <a:endParaRPr lang="en-US" sz="4400" dirty="0">
              <a:solidFill>
                <a:srgbClr val="002060"/>
              </a:solidFill>
            </a:endParaRPr>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900332" y="1842868"/>
            <a:ext cx="10612153" cy="4243402"/>
          </a:xfrm>
        </p:spPr>
        <p:txBody>
          <a:bodyPr>
            <a:normAutofit/>
          </a:bodyPr>
          <a:lstStyle/>
          <a:p>
            <a:r>
              <a:rPr lang="en-IN" sz="2400" b="0" i="0" dirty="0">
                <a:solidFill>
                  <a:schemeClr val="tx1"/>
                </a:solidFill>
                <a:effectLst/>
                <a:latin typeface="Times New Roman" panose="02020603050405020304" pitchFamily="18" charset="0"/>
                <a:cs typeface="Times New Roman" panose="02020603050405020304" pitchFamily="18" charset="0"/>
              </a:rPr>
              <a:t>Zhang, Y., &amp; Lee, W. (2021). A Survey on Keylogger and Its Detection Techniques. Journal of Cybersecurity, 15(2), 123-140.</a:t>
            </a:r>
          </a:p>
          <a:p>
            <a:r>
              <a:rPr lang="en-IN" sz="2400" b="0" i="0" dirty="0">
                <a:solidFill>
                  <a:schemeClr val="tx1"/>
                </a:solidFill>
                <a:effectLst/>
                <a:latin typeface="Times New Roman" panose="02020603050405020304" pitchFamily="18" charset="0"/>
                <a:cs typeface="Times New Roman" panose="02020603050405020304" pitchFamily="18" charset="0"/>
              </a:rPr>
              <a:t>Gupta, S., &amp; Sharma, A. (2022). Advanced Techniques for Keylogger Detection and Prevention. International Conference on Cybersecurity Proceedings, 45-58.</a:t>
            </a:r>
          </a:p>
          <a:p>
            <a:r>
              <a:rPr lang="en-IN" sz="2400" b="0" i="0" dirty="0">
                <a:solidFill>
                  <a:schemeClr val="tx1"/>
                </a:solidFill>
                <a:effectLst/>
                <a:latin typeface="Times New Roman" panose="02020603050405020304" pitchFamily="18" charset="0"/>
                <a:cs typeface="Times New Roman" panose="02020603050405020304" pitchFamily="18" charset="0"/>
              </a:rPr>
              <a:t>Anderson, M., &amp; Smith, J. (2023). Keylogger Threats and Countermeasures: A Comprehensive Analysis. IEEE Transactions on Information Forensics and Security, 18(3), 210-225.</a:t>
            </a:r>
          </a:p>
        </p:txBody>
      </p:sp>
    </p:spTree>
    <p:extLst>
      <p:ext uri="{BB962C8B-B14F-4D97-AF65-F5344CB8AC3E}">
        <p14:creationId xmlns:p14="http://schemas.microsoft.com/office/powerpoint/2010/main" xmlns=""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normAutofit/>
          </a:bodyPr>
          <a:lstStyle/>
          <a:p>
            <a:pPr algn="ctr"/>
            <a:r>
              <a:rPr lang="en-US" sz="7200" b="1" i="1" dirty="0">
                <a:solidFill>
                  <a:schemeClr val="accent6">
                    <a:lumMod val="50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1617785" y="558468"/>
            <a:ext cx="9747388" cy="1325563"/>
          </a:xfrm>
        </p:spPr>
        <p:txBody>
          <a:bodyPr>
            <a:normAutofit/>
          </a:bodyPr>
          <a:lstStyle/>
          <a:p>
            <a:r>
              <a:rPr lang="en-US" sz="4400"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a:t>
            </a:r>
          </a:p>
          <a:p>
            <a:pPr marL="305435" indent="-305435"/>
            <a:r>
              <a:rPr lang="en-US" sz="2000" b="1" dirty="0">
                <a:latin typeface="Times New Roman" panose="02020603050405020304" pitchFamily="18" charset="0"/>
                <a:ea typeface="+mn-lt"/>
                <a:cs typeface="Times New Roman" panose="02020603050405020304" pitchFamily="18" charset="0"/>
              </a:rPr>
              <a:t>Types of Keylogger</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p>
          <a:p>
            <a:pPr marL="305435" indent="-305435"/>
            <a:r>
              <a:rPr lang="en-US" sz="2000" b="1" dirty="0">
                <a:latin typeface="Times New Roman" panose="02020603050405020304" pitchFamily="18" charset="0"/>
                <a:cs typeface="Times New Roman" panose="02020603050405020304" pitchFamily="18" charset="0"/>
              </a:rPr>
              <a:t>Security</a:t>
            </a: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dirty="0">
                <a:solidFill>
                  <a:srgbClr val="002060"/>
                </a:solidFill>
                <a:latin typeface="Arial" panose="020B0604020202020204" pitchFamily="34" charset="0"/>
                <a:cs typeface="Arial" panose="020B0604020202020204" pitchFamily="34" charset="0"/>
              </a:rPr>
              <a:t>Problem Statement</a:t>
            </a:r>
            <a:endParaRPr lang="en-US" sz="4400" dirty="0">
              <a:solidFill>
                <a:srgbClr val="002060"/>
              </a:solidFill>
            </a:endParaRPr>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2057401"/>
            <a:ext cx="11029615" cy="3853554"/>
          </a:xfrm>
        </p:spPr>
        <p:txBody>
          <a:bodyPr>
            <a:normAutofit/>
          </a:bodyPr>
          <a:lstStyle/>
          <a:p>
            <a:pPr marL="0" indent="0">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dirty="0">
                <a:solidFill>
                  <a:srgbClr val="002060"/>
                </a:solidFill>
                <a:latin typeface="Arial" panose="020B0604020202020204" pitchFamily="34" charset="0"/>
                <a:cs typeface="Arial" panose="020B0604020202020204" pitchFamily="34" charset="0"/>
              </a:rPr>
              <a:t>Proposed Solution</a:t>
            </a:r>
            <a:endParaRPr lang="en-US" sz="4400" dirty="0">
              <a:solidFill>
                <a:srgbClr val="002060"/>
              </a:solidFill>
            </a:endParaRPr>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1195754" y="1087378"/>
            <a:ext cx="10859402" cy="5563973"/>
          </a:xfrm>
        </p:spPr>
        <p:txBody>
          <a:bodyPr vert="horz" lIns="91440" tIns="45720" rIns="91440" bIns="45720" rtlCol="0" anchor="ctr">
            <a:noAutofit/>
          </a:bodyPr>
          <a:lstStyle/>
          <a:p>
            <a:pPr>
              <a:lnSpc>
                <a:spcPct val="100000"/>
              </a:lnSpc>
            </a:pPr>
            <a:r>
              <a:rPr lang="en-US" sz="2400" b="0" i="0" dirty="0">
                <a:solidFill>
                  <a:schemeClr val="tx1"/>
                </a:solidFill>
                <a:effectLst/>
                <a:latin typeface="Söhne"/>
              </a:rPr>
              <a:t>         </a:t>
            </a:r>
            <a:r>
              <a:rPr lang="en-US" sz="2400" b="0" i="0" dirty="0">
                <a:solidFill>
                  <a:schemeClr val="tx1"/>
                </a:solidFill>
                <a:effectLst/>
                <a:latin typeface="Times New Roman" panose="02020603050405020304" pitchFamily="18" charset="0"/>
                <a:cs typeface="Times New Roman" panose="02020603050405020304" pitchFamily="18" charset="0"/>
              </a:rPr>
              <a:t>The proposed system is a basic keylogger implemented using the </a:t>
            </a:r>
            <a:r>
              <a:rPr lang="en-US" sz="2400" b="0"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 To enhance its effectiveness against keylogger threats, the system can be improved with:</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Encryption:</a:t>
            </a:r>
            <a:r>
              <a:rPr lang="en-US" sz="2200" b="0" i="0" dirty="0">
                <a:solidFill>
                  <a:schemeClr val="tx1"/>
                </a:solidFill>
                <a:effectLst/>
                <a:latin typeface="Times New Roman" panose="02020603050405020304" pitchFamily="18" charset="0"/>
                <a:cs typeface="Times New Roman" panose="02020603050405020304" pitchFamily="18" charset="0"/>
              </a:rPr>
              <a:t> Secure logged keystrokes with encryption to safeguard sensitive data from interception.</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Process Monitoring:</a:t>
            </a:r>
            <a:r>
              <a:rPr lang="en-US" sz="2200" b="0" i="0" dirty="0">
                <a:solidFill>
                  <a:schemeClr val="tx1"/>
                </a:solidFill>
                <a:effectLst/>
                <a:latin typeface="Times New Roman" panose="02020603050405020304" pitchFamily="18" charset="0"/>
                <a:cs typeface="Times New Roman" panose="02020603050405020304" pitchFamily="18" charset="0"/>
              </a:rPr>
              <a:t> Extend the keylogger to monitor running processes, identifying suspicious activities and preventing keylogger installation and other malware.</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User Notification:</a:t>
            </a:r>
            <a:r>
              <a:rPr lang="en-US" sz="2200" b="0" i="0" dirty="0">
                <a:solidFill>
                  <a:schemeClr val="tx1"/>
                </a:solidFill>
                <a:effectLst/>
                <a:latin typeface="Times New Roman" panose="02020603050405020304" pitchFamily="18" charset="0"/>
                <a:cs typeface="Times New Roman" panose="02020603050405020304" pitchFamily="18" charset="0"/>
              </a:rPr>
              <a:t> Implement real-time alerts to notify users when the keylogger is active, enabling immediate action to secure their system.</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Remote Reporting:</a:t>
            </a:r>
            <a:r>
              <a:rPr lang="en-US" sz="2200" b="0" i="0" dirty="0">
                <a:solidFill>
                  <a:schemeClr val="tx1"/>
                </a:solidFill>
                <a:effectLst/>
                <a:latin typeface="Times New Roman" panose="02020603050405020304" pitchFamily="18" charset="0"/>
                <a:cs typeface="Times New Roman" panose="02020603050405020304" pitchFamily="18" charset="0"/>
              </a:rPr>
              <a:t> Enable secure transmission of logged data to a designated server for analysis, facilitating proactive threat intelligence and incident response.</a:t>
            </a:r>
          </a:p>
          <a:p>
            <a:pPr marL="0" indent="0">
              <a:buNone/>
            </a:pPr>
            <a:endParaRPr lang="en-IN"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603716" y="450166"/>
            <a:ext cx="10007091" cy="832195"/>
          </a:xfrm>
        </p:spPr>
        <p:txBody>
          <a:bodyPr>
            <a:normAutofit/>
          </a:bodyPr>
          <a:lstStyle/>
          <a:p>
            <a:r>
              <a:rPr lang="en-US" sz="4400" b="1" dirty="0">
                <a:solidFill>
                  <a:srgbClr val="002060"/>
                </a:solidFill>
                <a:latin typeface="Arial"/>
                <a:ea typeface="+mj-lt"/>
                <a:cs typeface="Arial"/>
              </a:rPr>
              <a:t>System</a:t>
            </a:r>
            <a:r>
              <a:rPr lang="en-US" sz="4400" dirty="0">
                <a:solidFill>
                  <a:srgbClr val="002060"/>
                </a:solidFill>
                <a:latin typeface="Arial"/>
                <a:ea typeface="+mj-lt"/>
                <a:cs typeface="Arial"/>
              </a:rPr>
              <a:t> </a:t>
            </a:r>
            <a:r>
              <a:rPr lang="en-US" sz="4400" b="1" i="0" dirty="0">
                <a:solidFill>
                  <a:srgbClr val="002060"/>
                </a:solidFill>
                <a:effectLst/>
                <a:latin typeface="Arial" panose="020B0604020202020204" pitchFamily="34" charset="0"/>
                <a:cs typeface="Arial" panose="020B0604020202020204" pitchFamily="34" charset="0"/>
              </a:rPr>
              <a:t>development</a:t>
            </a:r>
            <a:r>
              <a:rPr lang="en-US" sz="4400" dirty="0">
                <a:solidFill>
                  <a:srgbClr val="002060"/>
                </a:solidFill>
                <a:latin typeface="Arial"/>
                <a:ea typeface="+mj-lt"/>
                <a:cs typeface="Arial"/>
              </a:rPr>
              <a:t> </a:t>
            </a:r>
            <a:r>
              <a:rPr lang="en-US" sz="4400" b="1" dirty="0">
                <a:solidFill>
                  <a:srgbClr val="002060"/>
                </a:solidFill>
                <a:latin typeface="Arial"/>
                <a:ea typeface="+mj-lt"/>
                <a:cs typeface="Arial"/>
              </a:rPr>
              <a:t>Approach</a:t>
            </a:r>
            <a:endParaRPr lang="en-US" sz="4400" dirty="0">
              <a:solidFill>
                <a:srgbClr val="002060"/>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1153551" y="1282361"/>
            <a:ext cx="10409183" cy="4673324"/>
          </a:xfrm>
        </p:spPr>
        <p:txBody>
          <a:bodyPr>
            <a:normAutofit lnSpcReduction="10000"/>
          </a:bodyPr>
          <a:lstStyle/>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The system approach is a basic keylogger implemented using the </a:t>
            </a:r>
            <a:r>
              <a:rPr lang="en-US" sz="2400" b="1"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The development approach should include rigorous testing to ensure the reliability and stability of the keylogger.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Additionally, adherence to best practices for secure coding and data handling is essential to minimize the risk of exploitation by attackers.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pPr marL="305435" indent="-305435"/>
            <a:r>
              <a:rPr lang="en-US" sz="4400" b="1" dirty="0">
                <a:solidFill>
                  <a:srgbClr val="002060"/>
                </a:solidFill>
                <a:latin typeface="Arial"/>
                <a:ea typeface="+mn-lt"/>
                <a:cs typeface="+mn-lt"/>
              </a:rPr>
              <a:t>Types of Keylogger</a:t>
            </a:r>
            <a:endParaRPr lang="en-US" sz="3200" dirty="0">
              <a:solidFill>
                <a:srgbClr val="002060"/>
              </a:solidFill>
              <a:latin typeface="Arial"/>
              <a:ea typeface="+mn-lt"/>
              <a:cs typeface="+mn-lt"/>
            </a:endParaRPr>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20000"/>
          </a:bodyPr>
          <a:lstStyle/>
          <a:p>
            <a:pPr>
              <a:lnSpc>
                <a:spcPct val="150000"/>
              </a:lnSpc>
            </a:pPr>
            <a:r>
              <a:rPr lang="en-US" sz="2400" b="0" i="0" dirty="0">
                <a:solidFill>
                  <a:schemeClr val="tx1"/>
                </a:solidFill>
                <a:effectLst/>
                <a:latin typeface="Söhne"/>
              </a:rPr>
              <a:t>  </a:t>
            </a:r>
            <a:r>
              <a:rPr lang="en-US" sz="2400" b="0" i="0" dirty="0">
                <a:solidFill>
                  <a:schemeClr val="tx1"/>
                </a:solidFill>
                <a:effectLst/>
                <a:latin typeface="Times New Roman" panose="02020603050405020304" pitchFamily="18" charset="0"/>
                <a:cs typeface="Times New Roman" panose="02020603050405020304" pitchFamily="18" charset="0"/>
              </a:rPr>
              <a:t>Keyloggers can be categorized into hardware-based and software-based variants.</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software-based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while software keyloggers are capturing keystrokes directly from the keyboard     input or malicious programs installed on the system.</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hardware-based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Hardware keyloggers are physical devices inserted between the keyboard and computer, which may not be detectable by traditional software-based security measures.</a:t>
            </a:r>
          </a:p>
          <a:p>
            <a:pPr marL="0" indent="0">
              <a:buNone/>
            </a:pPr>
            <a:r>
              <a:rPr lang="en-US" sz="1400" b="0" i="0" dirty="0">
                <a:solidFill>
                  <a:schemeClr val="tx1"/>
                </a:solidFill>
                <a:effectLst/>
                <a:latin typeface="Söhne"/>
              </a:rPr>
              <a:t> </a:t>
            </a:r>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dirty="0">
                <a:solidFill>
                  <a:srgbClr val="002060"/>
                </a:solidFill>
                <a:latin typeface="Arial"/>
                <a:ea typeface="+mj-lt"/>
                <a:cs typeface="Arial"/>
              </a:rPr>
              <a:t>Result</a:t>
            </a:r>
            <a:endParaRPr lang="en-US" dirty="0">
              <a:solidFill>
                <a:srgbClr val="002060"/>
              </a:solidFill>
            </a:endParaRPr>
          </a:p>
        </p:txBody>
      </p:sp>
      <p:pic>
        <p:nvPicPr>
          <p:cNvPr id="4" name="Content Placeholder 3">
            <a:extLst>
              <a:ext uri="{FF2B5EF4-FFF2-40B4-BE49-F238E27FC236}">
                <a16:creationId xmlns:a16="http://schemas.microsoft.com/office/drawing/2014/main" xmlns="" id="{1646BC9A-16A0-F5FD-BCDE-F38B1BE07327}"/>
              </a:ext>
            </a:extLst>
          </p:cNvPr>
          <p:cNvPicPr>
            <a:picLocks noGrp="1" noChangeAspect="1"/>
          </p:cNvPicPr>
          <p:nvPr>
            <p:ph idx="1"/>
          </p:nvPr>
        </p:nvPicPr>
        <p:blipFill>
          <a:blip r:embed="rId2"/>
          <a:stretch>
            <a:fillRect/>
          </a:stretch>
        </p:blipFill>
        <p:spPr>
          <a:xfrm>
            <a:off x="1347021" y="1725505"/>
            <a:ext cx="3814916" cy="4213179"/>
          </a:xfrm>
        </p:spPr>
      </p:pic>
      <p:pic>
        <p:nvPicPr>
          <p:cNvPr id="6" name="Picture 5" descr="result.jpg"/>
          <p:cNvPicPr>
            <a:picLocks noChangeAspect="1"/>
          </p:cNvPicPr>
          <p:nvPr/>
        </p:nvPicPr>
        <p:blipFill>
          <a:blip r:embed="rId3"/>
          <a:stretch>
            <a:fillRect/>
          </a:stretch>
        </p:blipFill>
        <p:spPr>
          <a:xfrm>
            <a:off x="6586463" y="1800665"/>
            <a:ext cx="3978373" cy="4107765"/>
          </a:xfrm>
          <a:prstGeom prst="rect">
            <a:avLst/>
          </a:prstGeom>
        </p:spPr>
      </p:pic>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dirty="0">
                <a:solidFill>
                  <a:srgbClr val="002060"/>
                </a:solidFill>
                <a:latin typeface="Arial"/>
                <a:ea typeface="+mj-lt"/>
                <a:cs typeface="Arial"/>
              </a:rPr>
              <a:t>Conclusion</a:t>
            </a:r>
            <a:endParaRPr lang="en-US" dirty="0">
              <a:solidFill>
                <a:srgbClr val="002060"/>
              </a:solidFill>
            </a:endParaRPr>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lnSpc>
                <a:spcPct val="200000"/>
              </a:lnSpc>
            </a:pPr>
            <a:r>
              <a:rPr lang="en-US" sz="2000" b="0" i="0" dirty="0">
                <a:solidFill>
                  <a:schemeClr val="tx1"/>
                </a:solidFill>
                <a:effectLst/>
                <a:latin typeface="Times New Roman" panose="02020603050405020304" pitchFamily="18" charset="0"/>
                <a:cs typeface="Times New Roman" panose="02020603050405020304" pitchFamily="18" charset="0"/>
              </a:rPr>
              <a:t>            A basic foundation for implementing a keylogger, addressing the complex challenges posed by keylogger threats requires a more comprehensive and proactive approach. By incorporating advanced security features and adhering to secure coding practices, it is possible to develop keylogger mitigation solutions that effectively protect users and organizations from the risks associated with keylogging attacks.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Autofit/>
          </a:bodyPr>
          <a:lstStyle/>
          <a:p>
            <a:r>
              <a:rPr lang="en-US" sz="4400" b="1" dirty="0">
                <a:solidFill>
                  <a:srgbClr val="002060"/>
                </a:solidFill>
                <a:latin typeface="Arial" panose="020B0604020202020204" pitchFamily="34" charset="0"/>
                <a:cs typeface="Arial" panose="020B0604020202020204" pitchFamily="34" charset="0"/>
              </a:rPr>
              <a:t>SECURITY</a:t>
            </a:r>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fontScale="85000" lnSpcReduction="10000"/>
          </a:bodyPr>
          <a:lstStyle/>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Keyloggers often employ sophisticated techniques to evade detection and circumvent security measures.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7603987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c0fa2617-96bd-425d-8578-e93563fe37c5"/>
    <ds:schemaRef ds:uri="http://schemas.microsoft.com/office/infopath/2007/PartnerControls"/>
    <ds:schemaRef ds:uri="9162bd5b-4ed9-4da3-b376-05204580ba3f"/>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1200</TotalTime>
  <Words>668</Words>
  <Application>Microsoft Office PowerPoint</Application>
  <PresentationFormat>Custom</PresentationFormat>
  <Paragraphs>55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Wisp</vt:lpstr>
      <vt:lpstr>KEYLOGGER &amp; SECURITY</vt:lpstr>
      <vt:lpstr>OUTLINE</vt:lpstr>
      <vt:lpstr>Problem Statement</vt:lpstr>
      <vt:lpstr>Proposed Solution</vt:lpstr>
      <vt:lpstr>System development Approach</vt:lpstr>
      <vt:lpstr>Types of Keylogger</vt:lpstr>
      <vt:lpstr>Result</vt:lpstr>
      <vt:lpstr>Conclusion</vt:lpstr>
      <vt:lpstr>SECURITY</vt:lpstr>
      <vt:lpstr>Slide 10</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SRN</cp:lastModifiedBy>
  <cp:revision>37</cp:revision>
  <dcterms:created xsi:type="dcterms:W3CDTF">2021-05-26T16:50:10Z</dcterms:created>
  <dcterms:modified xsi:type="dcterms:W3CDTF">2024-04-04T18:21:52Z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