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45A-E0CC-40E8-9A2B-2691FB88BE9B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E8BB-A52E-4486-9986-6D8F78D4E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38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45A-E0CC-40E8-9A2B-2691FB88BE9B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E8BB-A52E-4486-9986-6D8F78D4E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95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45A-E0CC-40E8-9A2B-2691FB88BE9B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E8BB-A52E-4486-9986-6D8F78D4E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46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45A-E0CC-40E8-9A2B-2691FB88BE9B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E8BB-A52E-4486-9986-6D8F78D4E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45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45A-E0CC-40E8-9A2B-2691FB88BE9B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E8BB-A52E-4486-9986-6D8F78D4E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368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45A-E0CC-40E8-9A2B-2691FB88BE9B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E8BB-A52E-4486-9986-6D8F78D4E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871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45A-E0CC-40E8-9A2B-2691FB88BE9B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E8BB-A52E-4486-9986-6D8F78D4E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04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45A-E0CC-40E8-9A2B-2691FB88BE9B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E8BB-A52E-4486-9986-6D8F78D4E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407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45A-E0CC-40E8-9A2B-2691FB88BE9B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E8BB-A52E-4486-9986-6D8F78D4E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95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45A-E0CC-40E8-9A2B-2691FB88BE9B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13BE8BB-A52E-4486-9986-6D8F78D4E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01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45A-E0CC-40E8-9A2B-2691FB88BE9B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E8BB-A52E-4486-9986-6D8F78D4E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27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45A-E0CC-40E8-9A2B-2691FB88BE9B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E8BB-A52E-4486-9986-6D8F78D4E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30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45A-E0CC-40E8-9A2B-2691FB88BE9B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E8BB-A52E-4486-9986-6D8F78D4E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63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45A-E0CC-40E8-9A2B-2691FB88BE9B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E8BB-A52E-4486-9986-6D8F78D4E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73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45A-E0CC-40E8-9A2B-2691FB88BE9B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E8BB-A52E-4486-9986-6D8F78D4E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45A-E0CC-40E8-9A2B-2691FB88BE9B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E8BB-A52E-4486-9986-6D8F78D4E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52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45A-E0CC-40E8-9A2B-2691FB88BE9B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E8BB-A52E-4486-9986-6D8F78D4E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2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7A045A-E0CC-40E8-9A2B-2691FB88BE9B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3BE8BB-A52E-4486-9986-6D8F78D4E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59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CUSTOMER RETENTION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03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144860"/>
            <a:ext cx="4341253" cy="336677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5058850" y="0"/>
            <a:ext cx="7133150" cy="3224414"/>
          </a:xfrm>
          <a:prstGeom prst="rect">
            <a:avLst/>
          </a:prstGeom>
        </p:spPr>
      </p:pic>
      <p:sp>
        <p:nvSpPr>
          <p:cNvPr id="4" name="Explosion 2 3"/>
          <p:cNvSpPr/>
          <p:nvPr/>
        </p:nvSpPr>
        <p:spPr>
          <a:xfrm>
            <a:off x="4225343" y="2425924"/>
            <a:ext cx="8086860" cy="465745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2000" b="1" dirty="0" smtClean="0"/>
              <a:t>Most </a:t>
            </a:r>
            <a:r>
              <a:rPr lang="en-US" sz="2000" b="1" dirty="0"/>
              <a:t>of the respondents are using Smartphone Operating Devices</a:t>
            </a:r>
            <a:r>
              <a:rPr lang="en-US" sz="2000" b="1" dirty="0" smtClean="0"/>
              <a:t>.</a:t>
            </a:r>
          </a:p>
          <a:p>
            <a:pPr algn="ctr"/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/>
              <a:t> </a:t>
            </a:r>
            <a:r>
              <a:rPr lang="en-US" sz="2000" b="1" dirty="0"/>
              <a:t>The maximum number of respondents are accessing through Mobile Internet.</a:t>
            </a:r>
            <a:endParaRPr lang="en-IN" sz="2000" b="1" dirty="0"/>
          </a:p>
          <a:p>
            <a:r>
              <a:rPr lang="en-US" dirty="0"/>
              <a:t> </a:t>
            </a:r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9297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652521" y="4143375"/>
            <a:ext cx="6654352" cy="2714625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6368066" y="180304"/>
            <a:ext cx="5715000" cy="3963071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854558" y="489397"/>
            <a:ext cx="4108360" cy="3322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2400" b="1" dirty="0"/>
              <a:t> Google Chrome has the maximum respondents</a:t>
            </a:r>
            <a:r>
              <a:rPr lang="en-US" sz="2400" b="1" dirty="0" smtClean="0"/>
              <a:t>.</a:t>
            </a:r>
            <a:endParaRPr lang="en-US" sz="2400" b="1" dirty="0"/>
          </a:p>
          <a:p>
            <a:pPr algn="ctr"/>
            <a:endParaRPr lang="en-US" sz="2400" b="1" dirty="0" smtClean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2400" b="1" dirty="0" smtClean="0"/>
              <a:t> </a:t>
            </a:r>
            <a:r>
              <a:rPr lang="en-US" sz="2400" b="1" dirty="0"/>
              <a:t>T</a:t>
            </a:r>
            <a:r>
              <a:rPr lang="en-US" sz="2400" b="1" dirty="0" smtClean="0"/>
              <a:t>ime to </a:t>
            </a:r>
            <a:r>
              <a:rPr lang="en-US" sz="2400" b="1" dirty="0"/>
              <a:t>explore the e- retail store before making a purchase </a:t>
            </a:r>
            <a:r>
              <a:rPr lang="en-US" sz="2400" b="1" dirty="0" smtClean="0"/>
              <a:t>decision.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407995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733" y="103032"/>
            <a:ext cx="7833574" cy="45462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45465" y="4997004"/>
            <a:ext cx="1023549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We can see that the most preferred payment is </a:t>
            </a:r>
            <a:r>
              <a:rPr lang="en-US" sz="3200" b="1" dirty="0" smtClean="0"/>
              <a:t>by</a:t>
            </a:r>
          </a:p>
          <a:p>
            <a:r>
              <a:rPr lang="en-US" sz="3200" b="1" dirty="0" smtClean="0"/>
              <a:t> </a:t>
            </a:r>
            <a:r>
              <a:rPr lang="en-US" sz="3200" b="1" dirty="0"/>
              <a:t>Credit/Debits Cards leading with COD (Cash on Delivery).</a:t>
            </a:r>
            <a:endParaRPr lang="en-IN" sz="32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772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4352925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1614018" y="510929"/>
            <a:ext cx="3550410" cy="35201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07584" y="4584878"/>
            <a:ext cx="106059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Sometimes people do abandon the product.</a:t>
            </a:r>
            <a:endParaRPr lang="en-IN" sz="2400" b="1" dirty="0"/>
          </a:p>
          <a:p>
            <a:r>
              <a:rPr lang="en-US" sz="2400" b="1" dirty="0"/>
              <a:t>Because they get better alternative offer leading to promo code not applicable</a:t>
            </a:r>
            <a:r>
              <a:rPr lang="en-US" dirty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029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816" y="1"/>
            <a:ext cx="7813183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1667" y="841173"/>
            <a:ext cx="3992451" cy="5417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Considering Gender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Respondents against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which cities they belong to.</a:t>
            </a:r>
            <a:endParaRPr lang="en-IN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 Since we have Female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respondents more,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here we can see that Females are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mostly from the cities,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of </a:t>
            </a:r>
            <a:r>
              <a:rPr lang="en-IN" sz="2400" b="1" dirty="0">
                <a:solidFill>
                  <a:schemeClr val="bg1"/>
                </a:solidFill>
              </a:rPr>
              <a:t>Noida, Bangalore, </a:t>
            </a:r>
            <a:r>
              <a:rPr lang="en-IN" sz="2400" b="1" dirty="0" err="1">
                <a:solidFill>
                  <a:schemeClr val="bg1"/>
                </a:solidFill>
              </a:rPr>
              <a:t>Karnal</a:t>
            </a:r>
            <a:r>
              <a:rPr lang="en-IN" sz="2400" b="1" dirty="0">
                <a:solidFill>
                  <a:schemeClr val="bg1"/>
                </a:solidFill>
              </a:rPr>
              <a:t>,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 Gurgaon, </a:t>
            </a:r>
            <a:r>
              <a:rPr lang="en-IN" sz="2400" b="1" dirty="0" err="1">
                <a:solidFill>
                  <a:schemeClr val="bg1"/>
                </a:solidFill>
              </a:rPr>
              <a:t>Bulandshahr</a:t>
            </a:r>
            <a:r>
              <a:rPr lang="en-IN" sz="2400" b="1" dirty="0">
                <a:solidFill>
                  <a:schemeClr val="bg1"/>
                </a:solidFill>
              </a:rPr>
              <a:t>.</a:t>
            </a:r>
          </a:p>
          <a:p>
            <a:pPr fontAlgn="base" latinLnBrk="1"/>
            <a:r>
              <a:rPr lang="en-IN" sz="2400" b="1" dirty="0">
                <a:solidFill>
                  <a:schemeClr val="bg1"/>
                </a:solidFill>
              </a:rPr>
              <a:t> Male is from mostly Delhi         </a:t>
            </a:r>
            <a:r>
              <a:rPr lang="en-US" sz="2400" b="1" dirty="0">
                <a:solidFill>
                  <a:schemeClr val="bg1"/>
                </a:solidFill>
              </a:rPr>
              <a:t>        </a:t>
            </a:r>
            <a:endParaRPr lang="en-IN" sz="2400" b="1" dirty="0">
              <a:solidFill>
                <a:schemeClr val="bg1"/>
              </a:solidFill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849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76900" cy="318135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5495925" y="3023249"/>
            <a:ext cx="6696075" cy="38347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98096" y="751827"/>
            <a:ext cx="6340197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The highest number of people have been </a:t>
            </a:r>
            <a:r>
              <a:rPr lang="en-US" sz="2000" b="1" dirty="0" smtClean="0"/>
              <a:t>shopping</a:t>
            </a:r>
          </a:p>
          <a:p>
            <a:r>
              <a:rPr lang="en-US" sz="2000" b="1" dirty="0" smtClean="0"/>
              <a:t> </a:t>
            </a:r>
            <a:r>
              <a:rPr lang="en-US" sz="2000" b="1" dirty="0"/>
              <a:t>online for above 4 years except for the age </a:t>
            </a:r>
            <a:r>
              <a:rPr lang="en-US" sz="2000" b="1" dirty="0" smtClean="0"/>
              <a:t>group</a:t>
            </a:r>
          </a:p>
          <a:p>
            <a:r>
              <a:rPr lang="en-US" sz="2000" b="1" dirty="0" smtClean="0"/>
              <a:t> </a:t>
            </a:r>
            <a:r>
              <a:rPr lang="en-US" sz="2000" b="1" dirty="0"/>
              <a:t>below 20 years and above 50 years</a:t>
            </a:r>
            <a:r>
              <a:rPr lang="en-US" sz="2000" b="1" dirty="0" smtClean="0"/>
              <a:t>.</a:t>
            </a:r>
          </a:p>
          <a:p>
            <a:r>
              <a:rPr lang="en-US" sz="2000" b="1" dirty="0" smtClean="0"/>
              <a:t> </a:t>
            </a:r>
            <a:r>
              <a:rPr lang="en-US" sz="2000" b="1" dirty="0"/>
              <a:t>People who are shopping </a:t>
            </a:r>
            <a:r>
              <a:rPr lang="en-US" sz="2000" b="1" dirty="0" smtClean="0"/>
              <a:t>online</a:t>
            </a:r>
          </a:p>
          <a:p>
            <a:r>
              <a:rPr lang="en-US" sz="2000" b="1" dirty="0" smtClean="0"/>
              <a:t> </a:t>
            </a:r>
            <a:r>
              <a:rPr lang="en-US" sz="2000" b="1" dirty="0"/>
              <a:t>for 1-2 years do not include teenagers and elder people.</a:t>
            </a:r>
            <a:endParaRPr lang="en-IN" sz="2000" b="1" dirty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4758065"/>
            <a:ext cx="436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Male is less likely to Explore.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93299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941634" y="0"/>
            <a:ext cx="7372350" cy="6305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88742" y="936783"/>
            <a:ext cx="3703258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Even though </a:t>
            </a:r>
            <a:r>
              <a:rPr lang="en-US" sz="2400" b="1" dirty="0" smtClean="0">
                <a:solidFill>
                  <a:srgbClr val="0070C0"/>
                </a:solidFill>
              </a:rPr>
              <a:t>people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who </a:t>
            </a:r>
            <a:r>
              <a:rPr lang="en-US" sz="2400" b="1" dirty="0" err="1" smtClean="0">
                <a:solidFill>
                  <a:srgbClr val="0070C0"/>
                </a:solidFill>
              </a:rPr>
              <a:t>areshopping</a:t>
            </a:r>
            <a:r>
              <a:rPr lang="en-US" sz="2400" b="1" dirty="0" smtClean="0">
                <a:solidFill>
                  <a:srgbClr val="0070C0"/>
                </a:solidFill>
              </a:rPr>
              <a:t> online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for more than </a:t>
            </a:r>
            <a:r>
              <a:rPr lang="en-US" sz="2400" b="1" dirty="0" smtClean="0">
                <a:solidFill>
                  <a:srgbClr val="0070C0"/>
                </a:solidFill>
              </a:rPr>
              <a:t>3 </a:t>
            </a:r>
            <a:r>
              <a:rPr lang="en-US" sz="2400" b="1" dirty="0">
                <a:solidFill>
                  <a:srgbClr val="0070C0"/>
                </a:solidFill>
              </a:rPr>
              <a:t>years 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do </a:t>
            </a:r>
            <a:r>
              <a:rPr lang="en-US" sz="2400" b="1" dirty="0">
                <a:solidFill>
                  <a:srgbClr val="0070C0"/>
                </a:solidFill>
              </a:rPr>
              <a:t>not use the </a:t>
            </a:r>
            <a:r>
              <a:rPr lang="en-US" sz="2400" b="1" dirty="0" smtClean="0">
                <a:solidFill>
                  <a:srgbClr val="0070C0"/>
                </a:solidFill>
              </a:rPr>
              <a:t>application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rather use a search </a:t>
            </a:r>
            <a:r>
              <a:rPr lang="en-US" sz="2400" b="1" dirty="0" smtClean="0">
                <a:solidFill>
                  <a:srgbClr val="0070C0"/>
                </a:solidFill>
              </a:rPr>
              <a:t>engine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and directs URL’s in </a:t>
            </a:r>
            <a:r>
              <a:rPr lang="en-US" sz="2400" b="1" dirty="0" smtClean="0">
                <a:solidFill>
                  <a:srgbClr val="0070C0"/>
                </a:solidFill>
              </a:rPr>
              <a:t>large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numbers </a:t>
            </a:r>
            <a:r>
              <a:rPr lang="en-US" sz="2400" b="1" dirty="0" smtClean="0">
                <a:solidFill>
                  <a:srgbClr val="0070C0"/>
                </a:solidFill>
              </a:rPr>
              <a:t>which </a:t>
            </a:r>
            <a:r>
              <a:rPr lang="en-US" sz="2400" b="1" dirty="0">
                <a:solidFill>
                  <a:srgbClr val="0070C0"/>
                </a:solidFill>
              </a:rPr>
              <a:t>indicates 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that </a:t>
            </a:r>
            <a:r>
              <a:rPr lang="en-US" sz="2400" b="1" dirty="0">
                <a:solidFill>
                  <a:srgbClr val="0070C0"/>
                </a:solidFill>
              </a:rPr>
              <a:t>online brands </a:t>
            </a:r>
            <a:r>
              <a:rPr lang="en-US" sz="2400" b="1" dirty="0" smtClean="0">
                <a:solidFill>
                  <a:srgbClr val="0070C0"/>
                </a:solidFill>
              </a:rPr>
              <a:t>should 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update </a:t>
            </a:r>
            <a:r>
              <a:rPr lang="en-US" sz="2400" b="1" dirty="0">
                <a:solidFill>
                  <a:srgbClr val="0070C0"/>
                </a:solidFill>
              </a:rPr>
              <a:t>all their platforms 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rather </a:t>
            </a:r>
            <a:r>
              <a:rPr lang="en-US" sz="2400" b="1" dirty="0">
                <a:solidFill>
                  <a:srgbClr val="0070C0"/>
                </a:solidFill>
              </a:rPr>
              <a:t>than just </a:t>
            </a:r>
            <a:r>
              <a:rPr lang="en-US" sz="2400" b="1" dirty="0" smtClean="0">
                <a:solidFill>
                  <a:srgbClr val="0070C0"/>
                </a:solidFill>
              </a:rPr>
              <a:t>the 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Application.</a:t>
            </a:r>
            <a:endParaRPr lang="en-IN" sz="2400" b="1" dirty="0">
              <a:solidFill>
                <a:srgbClr val="0070C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608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616766"/>
            <a:ext cx="5638800" cy="4024311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6067425" y="0"/>
            <a:ext cx="6124575" cy="3034748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6546575" y="3750365"/>
            <a:ext cx="5645426" cy="3107635"/>
          </a:xfrm>
          <a:prstGeom prst="rect">
            <a:avLst/>
          </a:prstGeom>
        </p:spPr>
      </p:pic>
      <p:sp>
        <p:nvSpPr>
          <p:cNvPr id="5" name="Diamond 4"/>
          <p:cNvSpPr/>
          <p:nvPr/>
        </p:nvSpPr>
        <p:spPr>
          <a:xfrm>
            <a:off x="5042452" y="2438400"/>
            <a:ext cx="1848678" cy="190831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656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42434"/>
            <a:ext cx="5576552" cy="3966089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6336407" y="0"/>
            <a:ext cx="5855594" cy="3078051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6697014" y="3657600"/>
            <a:ext cx="5494986" cy="3200400"/>
          </a:xfrm>
          <a:prstGeom prst="rect">
            <a:avLst/>
          </a:prstGeom>
        </p:spPr>
      </p:pic>
      <p:sp>
        <p:nvSpPr>
          <p:cNvPr id="5" name="Left-Right-Up Arrow 4"/>
          <p:cNvSpPr/>
          <p:nvPr/>
        </p:nvSpPr>
        <p:spPr>
          <a:xfrm>
            <a:off x="4932609" y="2459865"/>
            <a:ext cx="2047741" cy="1815921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162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952298" y="0"/>
            <a:ext cx="5448502" cy="400647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7637172" y="2640169"/>
            <a:ext cx="4554828" cy="4217831"/>
          </a:xfrm>
          <a:prstGeom prst="rect">
            <a:avLst/>
          </a:prstGeom>
        </p:spPr>
      </p:pic>
      <p:sp>
        <p:nvSpPr>
          <p:cNvPr id="4" name="Left-Right Arrow 3"/>
          <p:cNvSpPr/>
          <p:nvPr/>
        </p:nvSpPr>
        <p:spPr>
          <a:xfrm rot="2272324">
            <a:off x="5312353" y="3364563"/>
            <a:ext cx="2569556" cy="12750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26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Bhagyashree Mourya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2437" y="2296731"/>
            <a:ext cx="3631474" cy="3124201"/>
          </a:xfrm>
        </p:spPr>
        <p:txBody>
          <a:bodyPr/>
          <a:lstStyle/>
          <a:p>
            <a:r>
              <a:rPr lang="en-US" b="1" dirty="0"/>
              <a:t>Date</a:t>
            </a:r>
            <a:endParaRPr lang="en-IN" b="1" dirty="0"/>
          </a:p>
          <a:p>
            <a:r>
              <a:rPr lang="en-US" b="1" dirty="0"/>
              <a:t>15-04-2022</a:t>
            </a:r>
            <a:endParaRPr lang="en-IN" b="1" dirty="0"/>
          </a:p>
          <a:p>
            <a:r>
              <a:rPr lang="en-US" b="1" dirty="0"/>
              <a:t>Project Report </a:t>
            </a:r>
            <a:r>
              <a:rPr lang="en-US" dirty="0" smtClean="0"/>
              <a:t>                                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398" y="2550018"/>
            <a:ext cx="7040450" cy="417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4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940158" y="1075385"/>
            <a:ext cx="5525036" cy="4881093"/>
          </a:xfrm>
          <a:prstGeom prst="rect">
            <a:avLst/>
          </a:prstGeom>
        </p:spPr>
      </p:pic>
      <p:sp>
        <p:nvSpPr>
          <p:cNvPr id="4" name="Can 3"/>
          <p:cNvSpPr/>
          <p:nvPr/>
        </p:nvSpPr>
        <p:spPr>
          <a:xfrm>
            <a:off x="7109139" y="798490"/>
            <a:ext cx="4700788" cy="5847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Amazon, Flip kart has had the highest votes for having all the positive points and have maintained a very good brand image followed by Paytm and myntra.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3158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3762375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5498206" y="3002915"/>
            <a:ext cx="6858000" cy="3855085"/>
          </a:xfrm>
          <a:prstGeom prst="rect">
            <a:avLst/>
          </a:prstGeom>
        </p:spPr>
      </p:pic>
      <p:sp>
        <p:nvSpPr>
          <p:cNvPr id="4" name="4-Point Star 3"/>
          <p:cNvSpPr/>
          <p:nvPr/>
        </p:nvSpPr>
        <p:spPr>
          <a:xfrm>
            <a:off x="6943859" y="831559"/>
            <a:ext cx="1983347" cy="209925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4-Point Star 4"/>
          <p:cNvSpPr/>
          <p:nvPr/>
        </p:nvSpPr>
        <p:spPr>
          <a:xfrm>
            <a:off x="3084491" y="3762375"/>
            <a:ext cx="2327856" cy="240835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778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3870325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959735"/>
            <a:ext cx="6858000" cy="3898265"/>
          </a:xfrm>
          <a:prstGeom prst="rect">
            <a:avLst/>
          </a:prstGeom>
        </p:spPr>
      </p:pic>
      <p:sp>
        <p:nvSpPr>
          <p:cNvPr id="4" name="Lightning Bolt 3"/>
          <p:cNvSpPr/>
          <p:nvPr/>
        </p:nvSpPr>
        <p:spPr>
          <a:xfrm>
            <a:off x="1738648" y="708338"/>
            <a:ext cx="3595352" cy="215077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Lightning Bolt 4"/>
          <p:cNvSpPr/>
          <p:nvPr/>
        </p:nvSpPr>
        <p:spPr>
          <a:xfrm>
            <a:off x="6858000" y="3870325"/>
            <a:ext cx="3586766" cy="250471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300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3884295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5334000" y="3235325"/>
            <a:ext cx="6858000" cy="3622675"/>
          </a:xfrm>
          <a:prstGeom prst="rect">
            <a:avLst/>
          </a:prstGeom>
        </p:spPr>
      </p:pic>
      <p:sp>
        <p:nvSpPr>
          <p:cNvPr id="4" name="Curved Right Arrow 3"/>
          <p:cNvSpPr/>
          <p:nvPr/>
        </p:nvSpPr>
        <p:spPr>
          <a:xfrm rot="19342999">
            <a:off x="3541689" y="4142569"/>
            <a:ext cx="1545465" cy="205286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Curved Left Arrow 4"/>
          <p:cNvSpPr/>
          <p:nvPr/>
        </p:nvSpPr>
        <p:spPr>
          <a:xfrm rot="19983044">
            <a:off x="7251880" y="1184857"/>
            <a:ext cx="2240924" cy="188031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995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1" y="0"/>
            <a:ext cx="10286999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5001" y="146521"/>
            <a:ext cx="10377777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Customers seem to be more loyal to Amazon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Flip kart and Paytm as even though many of 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them</a:t>
            </a:r>
          </a:p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given negative remarks about them still they would </a:t>
            </a:r>
            <a:endParaRPr lang="en-US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platforms to their 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friend.</a:t>
            </a:r>
            <a:endParaRPr lang="en-I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114575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579550"/>
            <a:ext cx="10018713" cy="112046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Suggestions For Models and Machine Learning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5" name="Cloud Callout 4"/>
          <p:cNvSpPr/>
          <p:nvPr/>
        </p:nvSpPr>
        <p:spPr>
          <a:xfrm>
            <a:off x="1935073" y="1275009"/>
            <a:ext cx="9398336" cy="485533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/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fontAlgn="base"/>
            <a:r>
              <a:rPr lang="en-US" sz="24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Pareto </a:t>
            </a:r>
            <a:r>
              <a:rPr lang="en-US" sz="24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:- Pareto Analysis is a statistical technique in decision making that is used for the selection of limited number of tasks that produce a significant overall effect.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fontAlgn="base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basically a 80-20 rule which itself says that 80% problems are caused due to 20% of the factors.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835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xplosion 1 1"/>
          <p:cNvSpPr/>
          <p:nvPr/>
        </p:nvSpPr>
        <p:spPr>
          <a:xfrm>
            <a:off x="1957588" y="0"/>
            <a:ext cx="9350061" cy="68580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/>
            <a:r>
              <a:rPr lang="en-US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Conjoint </a:t>
            </a:r>
            <a:r>
              <a:rPr lang="en-US" sz="28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Analysis:-</a:t>
            </a:r>
            <a:r>
              <a:rPr lang="en-US" sz="2800" u="sng" dirty="0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Conjoint analysis is a statistical marketing research technique that helps businesses measure what their consumers value most about their products and services.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25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>
            <a:off x="1931831" y="-257577"/>
            <a:ext cx="8860665" cy="674209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8654" y="978795"/>
            <a:ext cx="80879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smtClean="0"/>
              <a:t>       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2400" b="1" dirty="0" smtClean="0"/>
              <a:t>                        Binary </a:t>
            </a:r>
            <a:r>
              <a:rPr lang="en-US" sz="2400" b="1" dirty="0"/>
              <a:t>Logistic </a:t>
            </a:r>
            <a:endParaRPr lang="en-US" sz="2400" b="1" dirty="0" smtClean="0"/>
          </a:p>
          <a:p>
            <a:pPr lvl="0"/>
            <a:r>
              <a:rPr lang="en-US" sz="2400" b="1" dirty="0"/>
              <a:t> </a:t>
            </a:r>
            <a:r>
              <a:rPr lang="en-US" sz="2400" b="1" dirty="0" smtClean="0"/>
              <a:t>          Regression </a:t>
            </a:r>
          </a:p>
          <a:p>
            <a:pPr lvl="0"/>
            <a:endParaRPr lang="en-US" b="1" dirty="0"/>
          </a:p>
          <a:p>
            <a:pPr lvl="0"/>
            <a:endParaRPr lang="en-US" b="1" dirty="0" smtClean="0"/>
          </a:p>
          <a:p>
            <a:pPr lvl="0"/>
            <a:endParaRPr lang="en-US" b="1" dirty="0"/>
          </a:p>
          <a:p>
            <a:pPr lvl="0"/>
            <a:endParaRPr lang="en-US" b="1" dirty="0" smtClean="0"/>
          </a:p>
          <a:p>
            <a:pPr lvl="0"/>
            <a:endParaRPr lang="en-US" b="1" dirty="0"/>
          </a:p>
          <a:p>
            <a:pPr lvl="0"/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                                                                                             </a:t>
            </a:r>
            <a:r>
              <a:rPr lang="en-US" sz="2400" b="1" u="sng" dirty="0" smtClean="0"/>
              <a:t>Sentiment </a:t>
            </a:r>
            <a:r>
              <a:rPr lang="en-US" sz="2400" b="1" u="sng" dirty="0"/>
              <a:t>Analysis :-</a:t>
            </a:r>
            <a:r>
              <a:rPr lang="en-US" sz="2400" b="1" dirty="0"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IN" sz="2400" b="1" dirty="0">
                <a:solidFill>
                  <a:schemeClr val="bg1"/>
                </a:solidFill>
              </a:rPr>
              <a:t>To </a:t>
            </a:r>
            <a:r>
              <a:rPr lang="en-IN" sz="2400" b="1" dirty="0" smtClean="0">
                <a:solidFill>
                  <a:schemeClr val="bg1"/>
                </a:solidFill>
              </a:rPr>
              <a:t>    understand the different </a:t>
            </a:r>
            <a:r>
              <a:rPr lang="en-IN" sz="2400" b="1" dirty="0">
                <a:solidFill>
                  <a:schemeClr val="bg1"/>
                </a:solidFill>
              </a:rPr>
              <a:t>types of views expressed by the </a:t>
            </a:r>
            <a:r>
              <a:rPr lang="en-IN" sz="2400" b="1" dirty="0" smtClean="0">
                <a:solidFill>
                  <a:schemeClr val="bg1"/>
                </a:solidFill>
              </a:rPr>
              <a:t>   people</a:t>
            </a:r>
            <a:r>
              <a:rPr lang="en-IN" sz="2400" b="1" dirty="0">
                <a:solidFill>
                  <a:schemeClr val="bg1"/>
                </a:solidFill>
              </a:rPr>
              <a:t>.</a:t>
            </a:r>
          </a:p>
          <a:p>
            <a:pPr lvl="0"/>
            <a:endParaRPr lang="en-IN" dirty="0"/>
          </a:p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2650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1429555" y="244699"/>
            <a:ext cx="9865217" cy="589852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/>
            <a:r>
              <a:rPr lang="en-US" sz="28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 cloud :- </a:t>
            </a:r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word cloud is a graphical representation of frequently used words in a collection of text files.</a:t>
            </a:r>
          </a:p>
          <a:p>
            <a:pPr lvl="0" fontAlgn="base"/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height of each word in this picture is an indication of frequency of occurrence of the word in the entire text. It is a good way to convey the general idea of the text. 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673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750" y="1869338"/>
            <a:ext cx="10058400" cy="316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1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87699"/>
          </a:xfrm>
        </p:spPr>
        <p:txBody>
          <a:bodyPr/>
          <a:lstStyle/>
          <a:p>
            <a:r>
              <a:rPr lang="en-IN" b="1" u="sng" dirty="0" smtClean="0"/>
              <a:t>CONTENT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073499"/>
            <a:ext cx="4895055" cy="37177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Objectives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Data </a:t>
            </a:r>
            <a:r>
              <a:rPr lang="en-US" sz="2400" b="1" dirty="0" smtClean="0"/>
              <a:t>Cleaning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Graphical Representation </a:t>
            </a:r>
            <a:endParaRPr lang="en-IN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073499"/>
            <a:ext cx="4895056" cy="37177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 err="1" smtClean="0"/>
              <a:t>Univariate</a:t>
            </a:r>
            <a:endParaRPr lang="en-US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Bivariate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Conclusions</a:t>
            </a:r>
            <a:endParaRPr lang="en-I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Suggestions For Models and Machine Learning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46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055" y="0"/>
            <a:ext cx="4803820" cy="1039969"/>
          </a:xfrm>
        </p:spPr>
        <p:txBody>
          <a:bodyPr/>
          <a:lstStyle/>
          <a:p>
            <a:r>
              <a:rPr lang="en-US" b="1" u="sng" dirty="0"/>
              <a:t>INTRODUCTION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75763"/>
            <a:ext cx="8883183" cy="58083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Customer retention refers to </a:t>
            </a:r>
            <a:r>
              <a:rPr lang="en-US" sz="2800" b="1" dirty="0"/>
              <a:t>a company's ability to turn customers into repeat buyers and prevent them from switching to a competitor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It indicates whether your product and the quality of your service please your existing customers. It's also the lifeblood of most subscription-based companies and service providers.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216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45027"/>
            <a:ext cx="10018713" cy="31242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To understand how and why customers churn.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Retention analysis is key to gaining insights on how to maintain a profitable customer base by improving retention and new user acquisition rates.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3387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1571223" y="115910"/>
            <a:ext cx="5280338" cy="381214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b="1" dirty="0" smtClean="0"/>
              <a:t>WHY </a:t>
            </a:r>
            <a:r>
              <a:rPr lang="en-US" b="1" dirty="0"/>
              <a:t>CUSTOMERS ARE CHURNING</a:t>
            </a:r>
            <a:r>
              <a:rPr lang="en-US" b="1" dirty="0" smtClean="0"/>
              <a:t>?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b="1" dirty="0"/>
              <a:t>WHEN CUSTOMERS ARE MORE LIKELY TO LEAVE?</a:t>
            </a:r>
            <a:endParaRPr lang="en-IN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IN" dirty="0"/>
          </a:p>
          <a:p>
            <a:pPr algn="ctr"/>
            <a:endParaRPr lang="en-IN" dirty="0"/>
          </a:p>
        </p:txBody>
      </p:sp>
      <p:sp>
        <p:nvSpPr>
          <p:cNvPr id="3" name="Cloud 2"/>
          <p:cNvSpPr/>
          <p:nvPr/>
        </p:nvSpPr>
        <p:spPr>
          <a:xfrm>
            <a:off x="5808373" y="2601532"/>
            <a:ext cx="5499279" cy="425646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b="1" dirty="0" smtClean="0"/>
              <a:t>HOW </a:t>
            </a:r>
            <a:r>
              <a:rPr lang="en-US" b="1" dirty="0"/>
              <a:t>CHURN AFFECTS YOUR BOTTOM LINE</a:t>
            </a:r>
            <a:r>
              <a:rPr lang="en-US" b="1" dirty="0" smtClean="0"/>
              <a:t>?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b="1" dirty="0"/>
          </a:p>
          <a:p>
            <a:pPr algn="ctr"/>
            <a:endParaRPr lang="en-US" b="1" dirty="0" smtClean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b="1" dirty="0"/>
              <a:t>HOW TO IMPROVE YOUR RETENTION STRATEGIES?</a:t>
            </a:r>
            <a:endParaRPr lang="en-IN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51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862" y="347730"/>
            <a:ext cx="10157137" cy="59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6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01332"/>
          </a:xfrm>
        </p:spPr>
        <p:txBody>
          <a:bodyPr/>
          <a:lstStyle/>
          <a:p>
            <a:r>
              <a:rPr lang="en-US" b="1" u="sng" dirty="0"/>
              <a:t>TYPES OF QUESTIONS: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96225"/>
            <a:ext cx="4014969" cy="3794975"/>
          </a:xfrm>
        </p:spPr>
        <p:txBody>
          <a:bodyPr/>
          <a:lstStyle/>
          <a:p>
            <a:pPr lvl="0" fontAlgn="base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Dichotomous Questions   </a:t>
            </a:r>
            <a:endParaRPr lang="en-US" dirty="0" smtClean="0">
              <a:solidFill>
                <a:srgbClr val="0070C0"/>
              </a:solidFill>
            </a:endParaRPr>
          </a:p>
          <a:p>
            <a:pPr marL="0" lvl="0" indent="0" fontAlgn="base">
              <a:buNone/>
            </a:pPr>
            <a:endParaRPr lang="en-IN" dirty="0">
              <a:solidFill>
                <a:srgbClr val="0070C0"/>
              </a:solidFill>
            </a:endParaRPr>
          </a:p>
          <a:p>
            <a:pPr lvl="0" fontAlgn="base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Rating </a:t>
            </a:r>
            <a:r>
              <a:rPr lang="en-US" dirty="0">
                <a:solidFill>
                  <a:srgbClr val="0070C0"/>
                </a:solidFill>
              </a:rPr>
              <a:t>Questions </a:t>
            </a:r>
            <a:endParaRPr lang="en-US" dirty="0" smtClean="0">
              <a:solidFill>
                <a:srgbClr val="0070C0"/>
              </a:solidFill>
            </a:endParaRPr>
          </a:p>
          <a:p>
            <a:pPr marL="0" lvl="0" indent="0" fontAlgn="base">
              <a:buNone/>
            </a:pPr>
            <a:endParaRPr lang="en-IN" dirty="0">
              <a:solidFill>
                <a:srgbClr val="0070C0"/>
              </a:solidFill>
            </a:endParaRPr>
          </a:p>
          <a:p>
            <a:pPr lvl="0" fontAlgn="base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Categorical </a:t>
            </a:r>
            <a:r>
              <a:rPr lang="en-US" dirty="0">
                <a:solidFill>
                  <a:srgbClr val="0070C0"/>
                </a:solidFill>
              </a:rPr>
              <a:t>Questions   </a:t>
            </a:r>
            <a:endParaRPr lang="en-IN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800045" y="2511381"/>
            <a:ext cx="470297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70C0"/>
                </a:solidFill>
              </a:rPr>
              <a:t>Multiple </a:t>
            </a:r>
            <a:r>
              <a:rPr lang="en-US" sz="2800" dirty="0">
                <a:solidFill>
                  <a:srgbClr val="0070C0"/>
                </a:solidFill>
              </a:rPr>
              <a:t>Choice </a:t>
            </a:r>
            <a:r>
              <a:rPr lang="en-US" sz="2800" dirty="0" smtClean="0">
                <a:solidFill>
                  <a:srgbClr val="0070C0"/>
                </a:solidFill>
              </a:rPr>
              <a:t>Questions</a:t>
            </a:r>
          </a:p>
          <a:p>
            <a:endParaRPr lang="en-US" sz="2800" dirty="0" smtClean="0">
              <a:solidFill>
                <a:srgbClr val="0070C0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800" dirty="0" err="1">
                <a:solidFill>
                  <a:srgbClr val="0070C0"/>
                </a:solidFill>
              </a:rPr>
              <a:t>Likert</a:t>
            </a:r>
            <a:r>
              <a:rPr lang="en-US" sz="2800" dirty="0">
                <a:solidFill>
                  <a:srgbClr val="0070C0"/>
                </a:solidFill>
              </a:rPr>
              <a:t> Scale Questions   </a:t>
            </a:r>
            <a:endParaRPr lang="en-IN" sz="2800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 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70C0"/>
                </a:solidFill>
              </a:rPr>
              <a:t>  </a:t>
            </a:r>
            <a:r>
              <a:rPr lang="en-US" sz="2800" dirty="0">
                <a:solidFill>
                  <a:srgbClr val="0070C0"/>
                </a:solidFill>
              </a:rPr>
              <a:t>Open-Ended Questions   </a:t>
            </a:r>
            <a:endParaRPr lang="en-IN" sz="2800" dirty="0">
              <a:solidFill>
                <a:srgbClr val="0070C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864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759" y="3689797"/>
            <a:ext cx="4633241" cy="3168203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277" y="1"/>
            <a:ext cx="4429125" cy="3430274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1635617" y="1715138"/>
            <a:ext cx="4762500" cy="43698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5616" y="515154"/>
            <a:ext cx="5087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Personal information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540987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445</TotalTime>
  <Words>522</Words>
  <Application>Microsoft Office PowerPoint</Application>
  <PresentationFormat>Widescreen</PresentationFormat>
  <Paragraphs>113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Corbel</vt:lpstr>
      <vt:lpstr>Wingdings</vt:lpstr>
      <vt:lpstr>Parallax</vt:lpstr>
      <vt:lpstr>CUSTOMER RETENTION</vt:lpstr>
      <vt:lpstr>Bhagyashree Mourya</vt:lpstr>
      <vt:lpstr>CONTENT</vt:lpstr>
      <vt:lpstr>INTRODUCTION</vt:lpstr>
      <vt:lpstr>Objectives</vt:lpstr>
      <vt:lpstr>PowerPoint Presentation</vt:lpstr>
      <vt:lpstr>PowerPoint Presentation</vt:lpstr>
      <vt:lpstr>TYPES OF QUESTIONS: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Suggestions For Models and Machine Learning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</dc:title>
  <dc:creator>Bhagyashree A Mourya (TTL)</dc:creator>
  <cp:lastModifiedBy>Admin</cp:lastModifiedBy>
  <cp:revision>32</cp:revision>
  <dcterms:created xsi:type="dcterms:W3CDTF">2022-04-12T20:34:07Z</dcterms:created>
  <dcterms:modified xsi:type="dcterms:W3CDTF">2022-04-15T08:48:56Z</dcterms:modified>
</cp:coreProperties>
</file>