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charset="1" panose="020B0502020202020204"/>
      <p:regular r:id="rId22"/>
    </p:embeddedFont>
    <p:embeddedFont>
      <p:font typeface="Arimo Bold" charset="1" panose="020B0704020202020204"/>
      <p:regular r:id="rId23"/>
    </p:embeddedFont>
    <p:embeddedFont>
      <p:font typeface="TT Rounds Condensed" charset="1" panose="02000506030000020003"/>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https://github.com/Shree740/BudgetBuddy"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232397"/>
            <a:ext cx="14125648" cy="983791"/>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Project Title</a:t>
            </a: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3" id="13"/>
          <p:cNvGrpSpPr/>
          <p:nvPr/>
        </p:nvGrpSpPr>
        <p:grpSpPr>
          <a:xfrm rot="0">
            <a:off x="-25400" y="-342900"/>
            <a:ext cx="18288000" cy="10287000"/>
            <a:chOff x="0" y="0"/>
            <a:chExt cx="24384000" cy="13716000"/>
          </a:xfrm>
        </p:grpSpPr>
        <p:sp>
          <p:nvSpPr>
            <p:cNvPr name="Freeform 14" id="1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sp>
        <p:nvSpPr>
          <p:cNvPr name="TextBox 15" id="15"/>
          <p:cNvSpPr txBox="true"/>
          <p:nvPr/>
        </p:nvSpPr>
        <p:spPr>
          <a:xfrm rot="0">
            <a:off x="4640912" y="8888454"/>
            <a:ext cx="9006176" cy="557808"/>
          </a:xfrm>
          <a:prstGeom prst="rect">
            <a:avLst/>
          </a:prstGeom>
        </p:spPr>
        <p:txBody>
          <a:bodyPr anchor="t" rtlCol="false" tIns="0" lIns="0" bIns="0" rIns="0">
            <a:spAutoFit/>
          </a:bodyPr>
          <a:lstStyle/>
          <a:p>
            <a:pPr algn="ctr">
              <a:lnSpc>
                <a:spcPts val="2879"/>
              </a:lnSpc>
            </a:pPr>
            <a:r>
              <a:rPr lang="en-US" sz="2400">
                <a:solidFill>
                  <a:srgbClr val="FFFFFF"/>
                </a:solidFill>
                <a:latin typeface="Arial"/>
                <a:ea typeface="Arial"/>
                <a:cs typeface="Arial"/>
                <a:sym typeface="Arial"/>
              </a:rPr>
              <a:t>Disclaimer: The content is curated for educational purposes only.</a:t>
            </a:r>
          </a:p>
        </p:txBody>
      </p:sp>
      <p:sp>
        <p:nvSpPr>
          <p:cNvPr name="Freeform 16" id="16"/>
          <p:cNvSpPr/>
          <p:nvPr/>
        </p:nvSpPr>
        <p:spPr>
          <a:xfrm flipH="false" flipV="false" rot="0">
            <a:off x="2220088" y="1977986"/>
            <a:ext cx="13847826" cy="6254877"/>
          </a:xfrm>
          <a:custGeom>
            <a:avLst/>
            <a:gdLst/>
            <a:ahLst/>
            <a:cxnLst/>
            <a:rect r="r" b="b" t="t" l="l"/>
            <a:pathLst>
              <a:path h="6254877" w="13847826">
                <a:moveTo>
                  <a:pt x="0" y="0"/>
                </a:moveTo>
                <a:lnTo>
                  <a:pt x="13847826" y="0"/>
                </a:lnTo>
                <a:lnTo>
                  <a:pt x="13847826" y="6254877"/>
                </a:lnTo>
                <a:lnTo>
                  <a:pt x="0" y="62548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9511948" y="3241694"/>
            <a:ext cx="2327956" cy="778220"/>
            <a:chOff x="0" y="0"/>
            <a:chExt cx="3103941" cy="1037627"/>
          </a:xfrm>
        </p:grpSpPr>
        <p:sp>
          <p:nvSpPr>
            <p:cNvPr name="Freeform 18" id="18" descr="A close up of a sign  Description automatically generated"/>
            <p:cNvSpPr/>
            <p:nvPr/>
          </p:nvSpPr>
          <p:spPr>
            <a:xfrm flipH="false" flipV="false" rot="0">
              <a:off x="0" y="0"/>
              <a:ext cx="3103880" cy="1037590"/>
            </a:xfrm>
            <a:custGeom>
              <a:avLst/>
              <a:gdLst/>
              <a:ahLst/>
              <a:cxnLst/>
              <a:rect r="r" b="b" t="t" l="l"/>
              <a:pathLst>
                <a:path h="1037590" w="3103880">
                  <a:moveTo>
                    <a:pt x="0" y="0"/>
                  </a:moveTo>
                  <a:lnTo>
                    <a:pt x="3103880" y="0"/>
                  </a:lnTo>
                  <a:lnTo>
                    <a:pt x="3103880" y="1037590"/>
                  </a:lnTo>
                  <a:lnTo>
                    <a:pt x="0" y="1037590"/>
                  </a:lnTo>
                  <a:lnTo>
                    <a:pt x="0" y="0"/>
                  </a:lnTo>
                  <a:close/>
                </a:path>
              </a:pathLst>
            </a:custGeom>
            <a:blipFill>
              <a:blip r:embed="rId6"/>
              <a:stretch>
                <a:fillRect l="0" t="0" r="-1" b="-3"/>
              </a:stretch>
            </a:blipFill>
          </p:spPr>
        </p:sp>
      </p:grpSp>
      <p:grpSp>
        <p:nvGrpSpPr>
          <p:cNvPr name="Group 19" id="19"/>
          <p:cNvGrpSpPr/>
          <p:nvPr/>
        </p:nvGrpSpPr>
        <p:grpSpPr>
          <a:xfrm rot="0">
            <a:off x="7351718" y="3216308"/>
            <a:ext cx="1575550" cy="828994"/>
            <a:chOff x="0" y="0"/>
            <a:chExt cx="2100733" cy="1105325"/>
          </a:xfrm>
        </p:grpSpPr>
        <p:sp>
          <p:nvSpPr>
            <p:cNvPr name="Freeform 20" id="20"/>
            <p:cNvSpPr/>
            <p:nvPr/>
          </p:nvSpPr>
          <p:spPr>
            <a:xfrm flipH="false" flipV="false" rot="0">
              <a:off x="0" y="0"/>
              <a:ext cx="2100707" cy="1105281"/>
            </a:xfrm>
            <a:custGeom>
              <a:avLst/>
              <a:gdLst/>
              <a:ahLst/>
              <a:cxnLst/>
              <a:rect r="r" b="b" t="t" l="l"/>
              <a:pathLst>
                <a:path h="1105281" w="2100707">
                  <a:moveTo>
                    <a:pt x="0" y="0"/>
                  </a:moveTo>
                  <a:lnTo>
                    <a:pt x="2100707" y="0"/>
                  </a:lnTo>
                  <a:lnTo>
                    <a:pt x="2100707" y="1105281"/>
                  </a:lnTo>
                  <a:lnTo>
                    <a:pt x="0" y="1105281"/>
                  </a:lnTo>
                  <a:lnTo>
                    <a:pt x="0" y="0"/>
                  </a:lnTo>
                  <a:close/>
                </a:path>
              </a:pathLst>
            </a:custGeom>
            <a:blipFill>
              <a:blip r:embed="rId7"/>
              <a:stretch>
                <a:fillRect l="0" t="-12898" r="-1" b="-12902"/>
              </a:stretch>
            </a:blipFill>
          </p:spPr>
        </p:sp>
      </p:grpSp>
      <p:grpSp>
        <p:nvGrpSpPr>
          <p:cNvPr name="Group 21" id="21"/>
          <p:cNvGrpSpPr/>
          <p:nvPr/>
        </p:nvGrpSpPr>
        <p:grpSpPr>
          <a:xfrm rot="5342714">
            <a:off x="8643214" y="3626042"/>
            <a:ext cx="1152788" cy="9525"/>
            <a:chOff x="0" y="0"/>
            <a:chExt cx="1537051" cy="12700"/>
          </a:xfrm>
        </p:grpSpPr>
        <p:sp>
          <p:nvSpPr>
            <p:cNvPr name="Freeform 22" id="22"/>
            <p:cNvSpPr/>
            <p:nvPr/>
          </p:nvSpPr>
          <p:spPr>
            <a:xfrm flipH="false" flipV="false" rot="0">
              <a:off x="0" y="0"/>
              <a:ext cx="1537081" cy="12700"/>
            </a:xfrm>
            <a:custGeom>
              <a:avLst/>
              <a:gdLst/>
              <a:ahLst/>
              <a:cxnLst/>
              <a:rect r="r" b="b" t="t" l="l"/>
              <a:pathLst>
                <a:path h="12700" w="1537081">
                  <a:moveTo>
                    <a:pt x="6350" y="0"/>
                  </a:moveTo>
                  <a:lnTo>
                    <a:pt x="1530731" y="0"/>
                  </a:lnTo>
                  <a:cubicBezTo>
                    <a:pt x="1534287" y="0"/>
                    <a:pt x="1537081" y="2794"/>
                    <a:pt x="1537081" y="6350"/>
                  </a:cubicBezTo>
                  <a:cubicBezTo>
                    <a:pt x="1537081" y="9906"/>
                    <a:pt x="1534287" y="12700"/>
                    <a:pt x="1530731"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name="Group 23" id="23"/>
          <p:cNvGrpSpPr/>
          <p:nvPr/>
        </p:nvGrpSpPr>
        <p:grpSpPr>
          <a:xfrm rot="5342714">
            <a:off x="11555850" y="3626043"/>
            <a:ext cx="1152788" cy="9525"/>
            <a:chOff x="0" y="0"/>
            <a:chExt cx="1537051" cy="12700"/>
          </a:xfrm>
        </p:grpSpPr>
        <p:sp>
          <p:nvSpPr>
            <p:cNvPr name="Freeform 24" id="24"/>
            <p:cNvSpPr/>
            <p:nvPr/>
          </p:nvSpPr>
          <p:spPr>
            <a:xfrm flipH="false" flipV="false" rot="0">
              <a:off x="0" y="0"/>
              <a:ext cx="1537081" cy="12700"/>
            </a:xfrm>
            <a:custGeom>
              <a:avLst/>
              <a:gdLst/>
              <a:ahLst/>
              <a:cxnLst/>
              <a:rect r="r" b="b" t="t" l="l"/>
              <a:pathLst>
                <a:path h="12700" w="1537081">
                  <a:moveTo>
                    <a:pt x="6350" y="0"/>
                  </a:moveTo>
                  <a:lnTo>
                    <a:pt x="1530731" y="0"/>
                  </a:lnTo>
                  <a:cubicBezTo>
                    <a:pt x="1534287" y="0"/>
                    <a:pt x="1537081" y="2794"/>
                    <a:pt x="1537081" y="6350"/>
                  </a:cubicBezTo>
                  <a:cubicBezTo>
                    <a:pt x="1537081" y="9906"/>
                    <a:pt x="1534287" y="12700"/>
                    <a:pt x="1530731"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name="Group 25" id="25"/>
          <p:cNvGrpSpPr/>
          <p:nvPr/>
        </p:nvGrpSpPr>
        <p:grpSpPr>
          <a:xfrm rot="0">
            <a:off x="12424588" y="3267390"/>
            <a:ext cx="2804762" cy="726828"/>
            <a:chOff x="0" y="0"/>
            <a:chExt cx="3739683" cy="969104"/>
          </a:xfrm>
        </p:grpSpPr>
        <p:sp>
          <p:nvSpPr>
            <p:cNvPr name="Freeform 26" id="26"/>
            <p:cNvSpPr/>
            <p:nvPr/>
          </p:nvSpPr>
          <p:spPr>
            <a:xfrm flipH="false" flipV="false" rot="0">
              <a:off x="0" y="0"/>
              <a:ext cx="3739642" cy="969137"/>
            </a:xfrm>
            <a:custGeom>
              <a:avLst/>
              <a:gdLst/>
              <a:ahLst/>
              <a:cxnLst/>
              <a:rect r="r" b="b" t="t" l="l"/>
              <a:pathLst>
                <a:path h="969137" w="3739642">
                  <a:moveTo>
                    <a:pt x="0" y="0"/>
                  </a:moveTo>
                  <a:lnTo>
                    <a:pt x="3739642" y="0"/>
                  </a:lnTo>
                  <a:lnTo>
                    <a:pt x="3739642" y="969137"/>
                  </a:lnTo>
                  <a:lnTo>
                    <a:pt x="0" y="969137"/>
                  </a:lnTo>
                  <a:lnTo>
                    <a:pt x="0" y="0"/>
                  </a:lnTo>
                  <a:close/>
                </a:path>
              </a:pathLst>
            </a:custGeom>
            <a:blipFill>
              <a:blip r:embed="rId8"/>
              <a:stretch>
                <a:fillRect l="-2626" t="0" r="-2627" b="3"/>
              </a:stretch>
            </a:blipFill>
          </p:spPr>
        </p:sp>
      </p:grpSp>
      <p:grpSp>
        <p:nvGrpSpPr>
          <p:cNvPr name="Group 27" id="27"/>
          <p:cNvGrpSpPr/>
          <p:nvPr/>
        </p:nvGrpSpPr>
        <p:grpSpPr>
          <a:xfrm rot="5342714">
            <a:off x="6482985" y="3626042"/>
            <a:ext cx="1152788" cy="9525"/>
            <a:chOff x="0" y="0"/>
            <a:chExt cx="1537051" cy="12700"/>
          </a:xfrm>
        </p:grpSpPr>
        <p:sp>
          <p:nvSpPr>
            <p:cNvPr name="Freeform 28" id="28"/>
            <p:cNvSpPr/>
            <p:nvPr/>
          </p:nvSpPr>
          <p:spPr>
            <a:xfrm flipH="false" flipV="false" rot="0">
              <a:off x="0" y="0"/>
              <a:ext cx="1537081" cy="12700"/>
            </a:xfrm>
            <a:custGeom>
              <a:avLst/>
              <a:gdLst/>
              <a:ahLst/>
              <a:cxnLst/>
              <a:rect r="r" b="b" t="t" l="l"/>
              <a:pathLst>
                <a:path h="12700" w="1537081">
                  <a:moveTo>
                    <a:pt x="6350" y="0"/>
                  </a:moveTo>
                  <a:lnTo>
                    <a:pt x="1530731" y="0"/>
                  </a:lnTo>
                  <a:cubicBezTo>
                    <a:pt x="1534287" y="0"/>
                    <a:pt x="1537081" y="2794"/>
                    <a:pt x="1537081" y="6350"/>
                  </a:cubicBezTo>
                  <a:cubicBezTo>
                    <a:pt x="1537081" y="9906"/>
                    <a:pt x="1534287" y="12700"/>
                    <a:pt x="1530731"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name="Group 29" id="29"/>
          <p:cNvGrpSpPr/>
          <p:nvPr/>
        </p:nvGrpSpPr>
        <p:grpSpPr>
          <a:xfrm rot="0">
            <a:off x="3134526" y="2990764"/>
            <a:ext cx="3632512" cy="908128"/>
            <a:chOff x="0" y="0"/>
            <a:chExt cx="4843349" cy="1210837"/>
          </a:xfrm>
        </p:grpSpPr>
        <p:sp>
          <p:nvSpPr>
            <p:cNvPr name="Freeform 30" id="30" descr="A blue and black text  Description automatically generated"/>
            <p:cNvSpPr/>
            <p:nvPr/>
          </p:nvSpPr>
          <p:spPr>
            <a:xfrm flipH="false" flipV="false" rot="0">
              <a:off x="0" y="0"/>
              <a:ext cx="4843399" cy="1210818"/>
            </a:xfrm>
            <a:custGeom>
              <a:avLst/>
              <a:gdLst/>
              <a:ahLst/>
              <a:cxnLst/>
              <a:rect r="r" b="b" t="t" l="l"/>
              <a:pathLst>
                <a:path h="1210818" w="4843399">
                  <a:moveTo>
                    <a:pt x="0" y="0"/>
                  </a:moveTo>
                  <a:lnTo>
                    <a:pt x="4843399" y="0"/>
                  </a:lnTo>
                  <a:lnTo>
                    <a:pt x="4843399" y="1210818"/>
                  </a:lnTo>
                  <a:lnTo>
                    <a:pt x="0" y="1210818"/>
                  </a:lnTo>
                  <a:lnTo>
                    <a:pt x="0" y="0"/>
                  </a:lnTo>
                  <a:close/>
                </a:path>
              </a:pathLst>
            </a:custGeom>
            <a:blipFill>
              <a:blip r:embed="rId9"/>
              <a:stretch>
                <a:fillRect l="0" t="0" r="1" b="-1"/>
              </a:stretch>
            </a:blipFill>
          </p:spPr>
        </p:sp>
      </p:grpSp>
      <p:sp>
        <p:nvSpPr>
          <p:cNvPr name="TextBox 31" id="31"/>
          <p:cNvSpPr txBox="true"/>
          <p:nvPr/>
        </p:nvSpPr>
        <p:spPr>
          <a:xfrm rot="0">
            <a:off x="2715370" y="4441848"/>
            <a:ext cx="12857256" cy="3895700"/>
          </a:xfrm>
          <a:prstGeom prst="rect">
            <a:avLst/>
          </a:prstGeom>
        </p:spPr>
        <p:txBody>
          <a:bodyPr anchor="t" rtlCol="false" tIns="0" lIns="0" bIns="0" rIns="0">
            <a:spAutoFit/>
          </a:bodyPr>
          <a:lstStyle/>
          <a:p>
            <a:pPr algn="ctr">
              <a:lnSpc>
                <a:spcPts val="6718"/>
              </a:lnSpc>
            </a:pPr>
            <a:r>
              <a:rPr lang="en-US" sz="5599">
                <a:solidFill>
                  <a:srgbClr val="000000"/>
                </a:solidFill>
                <a:latin typeface="Arial"/>
                <a:ea typeface="Arial"/>
                <a:cs typeface="Arial"/>
                <a:sym typeface="Arial"/>
              </a:rPr>
              <a:t>Budget Buddy</a:t>
            </a:r>
          </a:p>
          <a:p>
            <a:pPr algn="l">
              <a:lnSpc>
                <a:spcPts val="3358"/>
              </a:lnSpc>
            </a:pPr>
          </a:p>
          <a:p>
            <a:pPr algn="l">
              <a:lnSpc>
                <a:spcPts val="3358"/>
              </a:lnSpc>
            </a:pPr>
            <a:r>
              <a:rPr lang="en-US" sz="2799">
                <a:solidFill>
                  <a:srgbClr val="000000"/>
                </a:solidFill>
                <a:latin typeface="Arial"/>
                <a:ea typeface="Arial"/>
                <a:cs typeface="Arial"/>
                <a:sym typeface="Arial"/>
              </a:rPr>
              <a:t>Team :  1. Sumedh Meshram [sumedh.meshram@mitaoe.ac.in]</a:t>
            </a:r>
          </a:p>
          <a:p>
            <a:pPr algn="l">
              <a:lnSpc>
                <a:spcPts val="3358"/>
              </a:lnSpc>
            </a:pPr>
            <a:r>
              <a:rPr lang="en-US" sz="2799">
                <a:solidFill>
                  <a:srgbClr val="000000"/>
                </a:solidFill>
                <a:latin typeface="Arial"/>
                <a:ea typeface="Arial"/>
                <a:cs typeface="Arial"/>
                <a:sym typeface="Arial"/>
              </a:rPr>
              <a:t>             2. Pratik Bangar        [pratik.bangar@mitaoe.ac.in]</a:t>
            </a:r>
          </a:p>
          <a:p>
            <a:pPr algn="l">
              <a:lnSpc>
                <a:spcPts val="3358"/>
              </a:lnSpc>
            </a:pPr>
            <a:r>
              <a:rPr lang="en-US" sz="2799">
                <a:solidFill>
                  <a:srgbClr val="000000"/>
                </a:solidFill>
                <a:latin typeface="Arial"/>
                <a:ea typeface="Arial"/>
                <a:cs typeface="Arial"/>
                <a:sym typeface="Arial"/>
              </a:rPr>
              <a:t>             3. Sion Mankar          [sion.mankar@mitaoe.ac.in]	</a:t>
            </a:r>
          </a:p>
          <a:p>
            <a:pPr algn="l">
              <a:lnSpc>
                <a:spcPts val="3358"/>
              </a:lnSpc>
            </a:pPr>
            <a:r>
              <a:rPr lang="en-US" sz="2799">
                <a:solidFill>
                  <a:srgbClr val="000000"/>
                </a:solidFill>
                <a:latin typeface="Arial"/>
                <a:ea typeface="Arial"/>
                <a:cs typeface="Arial"/>
                <a:sym typeface="Arial"/>
              </a:rPr>
              <a:t>             4. Shreenivas Dudhate[shreenivas.dudhate@mitaoe.ac.in]</a:t>
            </a:r>
          </a:p>
          <a:p>
            <a:pPr algn="l">
              <a:lnSpc>
                <a:spcPts val="3358"/>
              </a:lnSpc>
            </a:pPr>
          </a:p>
          <a:p>
            <a:pPr algn="ctr">
              <a:lnSpc>
                <a:spcPts val="335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2766193" y="1869356"/>
            <a:ext cx="12755614" cy="6999643"/>
          </a:xfrm>
          <a:custGeom>
            <a:avLst/>
            <a:gdLst/>
            <a:ahLst/>
            <a:cxnLst/>
            <a:rect r="r" b="b" t="t" l="l"/>
            <a:pathLst>
              <a:path h="6999643" w="12755614">
                <a:moveTo>
                  <a:pt x="0" y="0"/>
                </a:moveTo>
                <a:lnTo>
                  <a:pt x="12755614" y="0"/>
                </a:lnTo>
                <a:lnTo>
                  <a:pt x="12755614" y="6999644"/>
                </a:lnTo>
                <a:lnTo>
                  <a:pt x="0" y="6999644"/>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2485340" y="1747583"/>
            <a:ext cx="13317320" cy="6791833"/>
          </a:xfrm>
          <a:custGeom>
            <a:avLst/>
            <a:gdLst/>
            <a:ahLst/>
            <a:cxnLst/>
            <a:rect r="r" b="b" t="t" l="l"/>
            <a:pathLst>
              <a:path h="6791833" w="13317320">
                <a:moveTo>
                  <a:pt x="0" y="0"/>
                </a:moveTo>
                <a:lnTo>
                  <a:pt x="13317320" y="0"/>
                </a:lnTo>
                <a:lnTo>
                  <a:pt x="13317320" y="6791834"/>
                </a:lnTo>
                <a:lnTo>
                  <a:pt x="0" y="6791834"/>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1851552" y="1028700"/>
            <a:ext cx="15047230" cy="8464067"/>
          </a:xfrm>
          <a:custGeom>
            <a:avLst/>
            <a:gdLst/>
            <a:ahLst/>
            <a:cxnLst/>
            <a:rect r="r" b="b" t="t" l="l"/>
            <a:pathLst>
              <a:path h="8464067" w="15047230">
                <a:moveTo>
                  <a:pt x="0" y="0"/>
                </a:moveTo>
                <a:lnTo>
                  <a:pt x="15047230" y="0"/>
                </a:lnTo>
                <a:lnTo>
                  <a:pt x="15047230" y="8464067"/>
                </a:lnTo>
                <a:lnTo>
                  <a:pt x="0" y="8464067"/>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2932422" y="1742661"/>
            <a:ext cx="12423155" cy="6801677"/>
          </a:xfrm>
          <a:custGeom>
            <a:avLst/>
            <a:gdLst/>
            <a:ahLst/>
            <a:cxnLst/>
            <a:rect r="r" b="b" t="t" l="l"/>
            <a:pathLst>
              <a:path h="6801677" w="12423155">
                <a:moveTo>
                  <a:pt x="0" y="0"/>
                </a:moveTo>
                <a:lnTo>
                  <a:pt x="12423156" y="0"/>
                </a:lnTo>
                <a:lnTo>
                  <a:pt x="12423156" y="6801678"/>
                </a:lnTo>
                <a:lnTo>
                  <a:pt x="0" y="6801678"/>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2" id="12"/>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sp>
        <p:nvSpPr>
          <p:cNvPr name="TextBox 13" id="13"/>
          <p:cNvSpPr txBox="true"/>
          <p:nvPr/>
        </p:nvSpPr>
        <p:spPr>
          <a:xfrm rot="0">
            <a:off x="714840" y="821470"/>
            <a:ext cx="16858320" cy="116826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Conclusion</a:t>
            </a:r>
          </a:p>
        </p:txBody>
      </p:sp>
      <p:sp>
        <p:nvSpPr>
          <p:cNvPr name="TextBox 14" id="14"/>
          <p:cNvSpPr txBox="true"/>
          <p:nvPr/>
        </p:nvSpPr>
        <p:spPr>
          <a:xfrm rot="0">
            <a:off x="1391998" y="2980074"/>
            <a:ext cx="13619696" cy="2048510"/>
          </a:xfrm>
          <a:prstGeom prst="rect">
            <a:avLst/>
          </a:prstGeom>
        </p:spPr>
        <p:txBody>
          <a:bodyPr anchor="t" rtlCol="false" tIns="0" lIns="0" bIns="0" rIns="0">
            <a:spAutoFit/>
          </a:bodyPr>
          <a:lstStyle/>
          <a:p>
            <a:pPr algn="l">
              <a:lnSpc>
                <a:spcPts val="4060"/>
              </a:lnSpc>
            </a:pPr>
            <a:r>
              <a:rPr lang="en-US" sz="3200" spc="29">
                <a:solidFill>
                  <a:srgbClr val="000000"/>
                </a:solidFill>
                <a:latin typeface="TT Rounds Condensed"/>
                <a:ea typeface="TT Rounds Condensed"/>
                <a:cs typeface="TT Rounds Condensed"/>
                <a:sym typeface="TT Rounds Condensed"/>
              </a:rPr>
              <a:t>Budget Buddy empowers users to take control of their finances by simplifying budgeting, tracking expenses, and achieving savings goals. With intuitive tools and insightful analytics, it promotes better financial habits and helps users work towards a secure and organized future.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21386"/>
            <a:ext cx="14125648" cy="476225"/>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714840" y="821470"/>
            <a:ext cx="16858320" cy="116826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Future Scope</a:t>
            </a:r>
          </a:p>
        </p:txBody>
      </p:sp>
      <p:sp>
        <p:nvSpPr>
          <p:cNvPr name="TextBox 14" id="14"/>
          <p:cNvSpPr txBox="true"/>
          <p:nvPr/>
        </p:nvSpPr>
        <p:spPr>
          <a:xfrm rot="0">
            <a:off x="714840" y="2935348"/>
            <a:ext cx="17769279" cy="3682492"/>
          </a:xfrm>
          <a:prstGeom prst="rect">
            <a:avLst/>
          </a:prstGeom>
        </p:spPr>
        <p:txBody>
          <a:bodyPr anchor="t" rtlCol="false" tIns="0" lIns="0" bIns="0" rIns="0">
            <a:spAutoFit/>
          </a:bodyPr>
          <a:lstStyle/>
          <a:p>
            <a:pPr algn="l" marL="386080" indent="-193040" lvl="1">
              <a:lnSpc>
                <a:spcPts val="5248"/>
              </a:lnSpc>
              <a:buFont typeface="Arial"/>
              <a:buChar char="•"/>
            </a:pPr>
            <a:r>
              <a:rPr lang="en-US" sz="3200">
                <a:solidFill>
                  <a:srgbClr val="000000"/>
                </a:solidFill>
                <a:latin typeface="Arial"/>
                <a:ea typeface="Arial"/>
                <a:cs typeface="Arial"/>
                <a:sym typeface="Arial"/>
              </a:rPr>
              <a:t>Mobile Application: Expand accessibility with an intuitive app.</a:t>
            </a:r>
          </a:p>
          <a:p>
            <a:pPr algn="l">
              <a:lnSpc>
                <a:spcPts val="3840"/>
              </a:lnSpc>
            </a:pPr>
          </a:p>
          <a:p>
            <a:pPr algn="l" marL="386080" indent="-193040" lvl="1">
              <a:lnSpc>
                <a:spcPts val="3840"/>
              </a:lnSpc>
              <a:buFont typeface="Arial"/>
              <a:buChar char="•"/>
            </a:pPr>
            <a:r>
              <a:rPr lang="en-US" sz="3200">
                <a:solidFill>
                  <a:srgbClr val="000000"/>
                </a:solidFill>
                <a:latin typeface="Arial"/>
                <a:ea typeface="Arial"/>
                <a:cs typeface="Arial"/>
                <a:sym typeface="Arial"/>
              </a:rPr>
              <a:t>AI-Driven Insights: Provide customized spending recommendations.</a:t>
            </a:r>
          </a:p>
          <a:p>
            <a:pPr algn="l">
              <a:lnSpc>
                <a:spcPts val="3840"/>
              </a:lnSpc>
            </a:pPr>
          </a:p>
          <a:p>
            <a:pPr algn="l" marL="386080" indent="-193040" lvl="1">
              <a:lnSpc>
                <a:spcPts val="3840"/>
              </a:lnSpc>
              <a:buFont typeface="Arial"/>
              <a:buChar char="•"/>
            </a:pPr>
            <a:r>
              <a:rPr lang="en-US" sz="3200">
                <a:solidFill>
                  <a:srgbClr val="000000"/>
                </a:solidFill>
                <a:latin typeface="Arial"/>
                <a:ea typeface="Arial"/>
                <a:cs typeface="Arial"/>
                <a:sym typeface="Arial"/>
              </a:rPr>
              <a:t>Collaboration Tools: Shared budgeting for families or roommates.</a:t>
            </a:r>
          </a:p>
          <a:p>
            <a:pPr algn="l">
              <a:lnSpc>
                <a:spcPts val="3840"/>
              </a:lnSpc>
            </a:pPr>
          </a:p>
          <a:p>
            <a:pPr algn="l" marL="386080" indent="-193040" lvl="1">
              <a:lnSpc>
                <a:spcPts val="3840"/>
              </a:lnSpc>
              <a:buFont typeface="Arial"/>
              <a:buChar char="•"/>
            </a:pPr>
            <a:r>
              <a:rPr lang="en-US" sz="3200">
                <a:solidFill>
                  <a:srgbClr val="000000"/>
                </a:solidFill>
                <a:latin typeface="Arial"/>
                <a:ea typeface="Arial"/>
                <a:cs typeface="Arial"/>
                <a:sym typeface="Arial"/>
              </a:rPr>
              <a:t>Gamification: Add rewards for achieving goals and sticking to budgets.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6414349" y="4021847"/>
            <a:ext cx="5459300" cy="1030228"/>
          </a:xfrm>
          <a:prstGeom prst="rect">
            <a:avLst/>
          </a:prstGeom>
        </p:spPr>
        <p:txBody>
          <a:bodyPr anchor="t" rtlCol="false" tIns="0" lIns="0" bIns="0" rIns="0">
            <a:spAutoFit/>
          </a:bodyPr>
          <a:lstStyle/>
          <a:p>
            <a:pPr algn="ctr">
              <a:lnSpc>
                <a:spcPts val="7200"/>
              </a:lnSpc>
            </a:pPr>
            <a:r>
              <a:rPr lang="en-US" sz="6000" b="true">
                <a:solidFill>
                  <a:srgbClr val="000000"/>
                </a:solidFill>
                <a:latin typeface="Arimo Bold"/>
                <a:ea typeface="Arimo Bold"/>
                <a:cs typeface="Arimo Bold"/>
                <a:sym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21386"/>
            <a:ext cx="14125648" cy="476225"/>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823744" y="1128286"/>
            <a:ext cx="9065552" cy="94619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OUTLINE</a:t>
            </a:r>
          </a:p>
        </p:txBody>
      </p:sp>
      <p:sp>
        <p:nvSpPr>
          <p:cNvPr name="TextBox 14" id="14"/>
          <p:cNvSpPr txBox="true"/>
          <p:nvPr/>
        </p:nvSpPr>
        <p:spPr>
          <a:xfrm rot="0">
            <a:off x="1399756" y="1899216"/>
            <a:ext cx="13687294" cy="5213437"/>
          </a:xfrm>
          <a:prstGeom prst="rect">
            <a:avLst/>
          </a:prstGeom>
        </p:spPr>
        <p:txBody>
          <a:bodyPr anchor="t" rtlCol="false" tIns="0" lIns="0" bIns="0" rIns="0">
            <a:spAutoFit/>
          </a:bodyPr>
          <a:lstStyle/>
          <a:p>
            <a:pPr algn="l" marL="868680" indent="-289560" lvl="2">
              <a:lnSpc>
                <a:spcPts val="4966"/>
              </a:lnSpc>
              <a:buFont typeface="Arial"/>
              <a:buChar char="⚬"/>
            </a:pPr>
            <a:r>
              <a:rPr lang="en-US" sz="3600">
                <a:solidFill>
                  <a:srgbClr val="000000"/>
                </a:solidFill>
                <a:latin typeface="Arial"/>
                <a:ea typeface="Arial"/>
                <a:cs typeface="Arial"/>
                <a:sym typeface="Arial"/>
              </a:rPr>
              <a:t>Abstract of the Project</a:t>
            </a:r>
          </a:p>
          <a:p>
            <a:pPr algn="l" marL="868680" indent="-289560" lvl="2">
              <a:lnSpc>
                <a:spcPts val="4966"/>
              </a:lnSpc>
              <a:buFont typeface="Arial"/>
              <a:buChar char="⚬"/>
            </a:pPr>
            <a:r>
              <a:rPr lang="en-US" sz="3600">
                <a:solidFill>
                  <a:srgbClr val="000000"/>
                </a:solidFill>
                <a:latin typeface="Arial"/>
                <a:ea typeface="Arial"/>
                <a:cs typeface="Arial"/>
                <a:sym typeface="Arial"/>
              </a:rPr>
              <a:t>Problem Statement</a:t>
            </a:r>
          </a:p>
          <a:p>
            <a:pPr algn="l" marL="868680" indent="-289560" lvl="2">
              <a:lnSpc>
                <a:spcPts val="4966"/>
              </a:lnSpc>
              <a:buFont typeface="Arial"/>
              <a:buChar char="⚬"/>
            </a:pPr>
            <a:r>
              <a:rPr lang="en-US" sz="3600">
                <a:solidFill>
                  <a:srgbClr val="000000"/>
                </a:solidFill>
                <a:latin typeface="Arial"/>
                <a:ea typeface="Arial"/>
                <a:cs typeface="Arial"/>
                <a:sym typeface="Arial"/>
              </a:rPr>
              <a:t>Proposed Solution</a:t>
            </a:r>
          </a:p>
          <a:p>
            <a:pPr algn="l" marL="868680" indent="-289560" lvl="2">
              <a:lnSpc>
                <a:spcPts val="4966"/>
              </a:lnSpc>
              <a:buFont typeface="Arial"/>
              <a:buChar char="⚬"/>
            </a:pPr>
            <a:r>
              <a:rPr lang="en-US" sz="3600">
                <a:solidFill>
                  <a:srgbClr val="000000"/>
                </a:solidFill>
                <a:latin typeface="Arial"/>
                <a:ea typeface="Arial"/>
                <a:cs typeface="Arial"/>
                <a:sym typeface="Arial"/>
              </a:rPr>
              <a:t>System Architecture</a:t>
            </a:r>
          </a:p>
          <a:p>
            <a:pPr algn="l" marL="868680" indent="-289560" lvl="2">
              <a:lnSpc>
                <a:spcPts val="4966"/>
              </a:lnSpc>
              <a:buFont typeface="Arial"/>
              <a:buChar char="⚬"/>
            </a:pPr>
            <a:r>
              <a:rPr lang="en-US" sz="3600">
                <a:solidFill>
                  <a:srgbClr val="000000"/>
                </a:solidFill>
                <a:latin typeface="Arial"/>
                <a:ea typeface="Arial"/>
                <a:cs typeface="Arial"/>
                <a:sym typeface="Arial"/>
              </a:rPr>
              <a:t>Live Demo of the Project</a:t>
            </a:r>
          </a:p>
          <a:p>
            <a:pPr algn="l" marL="868680" indent="-289560" lvl="2">
              <a:lnSpc>
                <a:spcPts val="4966"/>
              </a:lnSpc>
              <a:buFont typeface="Arial"/>
              <a:buChar char="⚬"/>
            </a:pPr>
            <a:r>
              <a:rPr lang="en-US" sz="3600">
                <a:solidFill>
                  <a:srgbClr val="000000"/>
                </a:solidFill>
                <a:latin typeface="Arial"/>
                <a:ea typeface="Arial"/>
                <a:cs typeface="Arial"/>
                <a:sym typeface="Arial"/>
              </a:rPr>
              <a:t>Embedded Video of Project</a:t>
            </a:r>
          </a:p>
          <a:p>
            <a:pPr algn="l" marL="868680" indent="-289560" lvl="2">
              <a:lnSpc>
                <a:spcPts val="4966"/>
              </a:lnSpc>
              <a:buFont typeface="Arial"/>
              <a:buChar char="⚬"/>
            </a:pPr>
            <a:r>
              <a:rPr lang="en-US" sz="3600">
                <a:solidFill>
                  <a:srgbClr val="000000"/>
                </a:solidFill>
                <a:latin typeface="Arial"/>
                <a:ea typeface="Arial"/>
                <a:cs typeface="Arial"/>
                <a:sym typeface="Arial"/>
              </a:rPr>
              <a:t>Conclusion</a:t>
            </a:r>
          </a:p>
          <a:p>
            <a:pPr algn="l" marL="868680" indent="-289560" lvl="2">
              <a:lnSpc>
                <a:spcPts val="4966"/>
              </a:lnSpc>
              <a:buFont typeface="Arial"/>
              <a:buChar char="⚬"/>
            </a:pPr>
            <a:r>
              <a:rPr lang="en-US" sz="3600">
                <a:solidFill>
                  <a:srgbClr val="000000"/>
                </a:solidFill>
                <a:latin typeface="Arial"/>
                <a:ea typeface="Arial"/>
                <a:cs typeface="Arial"/>
                <a:sym typeface="Arial"/>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Budegt Buddy</a:t>
            </a:r>
          </a:p>
          <a:p>
            <a:pPr algn="l">
              <a:lnSpc>
                <a:spcPts val="3358"/>
              </a:lnSpc>
            </a:pP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714840" y="821470"/>
            <a:ext cx="16858320" cy="116826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Abstract</a:t>
            </a:r>
          </a:p>
        </p:txBody>
      </p:sp>
      <p:sp>
        <p:nvSpPr>
          <p:cNvPr name="TextBox 14" id="14"/>
          <p:cNvSpPr txBox="true"/>
          <p:nvPr/>
        </p:nvSpPr>
        <p:spPr>
          <a:xfrm rot="0">
            <a:off x="1539240" y="2263914"/>
            <a:ext cx="14576870" cy="4455521"/>
          </a:xfrm>
          <a:prstGeom prst="rect">
            <a:avLst/>
          </a:prstGeom>
        </p:spPr>
        <p:txBody>
          <a:bodyPr anchor="t" rtlCol="false" tIns="0" lIns="0" bIns="0" rIns="0">
            <a:spAutoFit/>
          </a:bodyPr>
          <a:lstStyle/>
          <a:p>
            <a:pPr algn="l" marL="719846" indent="-359923" lvl="1">
              <a:lnSpc>
                <a:spcPts val="5968"/>
              </a:lnSpc>
              <a:buFont typeface="Arial"/>
              <a:buChar char="•"/>
            </a:pPr>
            <a:r>
              <a:rPr lang="en-US" sz="3334" spc="30">
                <a:solidFill>
                  <a:srgbClr val="000000"/>
                </a:solidFill>
                <a:latin typeface="TT Rounds Condensed"/>
                <a:ea typeface="TT Rounds Condensed"/>
                <a:cs typeface="TT Rounds Condensed"/>
                <a:sym typeface="TT Rounds Condensed"/>
              </a:rPr>
              <a:t>The Budget Buddy is a web site designed to help users manage their finances effectively.</a:t>
            </a:r>
          </a:p>
          <a:p>
            <a:pPr algn="l">
              <a:lnSpc>
                <a:spcPts val="5968"/>
              </a:lnSpc>
            </a:pPr>
          </a:p>
          <a:p>
            <a:pPr algn="l" marL="719846" indent="-359923" lvl="1">
              <a:lnSpc>
                <a:spcPts val="5968"/>
              </a:lnSpc>
              <a:buFont typeface="Arial"/>
              <a:buChar char="•"/>
            </a:pPr>
            <a:r>
              <a:rPr lang="en-US" sz="3334" spc="106">
                <a:solidFill>
                  <a:srgbClr val="000000"/>
                </a:solidFill>
                <a:latin typeface="TT Rounds Condensed"/>
                <a:ea typeface="TT Rounds Condensed"/>
                <a:cs typeface="TT Rounds Condensed"/>
                <a:sym typeface="TT Rounds Condensed"/>
              </a:rPr>
              <a:t> By tracking income, expenses, and savings goals, the platform provides users with detailed analytics and actionable insights to ensure financial stability and growth.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714825" y="867175"/>
            <a:ext cx="16858350" cy="107685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Problem</a:t>
            </a:r>
            <a:r>
              <a:rPr lang="en-US" sz="4800" b="true">
                <a:solidFill>
                  <a:srgbClr val="FFAB40"/>
                </a:solidFill>
                <a:latin typeface="Arimo Bold"/>
                <a:ea typeface="Arimo Bold"/>
                <a:cs typeface="Arimo Bold"/>
                <a:sym typeface="Arimo Bold"/>
              </a:rPr>
              <a:t> </a:t>
            </a:r>
            <a:r>
              <a:rPr lang="en-US" sz="4800" b="true">
                <a:solidFill>
                  <a:srgbClr val="002060"/>
                </a:solidFill>
                <a:latin typeface="Arimo Bold"/>
                <a:ea typeface="Arimo Bold"/>
                <a:cs typeface="Arimo Bold"/>
                <a:sym typeface="Arimo Bold"/>
              </a:rPr>
              <a:t>Statement</a:t>
            </a:r>
          </a:p>
        </p:txBody>
      </p:sp>
      <p:sp>
        <p:nvSpPr>
          <p:cNvPr name="TextBox 14" id="14"/>
          <p:cNvSpPr txBox="true"/>
          <p:nvPr/>
        </p:nvSpPr>
        <p:spPr>
          <a:xfrm rot="0">
            <a:off x="1569720" y="2251651"/>
            <a:ext cx="14546390" cy="3239262"/>
          </a:xfrm>
          <a:prstGeom prst="rect">
            <a:avLst/>
          </a:prstGeom>
        </p:spPr>
        <p:txBody>
          <a:bodyPr anchor="t" rtlCol="false" tIns="0" lIns="0" bIns="0" rIns="0">
            <a:spAutoFit/>
          </a:bodyPr>
          <a:lstStyle/>
          <a:p>
            <a:pPr algn="l" marL="690881" indent="-345440" lvl="1">
              <a:lnSpc>
                <a:spcPts val="5184"/>
              </a:lnSpc>
              <a:buFont typeface="Arial"/>
              <a:buChar char="•"/>
            </a:pPr>
            <a:r>
              <a:rPr lang="en-US" sz="3200" spc="28">
                <a:solidFill>
                  <a:srgbClr val="000000"/>
                </a:solidFill>
                <a:latin typeface="TT Rounds Condensed"/>
                <a:ea typeface="TT Rounds Condensed"/>
                <a:cs typeface="TT Rounds Condensed"/>
                <a:sym typeface="TT Rounds Condensed"/>
              </a:rPr>
              <a:t>Many individuals struggle to manage their finances due to a lack of tools for tracking expenses, budgeting, and saving. </a:t>
            </a:r>
          </a:p>
          <a:p>
            <a:pPr algn="l">
              <a:lnSpc>
                <a:spcPts val="5184"/>
              </a:lnSpc>
            </a:pPr>
          </a:p>
          <a:p>
            <a:pPr algn="l" marL="690881" indent="-345440" lvl="1">
              <a:lnSpc>
                <a:spcPts val="5184"/>
              </a:lnSpc>
              <a:buFont typeface="Arial"/>
              <a:buChar char="•"/>
            </a:pPr>
            <a:r>
              <a:rPr lang="en-US" sz="3200" spc="29">
                <a:solidFill>
                  <a:srgbClr val="000000"/>
                </a:solidFill>
                <a:latin typeface="TT Rounds Condensed"/>
                <a:ea typeface="TT Rounds Condensed"/>
                <a:cs typeface="TT Rounds Condensed"/>
                <a:sym typeface="TT Rounds Condensed"/>
              </a:rPr>
              <a:t>The Finance Tracker app simplifies financial management by offering real-time tracking, insights, and goal-setting features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3" id="13"/>
          <p:cNvSpPr txBox="true"/>
          <p:nvPr/>
        </p:nvSpPr>
        <p:spPr>
          <a:xfrm rot="0">
            <a:off x="714840" y="821470"/>
            <a:ext cx="16858320" cy="116826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Proposed Solution</a:t>
            </a:r>
          </a:p>
        </p:txBody>
      </p:sp>
      <p:sp>
        <p:nvSpPr>
          <p:cNvPr name="TextBox 14" id="14"/>
          <p:cNvSpPr txBox="true"/>
          <p:nvPr/>
        </p:nvSpPr>
        <p:spPr>
          <a:xfrm rot="0">
            <a:off x="609600" y="2220011"/>
            <a:ext cx="16858320" cy="3886200"/>
          </a:xfrm>
          <a:prstGeom prst="rect">
            <a:avLst/>
          </a:prstGeom>
        </p:spPr>
        <p:txBody>
          <a:bodyPr anchor="t" rtlCol="false" tIns="0" lIns="0" bIns="0" rIns="0">
            <a:spAutoFit/>
          </a:bodyPr>
          <a:lstStyle/>
          <a:p>
            <a:pPr algn="l">
              <a:lnSpc>
                <a:spcPts val="3840"/>
              </a:lnSpc>
            </a:pPr>
            <a:r>
              <a:rPr lang="en-US" sz="3200" spc="28">
                <a:solidFill>
                  <a:srgbClr val="000000"/>
                </a:solidFill>
                <a:latin typeface="TT Rounds Condensed"/>
                <a:ea typeface="TT Rounds Condensed"/>
                <a:cs typeface="TT Rounds Condensed"/>
                <a:sym typeface="TT Rounds Condensed"/>
              </a:rPr>
              <a:t>Budget Buddy: Simplif</a:t>
            </a:r>
            <a:r>
              <a:rPr lang="en-US" sz="3200" spc="28">
                <a:solidFill>
                  <a:srgbClr val="000000"/>
                </a:solidFill>
                <a:latin typeface="TT Rounds Condensed"/>
                <a:ea typeface="TT Rounds Condensed"/>
                <a:cs typeface="TT Rounds Condensed"/>
                <a:sym typeface="TT Rounds Condensed"/>
              </a:rPr>
              <a:t>ied Personal </a:t>
            </a:r>
            <a:r>
              <a:rPr lang="en-US" sz="3200" spc="28">
                <a:solidFill>
                  <a:srgbClr val="000000"/>
                </a:solidFill>
                <a:latin typeface="TT Rounds Condensed"/>
                <a:ea typeface="TT Rounds Condensed"/>
                <a:cs typeface="TT Rounds Condensed"/>
                <a:sym typeface="TT Rounds Condensed"/>
              </a:rPr>
              <a:t>Fi</a:t>
            </a:r>
            <a:r>
              <a:rPr lang="en-US" sz="3200" spc="28">
                <a:solidFill>
                  <a:srgbClr val="000000"/>
                </a:solidFill>
                <a:latin typeface="TT Rounds Condensed"/>
                <a:ea typeface="TT Rounds Condensed"/>
                <a:cs typeface="TT Rounds Condensed"/>
                <a:sym typeface="TT Rounds Condensed"/>
              </a:rPr>
              <a:t>nan</a:t>
            </a:r>
            <a:r>
              <a:rPr lang="en-US" sz="3200" spc="28">
                <a:solidFill>
                  <a:srgbClr val="000000"/>
                </a:solidFill>
                <a:latin typeface="TT Rounds Condensed"/>
                <a:ea typeface="TT Rounds Condensed"/>
                <a:cs typeface="TT Rounds Condensed"/>
                <a:sym typeface="TT Rounds Condensed"/>
              </a:rPr>
              <a:t>cia</a:t>
            </a:r>
            <a:r>
              <a:rPr lang="en-US" sz="3200" spc="28">
                <a:solidFill>
                  <a:srgbClr val="000000"/>
                </a:solidFill>
                <a:latin typeface="TT Rounds Condensed"/>
                <a:ea typeface="TT Rounds Condensed"/>
                <a:cs typeface="TT Rounds Condensed"/>
                <a:sym typeface="TT Rounds Condensed"/>
              </a:rPr>
              <a:t>l Tracking</a:t>
            </a:r>
          </a:p>
          <a:p>
            <a:pPr algn="l">
              <a:lnSpc>
                <a:spcPts val="3840"/>
              </a:lnSpc>
            </a:pPr>
          </a:p>
          <a:p>
            <a:pPr algn="l" marL="690881" indent="-345440" lvl="1">
              <a:lnSpc>
                <a:spcPts val="3840"/>
              </a:lnSpc>
              <a:buFont typeface="Arial"/>
              <a:buChar char="•"/>
            </a:pPr>
            <a:r>
              <a:rPr lang="en-US" sz="3200" spc="28">
                <a:solidFill>
                  <a:srgbClr val="000000"/>
                </a:solidFill>
                <a:latin typeface="TT Rounds Condensed"/>
                <a:ea typeface="TT Rounds Condensed"/>
                <a:cs typeface="TT Rounds Condensed"/>
                <a:sym typeface="TT Rounds Condensed"/>
              </a:rPr>
              <a:t>Offers easy-</a:t>
            </a:r>
            <a:r>
              <a:rPr lang="en-US" sz="3200" spc="28">
                <a:solidFill>
                  <a:srgbClr val="000000"/>
                </a:solidFill>
                <a:latin typeface="TT Rounds Condensed"/>
                <a:ea typeface="TT Rounds Condensed"/>
                <a:cs typeface="TT Rounds Condensed"/>
                <a:sym typeface="TT Rounds Condensed"/>
              </a:rPr>
              <a:t>t</a:t>
            </a:r>
            <a:r>
              <a:rPr lang="en-US" sz="3200" spc="28">
                <a:solidFill>
                  <a:srgbClr val="000000"/>
                </a:solidFill>
                <a:latin typeface="TT Rounds Condensed"/>
                <a:ea typeface="TT Rounds Condensed"/>
                <a:cs typeface="TT Rounds Condensed"/>
                <a:sym typeface="TT Rounds Condensed"/>
              </a:rPr>
              <a:t>o-u</a:t>
            </a:r>
            <a:r>
              <a:rPr lang="en-US" sz="3200" spc="28">
                <a:solidFill>
                  <a:srgbClr val="000000"/>
                </a:solidFill>
                <a:latin typeface="TT Rounds Condensed"/>
                <a:ea typeface="TT Rounds Condensed"/>
                <a:cs typeface="TT Rounds Condensed"/>
                <a:sym typeface="TT Rounds Condensed"/>
              </a:rPr>
              <a:t>s</a:t>
            </a:r>
            <a:r>
              <a:rPr lang="en-US" sz="3200" spc="28">
                <a:solidFill>
                  <a:srgbClr val="000000"/>
                </a:solidFill>
                <a:latin typeface="TT Rounds Condensed"/>
                <a:ea typeface="TT Rounds Condensed"/>
                <a:cs typeface="TT Rounds Condensed"/>
                <a:sym typeface="TT Rounds Condensed"/>
              </a:rPr>
              <a:t>e tools fo</a:t>
            </a:r>
            <a:r>
              <a:rPr lang="en-US" sz="3200" spc="28">
                <a:solidFill>
                  <a:srgbClr val="000000"/>
                </a:solidFill>
                <a:latin typeface="TT Rounds Condensed"/>
                <a:ea typeface="TT Rounds Condensed"/>
                <a:cs typeface="TT Rounds Condensed"/>
                <a:sym typeface="TT Rounds Condensed"/>
              </a:rPr>
              <a:t>r</a:t>
            </a:r>
            <a:r>
              <a:rPr lang="en-US" sz="3200" spc="28">
                <a:solidFill>
                  <a:srgbClr val="000000"/>
                </a:solidFill>
                <a:latin typeface="TT Rounds Condensed"/>
                <a:ea typeface="TT Rounds Condensed"/>
                <a:cs typeface="TT Rounds Condensed"/>
                <a:sym typeface="TT Rounds Condensed"/>
              </a:rPr>
              <a:t> </a:t>
            </a:r>
            <a:r>
              <a:rPr lang="en-US" sz="3200" spc="28">
                <a:solidFill>
                  <a:srgbClr val="000000"/>
                </a:solidFill>
                <a:latin typeface="TT Rounds Condensed"/>
                <a:ea typeface="TT Rounds Condensed"/>
                <a:cs typeface="TT Rounds Condensed"/>
                <a:sym typeface="TT Rounds Condensed"/>
              </a:rPr>
              <a:t>i</a:t>
            </a:r>
            <a:r>
              <a:rPr lang="en-US" sz="3200" spc="28">
                <a:solidFill>
                  <a:srgbClr val="000000"/>
                </a:solidFill>
                <a:latin typeface="TT Rounds Condensed"/>
                <a:ea typeface="TT Rounds Condensed"/>
                <a:cs typeface="TT Rounds Condensed"/>
                <a:sym typeface="TT Rounds Condensed"/>
              </a:rPr>
              <a:t>ncom</a:t>
            </a:r>
            <a:r>
              <a:rPr lang="en-US" sz="3200" spc="28">
                <a:solidFill>
                  <a:srgbClr val="000000"/>
                </a:solidFill>
                <a:latin typeface="TT Rounds Condensed"/>
                <a:ea typeface="TT Rounds Condensed"/>
                <a:cs typeface="TT Rounds Condensed"/>
                <a:sym typeface="TT Rounds Condensed"/>
              </a:rPr>
              <a:t>e</a:t>
            </a:r>
            <a:r>
              <a:rPr lang="en-US" sz="3200" spc="28">
                <a:solidFill>
                  <a:srgbClr val="000000"/>
                </a:solidFill>
                <a:latin typeface="TT Rounds Condensed"/>
                <a:ea typeface="TT Rounds Condensed"/>
                <a:cs typeface="TT Rounds Condensed"/>
                <a:sym typeface="TT Rounds Condensed"/>
              </a:rPr>
              <a:t> a</a:t>
            </a:r>
            <a:r>
              <a:rPr lang="en-US" sz="3200" spc="28">
                <a:solidFill>
                  <a:srgbClr val="000000"/>
                </a:solidFill>
                <a:latin typeface="TT Rounds Condensed"/>
                <a:ea typeface="TT Rounds Condensed"/>
                <a:cs typeface="TT Rounds Condensed"/>
                <a:sym typeface="TT Rounds Condensed"/>
              </a:rPr>
              <a:t>n</a:t>
            </a:r>
            <a:r>
              <a:rPr lang="en-US" sz="3200" spc="28">
                <a:solidFill>
                  <a:srgbClr val="000000"/>
                </a:solidFill>
                <a:latin typeface="TT Rounds Condensed"/>
                <a:ea typeface="TT Rounds Condensed"/>
                <a:cs typeface="TT Rounds Condensed"/>
                <a:sym typeface="TT Rounds Condensed"/>
              </a:rPr>
              <a:t>d</a:t>
            </a:r>
            <a:r>
              <a:rPr lang="en-US" sz="3200" spc="28">
                <a:solidFill>
                  <a:srgbClr val="000000"/>
                </a:solidFill>
                <a:latin typeface="TT Rounds Condensed"/>
                <a:ea typeface="TT Rounds Condensed"/>
                <a:cs typeface="TT Rounds Condensed"/>
                <a:sym typeface="TT Rounds Condensed"/>
              </a:rPr>
              <a:t> </a:t>
            </a:r>
            <a:r>
              <a:rPr lang="en-US" sz="3200" spc="28">
                <a:solidFill>
                  <a:srgbClr val="000000"/>
                </a:solidFill>
                <a:latin typeface="TT Rounds Condensed"/>
                <a:ea typeface="TT Rounds Condensed"/>
                <a:cs typeface="TT Rounds Condensed"/>
                <a:sym typeface="TT Rounds Condensed"/>
              </a:rPr>
              <a:t>expe</a:t>
            </a:r>
            <a:r>
              <a:rPr lang="en-US" sz="3200" spc="28">
                <a:solidFill>
                  <a:srgbClr val="000000"/>
                </a:solidFill>
                <a:latin typeface="TT Rounds Condensed"/>
                <a:ea typeface="TT Rounds Condensed"/>
                <a:cs typeface="TT Rounds Condensed"/>
                <a:sym typeface="TT Rounds Condensed"/>
              </a:rPr>
              <a:t>ns</a:t>
            </a:r>
            <a:r>
              <a:rPr lang="en-US" sz="3200" spc="28">
                <a:solidFill>
                  <a:srgbClr val="000000"/>
                </a:solidFill>
                <a:latin typeface="TT Rounds Condensed"/>
                <a:ea typeface="TT Rounds Condensed"/>
                <a:cs typeface="TT Rounds Condensed"/>
                <a:sym typeface="TT Rounds Condensed"/>
              </a:rPr>
              <a:t>e track</a:t>
            </a:r>
            <a:r>
              <a:rPr lang="en-US" sz="3200" spc="28">
                <a:solidFill>
                  <a:srgbClr val="000000"/>
                </a:solidFill>
                <a:latin typeface="TT Rounds Condensed"/>
                <a:ea typeface="TT Rounds Condensed"/>
                <a:cs typeface="TT Rounds Condensed"/>
                <a:sym typeface="TT Rounds Condensed"/>
              </a:rPr>
              <a:t>i</a:t>
            </a:r>
            <a:r>
              <a:rPr lang="en-US" sz="3200" spc="28">
                <a:solidFill>
                  <a:srgbClr val="000000"/>
                </a:solidFill>
                <a:latin typeface="TT Rounds Condensed"/>
                <a:ea typeface="TT Rounds Condensed"/>
                <a:cs typeface="TT Rounds Condensed"/>
                <a:sym typeface="TT Rounds Condensed"/>
              </a:rPr>
              <a:t>n</a:t>
            </a:r>
            <a:r>
              <a:rPr lang="en-US" sz="3200" spc="28">
                <a:solidFill>
                  <a:srgbClr val="000000"/>
                </a:solidFill>
                <a:latin typeface="TT Rounds Condensed"/>
                <a:ea typeface="TT Rounds Condensed"/>
                <a:cs typeface="TT Rounds Condensed"/>
                <a:sym typeface="TT Rounds Condensed"/>
              </a:rPr>
              <a:t>g</a:t>
            </a:r>
            <a:r>
              <a:rPr lang="en-US" sz="3200" spc="28">
                <a:solidFill>
                  <a:srgbClr val="000000"/>
                </a:solidFill>
                <a:latin typeface="TT Rounds Condensed"/>
                <a:ea typeface="TT Rounds Condensed"/>
                <a:cs typeface="TT Rounds Condensed"/>
                <a:sym typeface="TT Rounds Condensed"/>
              </a:rPr>
              <a:t>.</a:t>
            </a:r>
          </a:p>
          <a:p>
            <a:pPr algn="l">
              <a:lnSpc>
                <a:spcPts val="3840"/>
              </a:lnSpc>
            </a:pPr>
          </a:p>
          <a:p>
            <a:pPr algn="l" marL="690881" indent="-345440" lvl="1">
              <a:lnSpc>
                <a:spcPts val="3840"/>
              </a:lnSpc>
              <a:buFont typeface="Arial"/>
              <a:buChar char="•"/>
            </a:pPr>
            <a:r>
              <a:rPr lang="en-US" sz="3200" spc="28">
                <a:solidFill>
                  <a:srgbClr val="000000"/>
                </a:solidFill>
                <a:latin typeface="TT Rounds Condensed"/>
                <a:ea typeface="TT Rounds Condensed"/>
                <a:cs typeface="TT Rounds Condensed"/>
                <a:sym typeface="TT Rounds Condensed"/>
              </a:rPr>
              <a:t>Prov</a:t>
            </a:r>
            <a:r>
              <a:rPr lang="en-US" sz="3200" spc="28">
                <a:solidFill>
                  <a:srgbClr val="000000"/>
                </a:solidFill>
                <a:latin typeface="TT Rounds Condensed"/>
                <a:ea typeface="TT Rounds Condensed"/>
                <a:cs typeface="TT Rounds Condensed"/>
                <a:sym typeface="TT Rounds Condensed"/>
              </a:rPr>
              <a:t>ides visual spending analytics</a:t>
            </a:r>
            <a:r>
              <a:rPr lang="en-US" sz="3200" spc="28">
                <a:solidFill>
                  <a:srgbClr val="000000"/>
                </a:solidFill>
                <a:latin typeface="TT Rounds Condensed"/>
                <a:ea typeface="TT Rounds Condensed"/>
                <a:cs typeface="TT Rounds Condensed"/>
                <a:sym typeface="TT Rounds Condensed"/>
              </a:rPr>
              <a:t> a</a:t>
            </a:r>
            <a:r>
              <a:rPr lang="en-US" sz="3200" spc="28">
                <a:solidFill>
                  <a:srgbClr val="000000"/>
                </a:solidFill>
                <a:latin typeface="TT Rounds Condensed"/>
                <a:ea typeface="TT Rounds Condensed"/>
                <a:cs typeface="TT Rounds Condensed"/>
                <a:sym typeface="TT Rounds Condensed"/>
              </a:rPr>
              <a:t>nd </a:t>
            </a:r>
            <a:r>
              <a:rPr lang="en-US" sz="3200" spc="28">
                <a:solidFill>
                  <a:srgbClr val="000000"/>
                </a:solidFill>
                <a:latin typeface="TT Rounds Condensed"/>
                <a:ea typeface="TT Rounds Condensed"/>
                <a:cs typeface="TT Rounds Condensed"/>
                <a:sym typeface="TT Rounds Condensed"/>
              </a:rPr>
              <a:t>in</a:t>
            </a:r>
            <a:r>
              <a:rPr lang="en-US" sz="3200" spc="28">
                <a:solidFill>
                  <a:srgbClr val="000000"/>
                </a:solidFill>
                <a:latin typeface="TT Rounds Condensed"/>
                <a:ea typeface="TT Rounds Condensed"/>
                <a:cs typeface="TT Rounds Condensed"/>
                <a:sym typeface="TT Rounds Condensed"/>
              </a:rPr>
              <a:t>si</a:t>
            </a:r>
            <a:r>
              <a:rPr lang="en-US" sz="3200" spc="28">
                <a:solidFill>
                  <a:srgbClr val="000000"/>
                </a:solidFill>
                <a:latin typeface="TT Rounds Condensed"/>
                <a:ea typeface="TT Rounds Condensed"/>
                <a:cs typeface="TT Rounds Condensed"/>
                <a:sym typeface="TT Rounds Condensed"/>
              </a:rPr>
              <a:t>g</a:t>
            </a:r>
            <a:r>
              <a:rPr lang="en-US" sz="3200" spc="28">
                <a:solidFill>
                  <a:srgbClr val="000000"/>
                </a:solidFill>
                <a:latin typeface="TT Rounds Condensed"/>
                <a:ea typeface="TT Rounds Condensed"/>
                <a:cs typeface="TT Rounds Condensed"/>
                <a:sym typeface="TT Rounds Condensed"/>
              </a:rPr>
              <a:t>ht</a:t>
            </a:r>
            <a:r>
              <a:rPr lang="en-US" sz="3200" spc="28">
                <a:solidFill>
                  <a:srgbClr val="000000"/>
                </a:solidFill>
                <a:latin typeface="TT Rounds Condensed"/>
                <a:ea typeface="TT Rounds Condensed"/>
                <a:cs typeface="TT Rounds Condensed"/>
                <a:sym typeface="TT Rounds Condensed"/>
              </a:rPr>
              <a:t>s</a:t>
            </a:r>
            <a:r>
              <a:rPr lang="en-US" sz="3200" spc="28">
                <a:solidFill>
                  <a:srgbClr val="000000"/>
                </a:solidFill>
                <a:latin typeface="TT Rounds Condensed"/>
                <a:ea typeface="TT Rounds Condensed"/>
                <a:cs typeface="TT Rounds Condensed"/>
                <a:sym typeface="TT Rounds Condensed"/>
              </a:rPr>
              <a:t>.</a:t>
            </a:r>
          </a:p>
          <a:p>
            <a:pPr algn="l">
              <a:lnSpc>
                <a:spcPts val="3840"/>
              </a:lnSpc>
            </a:pPr>
          </a:p>
          <a:p>
            <a:pPr algn="l" marL="690880" indent="-345440" lvl="1">
              <a:lnSpc>
                <a:spcPts val="3840"/>
              </a:lnSpc>
              <a:buFont typeface="Arial"/>
              <a:buChar char="•"/>
            </a:pPr>
            <a:r>
              <a:rPr lang="en-US" sz="3200" spc="29">
                <a:solidFill>
                  <a:srgbClr val="000000"/>
                </a:solidFill>
                <a:latin typeface="TT Rounds Condensed"/>
                <a:ea typeface="TT Rounds Condensed"/>
                <a:cs typeface="TT Rounds Condensed"/>
                <a:sym typeface="TT Rounds Condensed"/>
              </a:rPr>
              <a:t>He</a:t>
            </a:r>
            <a:r>
              <a:rPr lang="en-US" sz="3200" spc="29">
                <a:solidFill>
                  <a:srgbClr val="000000"/>
                </a:solidFill>
                <a:latin typeface="TT Rounds Condensed"/>
                <a:ea typeface="TT Rounds Condensed"/>
                <a:cs typeface="TT Rounds Condensed"/>
                <a:sym typeface="TT Rounds Condensed"/>
              </a:rPr>
              <a:t>l</a:t>
            </a:r>
            <a:r>
              <a:rPr lang="en-US" sz="3200" spc="29">
                <a:solidFill>
                  <a:srgbClr val="000000"/>
                </a:solidFill>
                <a:latin typeface="TT Rounds Condensed"/>
                <a:ea typeface="TT Rounds Condensed"/>
                <a:cs typeface="TT Rounds Condensed"/>
                <a:sym typeface="TT Rounds Condensed"/>
              </a:rPr>
              <a:t>p</a:t>
            </a:r>
            <a:r>
              <a:rPr lang="en-US" sz="3200" spc="29">
                <a:solidFill>
                  <a:srgbClr val="000000"/>
                </a:solidFill>
                <a:latin typeface="TT Rounds Condensed"/>
                <a:ea typeface="TT Rounds Condensed"/>
                <a:cs typeface="TT Rounds Condensed"/>
                <a:sym typeface="TT Rounds Condensed"/>
              </a:rPr>
              <a:t>s</a:t>
            </a:r>
            <a:r>
              <a:rPr lang="en-US" sz="3200" spc="29">
                <a:solidFill>
                  <a:srgbClr val="000000"/>
                </a:solidFill>
                <a:latin typeface="TT Rounds Condensed"/>
                <a:ea typeface="TT Rounds Condensed"/>
                <a:cs typeface="TT Rounds Condensed"/>
                <a:sym typeface="TT Rounds Condensed"/>
              </a:rPr>
              <a:t> user</a:t>
            </a:r>
            <a:r>
              <a:rPr lang="en-US" sz="3200" spc="29">
                <a:solidFill>
                  <a:srgbClr val="000000"/>
                </a:solidFill>
                <a:latin typeface="TT Rounds Condensed"/>
                <a:ea typeface="TT Rounds Condensed"/>
                <a:cs typeface="TT Rounds Condensed"/>
                <a:sym typeface="TT Rounds Condensed"/>
              </a:rPr>
              <a:t>s set and achieve savings goals effectively.</a:t>
            </a:r>
          </a:p>
          <a:p>
            <a:pPr algn="l">
              <a:lnSpc>
                <a:spcPts val="38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3008815" y="1946196"/>
            <a:ext cx="13325019" cy="7312104"/>
          </a:xfrm>
          <a:custGeom>
            <a:avLst/>
            <a:gdLst/>
            <a:ahLst/>
            <a:cxnLst/>
            <a:rect r="r" b="b" t="t" l="l"/>
            <a:pathLst>
              <a:path h="7312104" w="13325019">
                <a:moveTo>
                  <a:pt x="0" y="0"/>
                </a:moveTo>
                <a:lnTo>
                  <a:pt x="13325019" y="0"/>
                </a:lnTo>
                <a:lnTo>
                  <a:pt x="13325019" y="7312104"/>
                </a:lnTo>
                <a:lnTo>
                  <a:pt x="0" y="7312104"/>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sp>
        <p:nvSpPr>
          <p:cNvPr name="TextBox 14" id="14"/>
          <p:cNvSpPr txBox="true"/>
          <p:nvPr/>
        </p:nvSpPr>
        <p:spPr>
          <a:xfrm rot="0">
            <a:off x="501084" y="849184"/>
            <a:ext cx="16860520" cy="1169036"/>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System Architecture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3340591" y="1658599"/>
            <a:ext cx="11606818" cy="7631483"/>
          </a:xfrm>
          <a:custGeom>
            <a:avLst/>
            <a:gdLst/>
            <a:ahLst/>
            <a:cxnLst/>
            <a:rect r="r" b="b" t="t" l="l"/>
            <a:pathLst>
              <a:path h="7631483" w="11606818">
                <a:moveTo>
                  <a:pt x="0" y="0"/>
                </a:moveTo>
                <a:lnTo>
                  <a:pt x="11606818" y="0"/>
                </a:lnTo>
                <a:lnTo>
                  <a:pt x="11606818" y="7631483"/>
                </a:lnTo>
                <a:lnTo>
                  <a:pt x="0" y="7631483"/>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sp>
        <p:nvSpPr>
          <p:cNvPr name="TextBox 14" id="14"/>
          <p:cNvSpPr txBox="true"/>
          <p:nvPr/>
        </p:nvSpPr>
        <p:spPr>
          <a:xfrm rot="0">
            <a:off x="713740" y="820420"/>
            <a:ext cx="16860520" cy="838179"/>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Architecture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sp>
        <p:nvSpPr>
          <p:cNvPr name="TextBox 6" id="6"/>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Budget Buddy</a:t>
            </a:r>
          </a:p>
          <a:p>
            <a:pPr algn="l">
              <a:lnSpc>
                <a:spcPts val="3358"/>
              </a:lnSpc>
            </a:pPr>
          </a:p>
        </p:txBody>
      </p:sp>
      <p:grpSp>
        <p:nvGrpSpPr>
          <p:cNvPr name="Group 7" id="7"/>
          <p:cNvGrpSpPr/>
          <p:nvPr/>
        </p:nvGrpSpPr>
        <p:grpSpPr>
          <a:xfrm rot="0">
            <a:off x="0" y="9870122"/>
            <a:ext cx="18288000" cy="416910"/>
            <a:chOff x="0" y="0"/>
            <a:chExt cx="24384000" cy="555879"/>
          </a:xfrm>
        </p:grpSpPr>
        <p:sp>
          <p:nvSpPr>
            <p:cNvPr name="Freeform 8" id="8"/>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9" id="9"/>
          <p:cNvGrpSpPr/>
          <p:nvPr/>
        </p:nvGrpSpPr>
        <p:grpSpPr>
          <a:xfrm rot="0">
            <a:off x="14870616" y="58058"/>
            <a:ext cx="2490988" cy="810176"/>
            <a:chOff x="0" y="0"/>
            <a:chExt cx="3321317" cy="1080235"/>
          </a:xfrm>
        </p:grpSpPr>
        <p:sp>
          <p:nvSpPr>
            <p:cNvPr name="Freeform 10" id="10"/>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1" id="11"/>
          <p:cNvGrpSpPr/>
          <p:nvPr/>
        </p:nvGrpSpPr>
        <p:grpSpPr>
          <a:xfrm rot="0">
            <a:off x="18055772" y="0"/>
            <a:ext cx="232220" cy="934593"/>
            <a:chOff x="0" y="0"/>
            <a:chExt cx="309626" cy="1246124"/>
          </a:xfrm>
        </p:grpSpPr>
        <p:sp>
          <p:nvSpPr>
            <p:cNvPr name="Freeform 12" id="12"/>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3" id="13"/>
          <p:cNvGrpSpPr/>
          <p:nvPr/>
        </p:nvGrpSpPr>
        <p:grpSpPr>
          <a:xfrm rot="0">
            <a:off x="1344688" y="5920370"/>
            <a:ext cx="2214416" cy="2214416"/>
            <a:chOff x="0" y="0"/>
            <a:chExt cx="2952555" cy="2952555"/>
          </a:xfrm>
        </p:grpSpPr>
        <p:sp>
          <p:nvSpPr>
            <p:cNvPr name="Freeform 14" id="14"/>
            <p:cNvSpPr/>
            <p:nvPr/>
          </p:nvSpPr>
          <p:spPr>
            <a:xfrm flipH="false" flipV="false" rot="0">
              <a:off x="0" y="0"/>
              <a:ext cx="2952496" cy="2952496"/>
            </a:xfrm>
            <a:custGeom>
              <a:avLst/>
              <a:gdLst/>
              <a:ahLst/>
              <a:cxnLst/>
              <a:rect r="r" b="b" t="t" l="l"/>
              <a:pathLst>
                <a:path h="2952496" w="2952496">
                  <a:moveTo>
                    <a:pt x="0" y="0"/>
                  </a:moveTo>
                  <a:lnTo>
                    <a:pt x="2952496" y="0"/>
                  </a:lnTo>
                  <a:lnTo>
                    <a:pt x="2952496" y="2952496"/>
                  </a:lnTo>
                  <a:lnTo>
                    <a:pt x="0" y="2952496"/>
                  </a:lnTo>
                  <a:lnTo>
                    <a:pt x="0" y="0"/>
                  </a:lnTo>
                  <a:close/>
                </a:path>
              </a:pathLst>
            </a:custGeom>
            <a:blipFill>
              <a:blip r:embed="rId3"/>
              <a:stretch>
                <a:fillRect l="0" t="0" r="-1" b="-1"/>
              </a:stretch>
            </a:blipFill>
          </p:spPr>
        </p:sp>
      </p:grpSp>
      <p:grpSp>
        <p:nvGrpSpPr>
          <p:cNvPr name="Group 15" id="15"/>
          <p:cNvGrpSpPr/>
          <p:nvPr/>
        </p:nvGrpSpPr>
        <p:grpSpPr>
          <a:xfrm rot="0">
            <a:off x="896463" y="1617370"/>
            <a:ext cx="3178437" cy="2781696"/>
            <a:chOff x="0" y="0"/>
            <a:chExt cx="4237916" cy="3708928"/>
          </a:xfrm>
        </p:grpSpPr>
        <p:sp>
          <p:nvSpPr>
            <p:cNvPr name="Freeform 16" id="16"/>
            <p:cNvSpPr/>
            <p:nvPr/>
          </p:nvSpPr>
          <p:spPr>
            <a:xfrm flipH="false" flipV="false" rot="0">
              <a:off x="0" y="0"/>
              <a:ext cx="4237863" cy="3708908"/>
            </a:xfrm>
            <a:custGeom>
              <a:avLst/>
              <a:gdLst/>
              <a:ahLst/>
              <a:cxnLst/>
              <a:rect r="r" b="b" t="t" l="l"/>
              <a:pathLst>
                <a:path h="3708908" w="4237863">
                  <a:moveTo>
                    <a:pt x="0" y="0"/>
                  </a:moveTo>
                  <a:lnTo>
                    <a:pt x="4237863" y="0"/>
                  </a:lnTo>
                  <a:lnTo>
                    <a:pt x="4237863" y="3708908"/>
                  </a:lnTo>
                  <a:lnTo>
                    <a:pt x="0" y="3708908"/>
                  </a:lnTo>
                  <a:lnTo>
                    <a:pt x="0" y="0"/>
                  </a:lnTo>
                  <a:close/>
                </a:path>
              </a:pathLst>
            </a:custGeom>
            <a:blipFill>
              <a:blip r:embed="rId4"/>
              <a:stretch>
                <a:fillRect l="-125818" t="0" r="-125819" b="0"/>
              </a:stretch>
            </a:blipFill>
          </p:spPr>
        </p:sp>
      </p:grpSp>
      <p:sp>
        <p:nvSpPr>
          <p:cNvPr name="TextBox 17" id="17"/>
          <p:cNvSpPr txBox="true"/>
          <p:nvPr/>
        </p:nvSpPr>
        <p:spPr>
          <a:xfrm rot="0">
            <a:off x="714840" y="821470"/>
            <a:ext cx="16858320" cy="94619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Live Demo of Project</a:t>
            </a:r>
          </a:p>
        </p:txBody>
      </p:sp>
      <p:sp>
        <p:nvSpPr>
          <p:cNvPr name="TextBox 18" id="18"/>
          <p:cNvSpPr txBox="true"/>
          <p:nvPr/>
        </p:nvSpPr>
        <p:spPr>
          <a:xfrm rot="0">
            <a:off x="714840" y="4613255"/>
            <a:ext cx="16858320" cy="838200"/>
          </a:xfrm>
          <a:prstGeom prst="rect">
            <a:avLst/>
          </a:prstGeom>
        </p:spPr>
        <p:txBody>
          <a:bodyPr anchor="t" rtlCol="false" tIns="0" lIns="0" bIns="0" rIns="0">
            <a:spAutoFit/>
          </a:bodyPr>
          <a:lstStyle/>
          <a:p>
            <a:pPr algn="l">
              <a:lnSpc>
                <a:spcPts val="5759"/>
              </a:lnSpc>
            </a:pPr>
            <a:r>
              <a:rPr lang="en-US" sz="4800" b="true">
                <a:solidFill>
                  <a:srgbClr val="002060"/>
                </a:solidFill>
                <a:latin typeface="Arimo Bold"/>
                <a:ea typeface="Arimo Bold"/>
                <a:cs typeface="Arimo Bold"/>
                <a:sym typeface="Arimo Bold"/>
              </a:rPr>
              <a:t>Github link of Project</a:t>
            </a:r>
          </a:p>
        </p:txBody>
      </p:sp>
      <p:sp>
        <p:nvSpPr>
          <p:cNvPr name="TextBox 19" id="19"/>
          <p:cNvSpPr txBox="true"/>
          <p:nvPr/>
        </p:nvSpPr>
        <p:spPr>
          <a:xfrm rot="0">
            <a:off x="4421502" y="6548805"/>
            <a:ext cx="9444996" cy="569087"/>
          </a:xfrm>
          <a:prstGeom prst="rect">
            <a:avLst/>
          </a:prstGeom>
        </p:spPr>
        <p:txBody>
          <a:bodyPr anchor="t" rtlCol="false" tIns="0" lIns="0" bIns="0" rIns="0">
            <a:spAutoFit/>
          </a:bodyPr>
          <a:lstStyle/>
          <a:p>
            <a:pPr algn="ctr">
              <a:lnSpc>
                <a:spcPts val="4759"/>
              </a:lnSpc>
            </a:pPr>
            <a:r>
              <a:rPr lang="en-US" sz="3200" u="sng">
                <a:solidFill>
                  <a:srgbClr val="0000FF"/>
                </a:solidFill>
                <a:latin typeface="Canva Sans"/>
                <a:ea typeface="Canva Sans"/>
                <a:cs typeface="Canva Sans"/>
                <a:sym typeface="Canva Sans"/>
                <a:hlinkClick r:id="rId5" tooltip="https://github.com/Shree740/BudgetBuddy"/>
              </a:rPr>
              <a:t>https://github.com/Shree740/BudgetBuddy</a:t>
            </a:r>
          </a:p>
        </p:txBody>
      </p:sp>
      <p:sp>
        <p:nvSpPr>
          <p:cNvPr name="TextBox 20" id="20"/>
          <p:cNvSpPr txBox="true"/>
          <p:nvPr/>
        </p:nvSpPr>
        <p:spPr>
          <a:xfrm rot="0">
            <a:off x="5799530" y="2337970"/>
            <a:ext cx="8351520" cy="1724025"/>
          </a:xfrm>
          <a:prstGeom prst="rect">
            <a:avLst/>
          </a:prstGeom>
        </p:spPr>
        <p:txBody>
          <a:bodyPr anchor="t" rtlCol="false" tIns="0" lIns="0" bIns="0" rIns="0">
            <a:spAutoFit/>
          </a:bodyPr>
          <a:lstStyle/>
          <a:p>
            <a:pPr algn="l">
              <a:lnSpc>
                <a:spcPts val="3840"/>
              </a:lnSpc>
            </a:pPr>
            <a:r>
              <a:rPr lang="en-US" sz="3200" spc="29" u="sng">
                <a:solidFill>
                  <a:srgbClr val="0000FF"/>
                </a:solidFill>
                <a:latin typeface="TT Rounds Condensed"/>
                <a:ea typeface="TT Rounds Condensed"/>
                <a:cs typeface="TT Rounds Condensed"/>
                <a:sym typeface="TT Rounds Condensed"/>
              </a:rPr>
              <a:t>https://drive.google.com/drive/folders/1TXF4laWEkTlPw97HLcTZ1wW5TtL37CLR</a:t>
            </a:r>
          </a:p>
          <a:p>
            <a:pPr algn="l">
              <a:lnSpc>
                <a:spcPts val="2160"/>
              </a:lnSpc>
            </a:pPr>
            <a:r>
              <a:rPr lang="en-US" sz="1800" spc="16">
                <a:solidFill>
                  <a:srgbClr val="000000"/>
                </a:solidFill>
                <a:latin typeface="TT Rounds Condensed"/>
                <a:ea typeface="TT Rounds Condensed"/>
                <a:cs typeface="TT Rounds Condensed"/>
                <a:sym typeface="TT Rounds Condensed"/>
              </a:rPr>
              <a:t> </a:t>
            </a:r>
          </a:p>
          <a:p>
            <a:pPr algn="l">
              <a:lnSpc>
                <a:spcPts val="38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 y="-157752"/>
            <a:ext cx="14176438" cy="934593"/>
            <a:chOff x="0" y="0"/>
            <a:chExt cx="18901918" cy="1246124"/>
          </a:xfrm>
        </p:grpSpPr>
        <p:sp>
          <p:nvSpPr>
            <p:cNvPr name="Freeform 3" id="3"/>
            <p:cNvSpPr/>
            <p:nvPr/>
          </p:nvSpPr>
          <p:spPr>
            <a:xfrm flipH="false" flipV="false" rot="0">
              <a:off x="0" y="0"/>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grpSp>
      <p:grpSp>
        <p:nvGrpSpPr>
          <p:cNvPr name="Group 4" id="4"/>
          <p:cNvGrpSpPr/>
          <p:nvPr/>
        </p:nvGrpSpPr>
        <p:grpSpPr>
          <a:xfrm rot="0">
            <a:off x="-25398" y="-183184"/>
            <a:ext cx="14227303" cy="985457"/>
            <a:chOff x="0" y="0"/>
            <a:chExt cx="18969737" cy="1313942"/>
          </a:xfrm>
        </p:grpSpPr>
        <p:sp>
          <p:nvSpPr>
            <p:cNvPr name="Freeform 5" id="5"/>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grpSp>
      <p:grpSp>
        <p:nvGrpSpPr>
          <p:cNvPr name="Group 6" id="6"/>
          <p:cNvGrpSpPr/>
          <p:nvPr/>
        </p:nvGrpSpPr>
        <p:grpSpPr>
          <a:xfrm rot="0">
            <a:off x="0" y="9870122"/>
            <a:ext cx="18288000" cy="416910"/>
            <a:chOff x="0" y="0"/>
            <a:chExt cx="24384000" cy="555879"/>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8" id="8"/>
          <p:cNvGrpSpPr/>
          <p:nvPr/>
        </p:nvGrpSpPr>
        <p:grpSpPr>
          <a:xfrm rot="0">
            <a:off x="14870616" y="58058"/>
            <a:ext cx="2490988" cy="810176"/>
            <a:chOff x="0" y="0"/>
            <a:chExt cx="3321317" cy="1080235"/>
          </a:xfrm>
        </p:grpSpPr>
        <p:sp>
          <p:nvSpPr>
            <p:cNvPr name="Freeform 9" id="9"/>
            <p:cNvSpPr/>
            <p:nvPr/>
          </p:nvSpPr>
          <p:spPr>
            <a:xfrm flipH="false" flipV="false" rot="0">
              <a:off x="0" y="0"/>
              <a:ext cx="3321304" cy="1080262"/>
            </a:xfrm>
            <a:custGeom>
              <a:avLst/>
              <a:gdLst/>
              <a:ahLst/>
              <a:cxnLst/>
              <a:rect r="r" b="b" t="t" l="l"/>
              <a:pathLst>
                <a:path h="1080262" w="3321304">
                  <a:moveTo>
                    <a:pt x="0" y="0"/>
                  </a:moveTo>
                  <a:lnTo>
                    <a:pt x="3321304" y="0"/>
                  </a:lnTo>
                  <a:lnTo>
                    <a:pt x="3321304" y="1080262"/>
                  </a:lnTo>
                  <a:lnTo>
                    <a:pt x="0" y="1080262"/>
                  </a:lnTo>
                  <a:lnTo>
                    <a:pt x="0" y="0"/>
                  </a:lnTo>
                  <a:close/>
                </a:path>
              </a:pathLst>
            </a:custGeom>
            <a:blipFill>
              <a:blip r:embed="rId2"/>
              <a:stretch>
                <a:fillRect l="-44" t="0" r="-44" b="2"/>
              </a:stretch>
            </a:blipFill>
          </p:spPr>
        </p:sp>
      </p:grpSp>
      <p:grpSp>
        <p:nvGrpSpPr>
          <p:cNvPr name="Group 10" id="10"/>
          <p:cNvGrpSpPr/>
          <p:nvPr/>
        </p:nvGrpSpPr>
        <p:grpSpPr>
          <a:xfrm rot="0">
            <a:off x="18055772" y="0"/>
            <a:ext cx="232220" cy="934593"/>
            <a:chOff x="0" y="0"/>
            <a:chExt cx="309626" cy="1246124"/>
          </a:xfrm>
        </p:grpSpPr>
        <p:sp>
          <p:nvSpPr>
            <p:cNvPr name="Freeform 11" id="11"/>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2" id="12"/>
          <p:cNvSpPr/>
          <p:nvPr/>
        </p:nvSpPr>
        <p:spPr>
          <a:xfrm flipH="false" flipV="false" rot="0">
            <a:off x="3000244" y="1879630"/>
            <a:ext cx="12287511" cy="6527740"/>
          </a:xfrm>
          <a:custGeom>
            <a:avLst/>
            <a:gdLst/>
            <a:ahLst/>
            <a:cxnLst/>
            <a:rect r="r" b="b" t="t" l="l"/>
            <a:pathLst>
              <a:path h="6527740" w="12287511">
                <a:moveTo>
                  <a:pt x="0" y="0"/>
                </a:moveTo>
                <a:lnTo>
                  <a:pt x="12287512" y="0"/>
                </a:lnTo>
                <a:lnTo>
                  <a:pt x="12287512" y="6527740"/>
                </a:lnTo>
                <a:lnTo>
                  <a:pt x="0" y="6527740"/>
                </a:lnTo>
                <a:lnTo>
                  <a:pt x="0" y="0"/>
                </a:lnTo>
                <a:close/>
              </a:path>
            </a:pathLst>
          </a:custGeom>
          <a:blipFill>
            <a:blip r:embed="rId3"/>
            <a:stretch>
              <a:fillRect l="0" t="0" r="0" b="0"/>
            </a:stretch>
          </a:blipFill>
        </p:spPr>
      </p:sp>
      <p:sp>
        <p:nvSpPr>
          <p:cNvPr name="TextBox 13" id="13"/>
          <p:cNvSpPr txBox="true"/>
          <p:nvPr/>
        </p:nvSpPr>
        <p:spPr>
          <a:xfrm rot="0">
            <a:off x="25402" y="-188170"/>
            <a:ext cx="14125648" cy="895337"/>
          </a:xfrm>
          <a:prstGeom prst="rect">
            <a:avLst/>
          </a:prstGeom>
        </p:spPr>
        <p:txBody>
          <a:bodyPr anchor="t" rtlCol="false" tIns="0" lIns="0" bIns="0" rIns="0">
            <a:spAutoFit/>
          </a:bodyPr>
          <a:lstStyle/>
          <a:p>
            <a:pPr algn="l">
              <a:lnSpc>
                <a:spcPts val="3358"/>
              </a:lnSpc>
            </a:pPr>
            <a:r>
              <a:rPr lang="en-US" sz="2799">
                <a:solidFill>
                  <a:srgbClr val="FFFFFF"/>
                </a:solidFill>
                <a:latin typeface="Arial"/>
                <a:ea typeface="Arial"/>
                <a:cs typeface="Arial"/>
                <a:sym typeface="Arial"/>
              </a:rPr>
              <a:t>Finance Tracker</a:t>
            </a:r>
          </a:p>
          <a:p>
            <a:pPr algn="l">
              <a:lnSpc>
                <a:spcPts val="335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DAGadTHx0Ec</dc:identifier>
  <dcterms:modified xsi:type="dcterms:W3CDTF">2011-08-01T06:04:30Z</dcterms:modified>
  <cp:revision>1</cp:revision>
  <dc:title>finance_tracker_Presentation.pptx</dc:title>
</cp:coreProperties>
</file>