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e7d678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e7d678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fe1962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fe1962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Title: Towards Goal Inference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Authors: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Funding: </a:t>
            </a:r>
            <a:endParaRPr dirty="0"/>
          </a:p>
          <a:p>
            <a:pPr marL="457200" lvl="0" indent="-3048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perceived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cognitive agent either in voice or text form.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Motivation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Human Robot Collaboration through language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Several methods [......] have been proposed for this purpose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Yet, What do they really mean?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fe1962e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fe1962e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fe1962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fe1962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example domain as construction domain.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fe1962e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fe1962e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person, elaborate on the slide.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fe1962e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ffe1962e0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Depending on the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fe1962e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fe1962e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might not be needed for future research.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zoom.us/j/2418841790" TargetMode="External"/><Relationship Id="rId5" Type="http://schemas.openxmlformats.org/officeDocument/2006/relationships/hyperlink" Target="mailto:GOTTETI.2@WRIGHT.EDU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mailto:MICHAEL.COX@WRIGH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THEW.MOLINEAUX@WRIGHT.EDU" TargetMode="External"/><Relationship Id="rId5" Type="http://schemas.openxmlformats.org/officeDocument/2006/relationships/hyperlink" Target="mailto:GOTTETI.2@WRIGHT.EDU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GOTTETI.2@WRIGHT.EDU" TargetMode="External"/><Relationship Id="rId5" Type="http://schemas.openxmlformats.org/officeDocument/2006/relationships/hyperlink" Target="https://advancesincognitivesystems.github.io/acs/data/ACS2020_paper_24.pd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-7088" t="-41589" r="-21099" b="-9262"/>
          <a:stretch/>
        </p:blipFill>
        <p:spPr>
          <a:xfrm>
            <a:off x="332075" y="4368100"/>
            <a:ext cx="1601975" cy="73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23000" y="448022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t="16860" r="3325"/>
          <a:stretch/>
        </p:blipFill>
        <p:spPr>
          <a:xfrm>
            <a:off x="6298600" y="4522250"/>
            <a:ext cx="2576700" cy="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Eighth Annual Conference on Advances in Cognitive Systems, 2020.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79400" y="131575"/>
            <a:ext cx="878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Overview: 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Towards Goal Inference for Human-Robot Collaboration 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 Gotteti(</a:t>
            </a:r>
            <a:r>
              <a:rPr lang="en" sz="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GOTTETI.2@WRIGHT.EDU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Matthew Molineaux, and Michael Cox </a:t>
            </a:r>
            <a:endParaRPr sz="1800"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79400" y="781900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123000" y="745275"/>
            <a:ext cx="5126100" cy="3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76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through NL is most intuitive.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 utterances often leave the user intent unspecified or underspecified.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 novel Goal Inference Procedure infers the intent of the user using natural language processing techniques.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 extracts the semantic representation of an utterance using Synonym generation/filtration and Semantic Role Labeling (SRL).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Operationalizable actions/goals are inferred by analyzing the task domain.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procedure has been integrated with the cognitive cycle of  MIDCAⁱ.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 plans on improving the flexibility (handle freeform utterances) of their interactions.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details on implementation, usage examples, and limitations are provided during the discussion. (Room #3: </a:t>
            </a: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https://zoom.us/j/2418841790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7">
            <a:alphaModFix/>
          </a:blip>
          <a:srcRect t="-882" r="6314" b="-6736"/>
          <a:stretch/>
        </p:blipFill>
        <p:spPr>
          <a:xfrm>
            <a:off x="5305500" y="918299"/>
            <a:ext cx="3715500" cy="336941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959000" y="50875"/>
            <a:ext cx="11184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768400" y="4588038"/>
            <a:ext cx="1471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Cox et al., 2016. 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68600" y="681025"/>
            <a:ext cx="5036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conceptual model of the Goal Inference Model integrated with Cognitive Cycle of MIDCA.</a:t>
            </a:r>
            <a:endParaRPr sz="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138425" y="4167850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486325" y="4859050"/>
            <a:ext cx="4387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Acknowledgement of graduate fellowship at Wright State University for first author.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8425" y="88750"/>
            <a:ext cx="8708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Towards Goal Inference for Human-Robot Collaboration 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 Gotteti¹(</a:t>
            </a:r>
            <a:r>
              <a:rPr lang="en" sz="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GOTTETI.2@WRIGHT.EDU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Matthew Molineaux²(</a:t>
            </a:r>
            <a:r>
              <a:rPr lang="en" sz="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MATTHEW.MOLINEAUX@WRIGHT.EDU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Michael Cox²(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MICHAEL.COX@WRIGHT.EDU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 </a:t>
            </a:r>
            <a:endParaRPr sz="18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9625" y="4284825"/>
            <a:ext cx="48900" cy="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934850" y="4340475"/>
            <a:ext cx="489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7425" y="729850"/>
            <a:ext cx="8821500" cy="3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Human-Robot Collaboration requires the agents to communicate, to achieve a goal or an action.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Communication can be verbal (natural language) and/or nonverbal (sign language).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Natural language utterances often leave the intent of the user unspecified. 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In order to decide what action or goal to achieve based on a user utterance, the agent requiresⁱ: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An understanding of natural language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Semantic representation of an instruction. </a:t>
            </a:r>
            <a:r>
              <a:rPr lang="en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e.g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operator (list of semantic arguments)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Domain-specific Groundings (physical world representation)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Different approaches to understand the motives and intent haven been developed based on: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Types of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Spoken Dialogue Systems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ⁱⁱ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learning based systems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ⁱⁱⁱ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that deal with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speech acts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ⁱ</a:t>
            </a:r>
            <a:endParaRPr sz="1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153000" y="853800"/>
            <a:ext cx="88380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2036050" y="4169413"/>
            <a:ext cx="3898800" cy="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i.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Tellex et al., 2020; Mavridis, 2015; Alomari, 2017.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ii. Spiliotopoulos, 2013.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Laird, 2017; Scheutz, 2018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Wilske &amp; Kruijff, 2006; Briggs &amp; Scheutz, 2017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703725" y="3747749"/>
            <a:ext cx="166146" cy="6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v</a:t>
            </a:r>
            <a:endParaRPr sz="200" dirty="0"/>
          </a:p>
        </p:txBody>
      </p:sp>
      <p:sp>
        <p:nvSpPr>
          <p:cNvPr id="80" name="Google Shape;80;p14"/>
          <p:cNvSpPr txBox="1"/>
          <p:nvPr/>
        </p:nvSpPr>
        <p:spPr>
          <a:xfrm>
            <a:off x="7860650" y="40450"/>
            <a:ext cx="1234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0" y="40450"/>
            <a:ext cx="1234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>
            <a:off x="123000" y="41354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Goal Inference for Human-Robot Collaboration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9400" y="131575"/>
            <a:ext cx="878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latin typeface="Quattrocento Sans"/>
                <a:ea typeface="Quattrocento Sans"/>
                <a:cs typeface="Quattrocento Sans"/>
                <a:sym typeface="Quattrocento Sans"/>
              </a:rPr>
              <a:t>Goal Inference Model</a:t>
            </a:r>
            <a:endParaRPr sz="1800" i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179400" y="6442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100" y="695400"/>
            <a:ext cx="4449000" cy="3278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83424" y="644275"/>
            <a:ext cx="4388575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Most of the approaches are engineered specific to a domain and/or task (</a:t>
            </a:r>
            <a:r>
              <a:rPr lang="en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e.g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Mavridis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, 2015; </a:t>
            </a:r>
            <a:r>
              <a:rPr lang="en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Tellex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 et al., 2020).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Our model intends to handle: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Unique &amp; freeform utterances (domain-generality)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Infer operationalizable actions/goals from them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Synonym generation and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Semantic Role Labeling(SRL)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are utilized to obtain semantic representation of an utterance.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Extracted information is used to obtain domain-specific mappings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Goal/Action Inference is done through condition checks.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Our model has been integrated with </a:t>
            </a: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Metacognitive Integrated Dual Cycle Architecture(MIDCA)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5"/>
          <p:cNvCxnSpPr>
            <a:cxnSpLocks/>
          </p:cNvCxnSpPr>
          <p:nvPr/>
        </p:nvCxnSpPr>
        <p:spPr>
          <a:xfrm flipH="1">
            <a:off x="4561367" y="644275"/>
            <a:ext cx="18582" cy="3524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5"/>
          <p:cNvSpPr txBox="1"/>
          <p:nvPr/>
        </p:nvSpPr>
        <p:spPr>
          <a:xfrm>
            <a:off x="4610100" y="3705550"/>
            <a:ext cx="48009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conceptual model of the Goal Inference Model integrated with Cognitive Cycle of MIDCA.</a:t>
            </a:r>
            <a:endParaRPr sz="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852193" y="105750"/>
            <a:ext cx="1206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123000" y="41354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Goal Inference for Human-Robot Collaboration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79400" y="131575"/>
            <a:ext cx="878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Synonym Generation/Filtration &amp;  Semantic Arguments to Groundings</a:t>
            </a:r>
            <a:endParaRPr sz="18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179400" y="6442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201025" y="759250"/>
            <a:ext cx="8703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b="1" i="1">
                <a:latin typeface="Times New Roman"/>
                <a:ea typeface="Times New Roman"/>
                <a:cs typeface="Times New Roman"/>
                <a:sym typeface="Times New Roman"/>
              </a:rPr>
              <a:t>Synonym Generation &amp; Filtration: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Wordnet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to generate sets of synonyms for domain-specific keywords. (operators, and predicates)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Some Filtration process is required to eliminate words that have no meaning in the domain of discourse.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Refined set is our knowledge base for the agent.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Utterance: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1100" b="1" i="1">
                <a:solidFill>
                  <a:schemeClr val="dk1"/>
                </a:solidFill>
              </a:rPr>
              <a:t>place the red block on the green block.”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b="1" i="1">
                <a:latin typeface="Times New Roman"/>
                <a:ea typeface="Times New Roman"/>
                <a:cs typeface="Times New Roman"/>
                <a:sym typeface="Times New Roman"/>
              </a:rPr>
              <a:t>Semantic Arguments to Groundings: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Get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Predicate Argument Structure (PAS)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 SRL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PAS:</a:t>
            </a:r>
            <a:r>
              <a:rPr lang="en" sz="1100" b="1">
                <a:solidFill>
                  <a:schemeClr val="dk1"/>
                </a:solidFill>
              </a:rPr>
              <a:t>V:</a:t>
            </a:r>
            <a:r>
              <a:rPr lang="en" sz="1100" i="1">
                <a:solidFill>
                  <a:schemeClr val="dk1"/>
                </a:solidFill>
              </a:rPr>
              <a:t> “place” </a:t>
            </a:r>
            <a:r>
              <a:rPr lang="en" sz="1100" b="1">
                <a:solidFill>
                  <a:schemeClr val="dk1"/>
                </a:solidFill>
              </a:rPr>
              <a:t>A1:</a:t>
            </a:r>
            <a:r>
              <a:rPr lang="en" sz="1100" i="1">
                <a:solidFill>
                  <a:schemeClr val="dk1"/>
                </a:solidFill>
              </a:rPr>
              <a:t> “the </a:t>
            </a:r>
            <a:r>
              <a:rPr lang="en" sz="1100" i="1" u="sng">
                <a:solidFill>
                  <a:schemeClr val="dk1"/>
                </a:solidFill>
              </a:rPr>
              <a:t>red</a:t>
            </a:r>
            <a:r>
              <a:rPr lang="en" sz="1100" i="1">
                <a:solidFill>
                  <a:schemeClr val="dk1"/>
                </a:solidFill>
              </a:rPr>
              <a:t> block” </a:t>
            </a:r>
            <a:r>
              <a:rPr lang="en" sz="1100" b="1">
                <a:solidFill>
                  <a:schemeClr val="dk1"/>
                </a:solidFill>
              </a:rPr>
              <a:t>A2:</a:t>
            </a:r>
            <a:r>
              <a:rPr lang="en" sz="1100" i="1">
                <a:solidFill>
                  <a:schemeClr val="dk1"/>
                </a:solidFill>
              </a:rPr>
              <a:t> “on the </a:t>
            </a:r>
            <a:r>
              <a:rPr lang="en" sz="1100" i="1" u="sng">
                <a:solidFill>
                  <a:schemeClr val="dk1"/>
                </a:solidFill>
              </a:rPr>
              <a:t>green</a:t>
            </a:r>
            <a:r>
              <a:rPr lang="en" sz="1100" i="1">
                <a:solidFill>
                  <a:schemeClr val="dk1"/>
                </a:solidFill>
              </a:rPr>
              <a:t> block”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Extract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Domain-specific operator </a:t>
            </a:r>
            <a:r>
              <a:rPr lang="en"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o: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(most synonymous to place). 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Extract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Domain-specific Mapping ⇒ </a:t>
            </a:r>
            <a:r>
              <a:rPr lang="en" sz="1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o: 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stack,  </a:t>
            </a:r>
            <a:r>
              <a:rPr lang="en" sz="1100" i="1">
                <a:solidFill>
                  <a:schemeClr val="dk1"/>
                </a:solidFill>
              </a:rPr>
              <a:t>objects:</a:t>
            </a:r>
            <a:r>
              <a:rPr lang="en" sz="1100">
                <a:solidFill>
                  <a:schemeClr val="dk1"/>
                </a:solidFill>
              </a:rPr>
              <a:t> [(block, </a:t>
            </a:r>
            <a:r>
              <a:rPr lang="en" sz="1100" i="1" u="sng">
                <a:solidFill>
                  <a:schemeClr val="dk1"/>
                </a:solidFill>
              </a:rPr>
              <a:t>red</a:t>
            </a:r>
            <a:r>
              <a:rPr lang="en" sz="1100">
                <a:solidFill>
                  <a:schemeClr val="dk1"/>
                </a:solidFill>
              </a:rPr>
              <a:t>), (block, </a:t>
            </a:r>
            <a:r>
              <a:rPr lang="en" sz="1100" i="1" u="sng">
                <a:solidFill>
                  <a:schemeClr val="dk1"/>
                </a:solidFill>
              </a:rPr>
              <a:t>green</a:t>
            </a:r>
            <a:r>
              <a:rPr lang="en" sz="1100">
                <a:solidFill>
                  <a:schemeClr val="dk1"/>
                </a:solidFill>
              </a:rPr>
              <a:t>)]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operator extracted is in domain-specific keywords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475425" y="1883725"/>
            <a:ext cx="3162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Is it a goal or an action?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937093" y="0"/>
            <a:ext cx="1206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123000" y="41354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Goal Inference for Human-Robot Collaboration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79400" y="131575"/>
            <a:ext cx="878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Inference through condition checks on instantiated actions 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179400" y="6442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209825" y="732850"/>
            <a:ext cx="4998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Dictionary that maps color of the block to their respective arguments.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E.g: </a:t>
            </a:r>
            <a:r>
              <a:rPr lang="en" sz="1200" i="1" u="sng"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→ A, </a:t>
            </a:r>
            <a:r>
              <a:rPr lang="en" sz="1200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B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Domain Specific mapping is used to obtain instantiated action.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instantiated-action: stack(A,B)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 instantiated action (α)  is an executable action if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Current state (s) satisfies preconditions defined on  α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Otherwise, the agent assumes that user is describing a desired state.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agent infers a goal on that described desired state/ postconditions over the extracted operator.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Once, the agent infers on performing on action or plan on achieving a goal, the remainder of MIDCA’s cognitive phases are carried out.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l="-4574" r="7250"/>
          <a:stretch/>
        </p:blipFill>
        <p:spPr>
          <a:xfrm>
            <a:off x="5138150" y="664675"/>
            <a:ext cx="3586551" cy="34360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757693" y="126525"/>
            <a:ext cx="1206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>
            <a:off x="123000" y="41354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Goal Inference for Human-Robot Collaboration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79400" y="113700"/>
            <a:ext cx="8785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Usage Examples &amp; 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9400" y="560200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l="50037" r="10024" b="56762"/>
          <a:stretch/>
        </p:blipFill>
        <p:spPr>
          <a:xfrm>
            <a:off x="2641950" y="2867987"/>
            <a:ext cx="1660325" cy="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0" y="3521087"/>
            <a:ext cx="52839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Initial state of the objects (blocks, triangles) in the construction domain,                                                                   (b) State after executing the stacking goal on B (blue) block and C (green) block,                   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92543" y="596713"/>
            <a:ext cx="4163100" cy="2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Ex 1: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</a:t>
            </a:r>
            <a:r>
              <a:rPr lang="en" sz="1200" dirty="0">
                <a:solidFill>
                  <a:srgbClr val="00FF00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blue block on the green block.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PAS: V1 = please, </a:t>
            </a:r>
            <a:r>
              <a:rPr lang="en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;  V(domain-specific verb) = put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A1: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blue block 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A2: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block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Domain-specific mapping: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o: stack; objects: [</a:t>
            </a:r>
            <a:r>
              <a:rPr lang="en" sz="12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blue,green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sz="1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Instantiated-action: stack(B,C)  &amp;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world = (a)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preconditions for stack(B,C):  clear(C) ∧ holding(B)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From (a) ‘C’ is clear but the agent is not holding ‘B’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Since not all preconditions are met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desired end state on operator/postconditions  ‘B’ being on ‘C’ ⇒ we infer a goal of </a:t>
            </a:r>
            <a:r>
              <a:rPr lang="en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(B, C)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t="-3214" r="56247" b="55946"/>
          <a:stretch/>
        </p:blipFill>
        <p:spPr>
          <a:xfrm>
            <a:off x="370786" y="2802176"/>
            <a:ext cx="1620149" cy="78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>
            <a:off x="4564800" y="560200"/>
            <a:ext cx="7200" cy="35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4693800" y="499975"/>
            <a:ext cx="4327200" cy="3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2:  Let the blue block be </a:t>
            </a:r>
            <a:r>
              <a:rPr lang="en" sz="1200" dirty="0">
                <a:solidFill>
                  <a:srgbClr val="00FF00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placed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green block.                  Ex 3: Can the blue block be </a:t>
            </a:r>
            <a:r>
              <a:rPr lang="en" sz="1200" dirty="0">
                <a:solidFill>
                  <a:srgbClr val="00FF00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stacked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green block?                  Ex 4: The yellow triangle is </a:t>
            </a:r>
            <a:r>
              <a:rPr lang="en" sz="1200" dirty="0">
                <a:solidFill>
                  <a:srgbClr val="00FF00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uncluttered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red block.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 dirty="0">
                <a:latin typeface="Times New Roman"/>
                <a:ea typeface="Times New Roman"/>
                <a:cs typeface="Times New Roman"/>
                <a:sym typeface="Times New Roman"/>
              </a:rPr>
              <a:t>Limitation (1): 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 consider all possible goals                            Ex:  </a:t>
            </a:r>
            <a:r>
              <a:rPr lang="en" sz="1200" dirty="0">
                <a:solidFill>
                  <a:srgbClr val="00FF00"/>
                </a:solidFill>
                <a:highlight>
                  <a:srgbClr val="6666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Pick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 the yellow triangle                                                           -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holding(D)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on-table(D, false)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clear(A)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 (2):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Carried out limitations of SRL                                  -  Not trained on a particular domain.                                                Ex: </a:t>
            </a:r>
            <a:r>
              <a:rPr lang="en" sz="1200" dirty="0">
                <a:solidFill>
                  <a:srgbClr val="00FF00"/>
                </a:solidFill>
                <a:highlight>
                  <a:srgbClr val="6666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down the red block     SRL-PAS: N/A                                                                                     -  Not all extracted verb lead to a domain-specific verb.                                              Ex: I </a:t>
            </a:r>
            <a:r>
              <a:rPr lang="en" sz="1200" dirty="0">
                <a:solidFill>
                  <a:srgbClr val="00FF00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want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red block in your hand                      -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757693" y="60400"/>
            <a:ext cx="1206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0" y="0"/>
            <a:ext cx="30000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4340475"/>
            <a:ext cx="1354475" cy="64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9"/>
          <p:cNvCxnSpPr/>
          <p:nvPr/>
        </p:nvCxnSpPr>
        <p:spPr>
          <a:xfrm>
            <a:off x="123000" y="41354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425" y="4219088"/>
            <a:ext cx="2665275" cy="8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1781375" y="4859050"/>
            <a:ext cx="4613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Goal Inference for Human-Robot Collaboration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79400" y="131575"/>
            <a:ext cx="878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Discussion &amp; Future work</a:t>
            </a:r>
            <a:endParaRPr sz="18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179400" y="64427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9"/>
          <p:cNvSpPr txBox="1"/>
          <p:nvPr/>
        </p:nvSpPr>
        <p:spPr>
          <a:xfrm>
            <a:off x="201025" y="759250"/>
            <a:ext cx="87039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approach to infer user intent through synonym generation, semantic role labeling,  and inference through condition checks.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Demonstrated the effectiveness of the procedure using initial set of examples in terms of flexibility of sentences.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plan to provide experimental evidence to our approach to evaluate  the generality and improve user experience/satisfaction.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are caused by our commitment to accept free-form instructions rather rigid pre-scripted conversations.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adding domain-specific knowledge graphs or ontologies to increase the accuracy of user intent inference.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multiple possible goals for an utterance using probabilistic graph relational models of domain.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35800" y="2571750"/>
            <a:ext cx="878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Questions(?)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088700" y="3128513"/>
            <a:ext cx="70794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click on this</a:t>
            </a:r>
            <a:r>
              <a:rPr lang="en" sz="12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link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more information about this paper/poster.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forward any questions, concerns, and comments to </a:t>
            </a:r>
            <a:r>
              <a:rPr lang="en" sz="1200" i="1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GOTTETI.2@WRIGHT.EDU</a:t>
            </a:r>
            <a:r>
              <a:rPr lang="en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7" name="Google Shape;157;p19"/>
          <p:cNvCxnSpPr/>
          <p:nvPr/>
        </p:nvCxnSpPr>
        <p:spPr>
          <a:xfrm>
            <a:off x="83632" y="2583025"/>
            <a:ext cx="8898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7814093" y="131575"/>
            <a:ext cx="1206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#poster-gotteti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ACS 2020</a:t>
            </a:r>
            <a:endParaRPr sz="12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1401</Words>
  <Application>Microsoft Macintosh PowerPoint</Application>
  <PresentationFormat>On-screen Show (16:9)</PresentationFormat>
  <Paragraphs>138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Quattrocento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Gotteti, Shreevignesh</cp:lastModifiedBy>
  <cp:revision>4</cp:revision>
  <dcterms:modified xsi:type="dcterms:W3CDTF">2020-08-12T17:49:31Z</dcterms:modified>
</cp:coreProperties>
</file>