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ublic Sans Bold" charset="1" panose="00000000000000000000"/>
      <p:regular r:id="rId15"/>
    </p:embeddedFont>
    <p:embeddedFont>
      <p:font typeface="Playfair Display" charset="1" panose="00000500000000000000"/>
      <p:regular r:id="rId16"/>
    </p:embeddedFont>
    <p:embeddedFont>
      <p:font typeface="EB Garamond Semi-Bold" charset="1" panose="00000000000000000000"/>
      <p:regular r:id="rId17"/>
    </p:embeddedFont>
    <p:embeddedFont>
      <p:font typeface="Playfair Display Bold" charset="1" panose="00000800000000000000"/>
      <p:regular r:id="rId18"/>
    </p:embeddedFont>
    <p:embeddedFont>
      <p:font typeface="EB Garamon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a:off x="1006882" y="4576387"/>
            <a:ext cx="16755312" cy="0"/>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89291" y="4823745"/>
            <a:ext cx="16694727" cy="589907"/>
          </a:xfrm>
          <a:prstGeom prst="rect">
            <a:avLst/>
          </a:prstGeom>
        </p:spPr>
        <p:txBody>
          <a:bodyPr anchor="t" rtlCol="false" tIns="0" lIns="0" bIns="0" rIns="0">
            <a:spAutoFit/>
          </a:bodyPr>
          <a:lstStyle/>
          <a:p>
            <a:pPr algn="l">
              <a:lnSpc>
                <a:spcPts val="4760"/>
              </a:lnSpc>
              <a:spcBef>
                <a:spcPct val="0"/>
              </a:spcBef>
            </a:pPr>
            <a:r>
              <a:rPr lang="en-US" b="true" sz="3400" spc="771">
                <a:solidFill>
                  <a:srgbClr val="2B2C30"/>
                </a:solidFill>
                <a:latin typeface="Public Sans Bold"/>
                <a:ea typeface="Public Sans Bold"/>
                <a:cs typeface="Public Sans Bold"/>
                <a:sym typeface="Public Sans Bold"/>
              </a:rPr>
              <a:t>IMPLEMENTATION OF O-RAN IN VEHICULAR NETWORKS</a:t>
            </a:r>
          </a:p>
        </p:txBody>
      </p:sp>
      <p:sp>
        <p:nvSpPr>
          <p:cNvPr name="TextBox 4" id="4"/>
          <p:cNvSpPr txBox="true"/>
          <p:nvPr/>
        </p:nvSpPr>
        <p:spPr>
          <a:xfrm rot="0">
            <a:off x="1006882" y="2969452"/>
            <a:ext cx="16859544" cy="1283376"/>
          </a:xfrm>
          <a:prstGeom prst="rect">
            <a:avLst/>
          </a:prstGeom>
        </p:spPr>
        <p:txBody>
          <a:bodyPr anchor="t" rtlCol="false" tIns="0" lIns="0" bIns="0" rIns="0">
            <a:spAutoFit/>
          </a:bodyPr>
          <a:lstStyle/>
          <a:p>
            <a:pPr algn="l">
              <a:lnSpc>
                <a:spcPts val="9438"/>
              </a:lnSpc>
            </a:pPr>
            <a:r>
              <a:rPr lang="en-US" sz="10371" spc="51">
                <a:solidFill>
                  <a:srgbClr val="2B2C30"/>
                </a:solidFill>
                <a:latin typeface="Playfair Display"/>
                <a:ea typeface="Playfair Display"/>
                <a:cs typeface="Playfair Display"/>
                <a:sym typeface="Playfair Display"/>
              </a:rPr>
              <a:t>Cp-301 Department Project</a:t>
            </a:r>
          </a:p>
        </p:txBody>
      </p:sp>
      <p:sp>
        <p:nvSpPr>
          <p:cNvPr name="TextBox 5" id="5"/>
          <p:cNvSpPr txBox="true"/>
          <p:nvPr/>
        </p:nvSpPr>
        <p:spPr>
          <a:xfrm rot="0">
            <a:off x="1006882" y="7470683"/>
            <a:ext cx="8429772" cy="1599189"/>
          </a:xfrm>
          <a:prstGeom prst="rect">
            <a:avLst/>
          </a:prstGeom>
        </p:spPr>
        <p:txBody>
          <a:bodyPr anchor="t" rtlCol="false" tIns="0" lIns="0" bIns="0" rIns="0">
            <a:spAutoFit/>
          </a:bodyPr>
          <a:lstStyle/>
          <a:p>
            <a:pPr algn="l">
              <a:lnSpc>
                <a:spcPts val="4342"/>
              </a:lnSpc>
            </a:pPr>
          </a:p>
          <a:p>
            <a:pPr algn="l">
              <a:lnSpc>
                <a:spcPts val="4342"/>
              </a:lnSpc>
            </a:pPr>
            <a:r>
              <a:rPr lang="en-US" sz="2894" b="true">
                <a:solidFill>
                  <a:srgbClr val="2B2C30"/>
                </a:solidFill>
                <a:latin typeface="EB Garamond Semi-Bold"/>
                <a:ea typeface="EB Garamond Semi-Bold"/>
                <a:cs typeface="EB Garamond Semi-Bold"/>
                <a:sym typeface="EB Garamond Semi-Bold"/>
              </a:rPr>
              <a:t>Aremandla Sujesh Gnani       2022EEB1159</a:t>
            </a:r>
          </a:p>
          <a:p>
            <a:pPr algn="l">
              <a:lnSpc>
                <a:spcPts val="4342"/>
              </a:lnSpc>
            </a:pPr>
            <a:r>
              <a:rPr lang="en-US" sz="2894" b="true">
                <a:solidFill>
                  <a:srgbClr val="2B2C30"/>
                </a:solidFill>
                <a:latin typeface="EB Garamond Semi-Bold"/>
                <a:ea typeface="EB Garamond Semi-Bold"/>
                <a:cs typeface="EB Garamond Semi-Bold"/>
                <a:sym typeface="EB Garamond Semi-Bold"/>
              </a:rPr>
              <a:t>Lavudya Shreekar                    2022EEB1187</a:t>
            </a:r>
          </a:p>
        </p:txBody>
      </p:sp>
      <p:sp>
        <p:nvSpPr>
          <p:cNvPr name="TextBox 6" id="6"/>
          <p:cNvSpPr txBox="true"/>
          <p:nvPr/>
        </p:nvSpPr>
        <p:spPr>
          <a:xfrm rot="0">
            <a:off x="13251015" y="5804178"/>
            <a:ext cx="5036985" cy="389576"/>
          </a:xfrm>
          <a:prstGeom prst="rect">
            <a:avLst/>
          </a:prstGeom>
        </p:spPr>
        <p:txBody>
          <a:bodyPr anchor="t" rtlCol="false" tIns="0" lIns="0" bIns="0" rIns="0">
            <a:spAutoFit/>
          </a:bodyPr>
          <a:lstStyle/>
          <a:p>
            <a:pPr algn="l">
              <a:lnSpc>
                <a:spcPts val="2819"/>
              </a:lnSpc>
            </a:pPr>
            <a:r>
              <a:rPr lang="en-US" sz="3098" spc="15" b="true">
                <a:solidFill>
                  <a:srgbClr val="2B2C30"/>
                </a:solidFill>
                <a:latin typeface="Playfair Display Bold"/>
                <a:ea typeface="Playfair Display Bold"/>
                <a:cs typeface="Playfair Display Bold"/>
                <a:sym typeface="Playfair Display Bold"/>
              </a:rPr>
              <a:t>-Dr.Brijesh Kumbani</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695" y="996114"/>
            <a:ext cx="9578357" cy="735054"/>
          </a:xfrm>
          <a:prstGeom prst="rect">
            <a:avLst/>
          </a:prstGeom>
        </p:spPr>
        <p:txBody>
          <a:bodyPr anchor="t" rtlCol="false" tIns="0" lIns="0" bIns="0" rIns="0">
            <a:spAutoFit/>
          </a:bodyPr>
          <a:lstStyle/>
          <a:p>
            <a:pPr algn="l">
              <a:lnSpc>
                <a:spcPts val="5453"/>
              </a:lnSpc>
            </a:pPr>
            <a:r>
              <a:rPr lang="en-US" sz="5992" spc="29" b="true">
                <a:solidFill>
                  <a:srgbClr val="2B2C30"/>
                </a:solidFill>
                <a:latin typeface="Playfair Display Bold"/>
                <a:ea typeface="Playfair Display Bold"/>
                <a:cs typeface="Playfair Display Bold"/>
                <a:sym typeface="Playfair Display Bold"/>
              </a:rPr>
              <a:t>Our Research Focus:</a:t>
            </a:r>
          </a:p>
        </p:txBody>
      </p:sp>
      <p:sp>
        <p:nvSpPr>
          <p:cNvPr name="TextBox 3" id="3"/>
          <p:cNvSpPr txBox="true"/>
          <p:nvPr/>
        </p:nvSpPr>
        <p:spPr>
          <a:xfrm rot="0">
            <a:off x="1028695" y="2210127"/>
            <a:ext cx="16451213" cy="7520559"/>
          </a:xfrm>
          <a:prstGeom prst="rect">
            <a:avLst/>
          </a:prstGeom>
        </p:spPr>
        <p:txBody>
          <a:bodyPr anchor="t" rtlCol="false" tIns="0" lIns="0" bIns="0" rIns="0">
            <a:spAutoFit/>
          </a:bodyPr>
          <a:lstStyle/>
          <a:p>
            <a:pPr algn="l" marL="764286" indent="-382143" lvl="1">
              <a:lnSpc>
                <a:spcPts val="4956"/>
              </a:lnSpc>
              <a:spcBef>
                <a:spcPct val="0"/>
              </a:spcBef>
              <a:buFont typeface="Arial"/>
              <a:buChar char="•"/>
            </a:pPr>
            <a:r>
              <a:rPr lang="en-US" b="true" sz="3540">
                <a:solidFill>
                  <a:srgbClr val="2B2C30"/>
                </a:solidFill>
                <a:latin typeface="EB Garamond Semi-Bold"/>
                <a:ea typeface="EB Garamond Semi-Bold"/>
                <a:cs typeface="EB Garamond Semi-Bold"/>
                <a:sym typeface="EB Garamond Semi-Bold"/>
              </a:rPr>
              <a:t>T</a:t>
            </a:r>
            <a:r>
              <a:rPr lang="en-US" b="true" sz="3540">
                <a:solidFill>
                  <a:srgbClr val="2B2C30"/>
                </a:solidFill>
                <a:latin typeface="EB Garamond Semi-Bold"/>
                <a:ea typeface="EB Garamond Semi-Bold"/>
                <a:cs typeface="EB Garamond Semi-Bold"/>
                <a:sym typeface="EB Garamond Semi-Bold"/>
              </a:rPr>
              <a:t>raffic Challenge:</a:t>
            </a:r>
            <a:r>
              <a:rPr lang="en-US" sz="3540">
                <a:solidFill>
                  <a:srgbClr val="2B2C30"/>
                </a:solidFill>
                <a:latin typeface="EB Garamond"/>
                <a:ea typeface="EB Garamond"/>
                <a:cs typeface="EB Garamond"/>
                <a:sym typeface="EB Garamond"/>
              </a:rPr>
              <a:t> Urban congestion, like i</a:t>
            </a:r>
            <a:r>
              <a:rPr lang="en-US" sz="3540">
                <a:solidFill>
                  <a:srgbClr val="2B2C30"/>
                </a:solidFill>
                <a:latin typeface="EB Garamond"/>
                <a:ea typeface="EB Garamond"/>
                <a:cs typeface="EB Garamond"/>
                <a:sym typeface="EB Garamond"/>
              </a:rPr>
              <a:t>n </a:t>
            </a:r>
            <a:r>
              <a:rPr lang="en-US" sz="3540">
                <a:solidFill>
                  <a:srgbClr val="2B2C30"/>
                </a:solidFill>
                <a:latin typeface="EB Garamond"/>
                <a:ea typeface="EB Garamond"/>
                <a:cs typeface="EB Garamond"/>
                <a:sym typeface="EB Garamond"/>
              </a:rPr>
              <a:t>Edin</a:t>
            </a:r>
            <a:r>
              <a:rPr lang="en-US" sz="3540">
                <a:solidFill>
                  <a:srgbClr val="2B2C30"/>
                </a:solidFill>
                <a:latin typeface="EB Garamond"/>
                <a:ea typeface="EB Garamond"/>
                <a:cs typeface="EB Garamond"/>
                <a:sym typeface="EB Garamond"/>
              </a:rPr>
              <a:t>bur</a:t>
            </a:r>
            <a:r>
              <a:rPr lang="en-US" sz="3540">
                <a:solidFill>
                  <a:srgbClr val="2B2C30"/>
                </a:solidFill>
                <a:latin typeface="EB Garamond"/>
                <a:ea typeface="EB Garamond"/>
                <a:cs typeface="EB Garamond"/>
                <a:sym typeface="EB Garamond"/>
              </a:rPr>
              <a:t>gh</a:t>
            </a:r>
            <a:r>
              <a:rPr lang="en-US" sz="3540">
                <a:solidFill>
                  <a:srgbClr val="2B2C30"/>
                </a:solidFill>
                <a:latin typeface="EB Garamond"/>
                <a:ea typeface="EB Garamond"/>
                <a:cs typeface="EB Garamond"/>
                <a:sym typeface="EB Garamond"/>
              </a:rPr>
              <a:t>, </a:t>
            </a:r>
            <a:r>
              <a:rPr lang="en-US" sz="3540">
                <a:solidFill>
                  <a:srgbClr val="2B2C30"/>
                </a:solidFill>
                <a:latin typeface="EB Garamond"/>
                <a:ea typeface="EB Garamond"/>
                <a:cs typeface="EB Garamond"/>
                <a:sym typeface="EB Garamond"/>
              </a:rPr>
              <a:t>c</a:t>
            </a:r>
            <a:r>
              <a:rPr lang="en-US" sz="3540">
                <a:solidFill>
                  <a:srgbClr val="2B2C30"/>
                </a:solidFill>
                <a:latin typeface="EB Garamond"/>
                <a:ea typeface="EB Garamond"/>
                <a:cs typeface="EB Garamond"/>
                <a:sym typeface="EB Garamond"/>
              </a:rPr>
              <a:t>a</a:t>
            </a:r>
            <a:r>
              <a:rPr lang="en-US" sz="3540">
                <a:solidFill>
                  <a:srgbClr val="2B2C30"/>
                </a:solidFill>
                <a:latin typeface="EB Garamond"/>
                <a:ea typeface="EB Garamond"/>
                <a:cs typeface="EB Garamond"/>
                <a:sym typeface="EB Garamond"/>
              </a:rPr>
              <a:t>uses</a:t>
            </a:r>
            <a:r>
              <a:rPr lang="en-US" sz="3540">
                <a:solidFill>
                  <a:srgbClr val="2B2C30"/>
                </a:solidFill>
                <a:latin typeface="EB Garamond"/>
                <a:ea typeface="EB Garamond"/>
                <a:cs typeface="EB Garamond"/>
                <a:sym typeface="EB Garamond"/>
              </a:rPr>
              <a:t> </a:t>
            </a:r>
            <a:r>
              <a:rPr lang="en-US" sz="3540">
                <a:solidFill>
                  <a:srgbClr val="2B2C30"/>
                </a:solidFill>
                <a:latin typeface="EB Garamond"/>
                <a:ea typeface="EB Garamond"/>
                <a:cs typeface="EB Garamond"/>
                <a:sym typeface="EB Garamond"/>
              </a:rPr>
              <a:t>del</a:t>
            </a:r>
            <a:r>
              <a:rPr lang="en-US" sz="3540">
                <a:solidFill>
                  <a:srgbClr val="2B2C30"/>
                </a:solidFill>
                <a:latin typeface="EB Garamond"/>
                <a:ea typeface="EB Garamond"/>
                <a:cs typeface="EB Garamond"/>
                <a:sym typeface="EB Garamond"/>
              </a:rPr>
              <a:t>ay</a:t>
            </a:r>
            <a:r>
              <a:rPr lang="en-US" sz="3540">
                <a:solidFill>
                  <a:srgbClr val="2B2C30"/>
                </a:solidFill>
                <a:latin typeface="EB Garamond"/>
                <a:ea typeface="EB Garamond"/>
                <a:cs typeface="EB Garamond"/>
                <a:sym typeface="EB Garamond"/>
              </a:rPr>
              <a:t>s (e.g., ~43 mins departure delay, ~412 hrs waiting for 450 vehicles).</a:t>
            </a:r>
          </a:p>
          <a:p>
            <a:pPr algn="l" marL="764286" indent="-382143" lvl="1">
              <a:lnSpc>
                <a:spcPts val="4956"/>
              </a:lnSpc>
              <a:spcBef>
                <a:spcPct val="0"/>
              </a:spcBef>
              <a:buFont typeface="Arial"/>
              <a:buChar char="•"/>
            </a:pPr>
            <a:r>
              <a:rPr lang="en-US" b="true" sz="3540">
                <a:solidFill>
                  <a:srgbClr val="2B2C30"/>
                </a:solidFill>
                <a:latin typeface="EB Garamond Semi-Bold"/>
                <a:ea typeface="EB Garamond Semi-Bold"/>
                <a:cs typeface="EB Garamond Semi-Bold"/>
                <a:sym typeface="EB Garamond Semi-Bold"/>
              </a:rPr>
              <a:t>SUMO Simulation</a:t>
            </a:r>
            <a:r>
              <a:rPr lang="en-US" sz="3540">
                <a:solidFill>
                  <a:srgbClr val="2B2C30"/>
                </a:solidFill>
                <a:latin typeface="EB Garamond"/>
                <a:ea typeface="EB Garamond"/>
                <a:cs typeface="EB Garamond"/>
                <a:sym typeface="EB Garamond"/>
              </a:rPr>
              <a:t>: Models traffic flow microscopically; Edinburgh study shows inefficiencies with 10.45 km average trips.</a:t>
            </a:r>
          </a:p>
          <a:p>
            <a:pPr algn="l" marL="764286" indent="-382143" lvl="1">
              <a:lnSpc>
                <a:spcPts val="4956"/>
              </a:lnSpc>
              <a:spcBef>
                <a:spcPct val="0"/>
              </a:spcBef>
              <a:buFont typeface="Arial"/>
              <a:buChar char="•"/>
            </a:pPr>
            <a:r>
              <a:rPr lang="en-US" sz="3540">
                <a:solidFill>
                  <a:srgbClr val="2B2C30"/>
                </a:solidFill>
                <a:latin typeface="EB Garamond"/>
                <a:ea typeface="EB Garamond"/>
                <a:cs typeface="EB Garamond"/>
                <a:sym typeface="EB Garamond"/>
              </a:rPr>
              <a:t>Built a </a:t>
            </a:r>
            <a:r>
              <a:rPr lang="en-US" sz="3540">
                <a:solidFill>
                  <a:srgbClr val="2B2C30"/>
                </a:solidFill>
                <a:latin typeface="EB Garamond"/>
                <a:ea typeface="EB Garamond"/>
                <a:cs typeface="EB Garamond"/>
                <a:sym typeface="EB Garamond"/>
              </a:rPr>
              <a:t>V2X simulation framework based on the 2024 IFIP WMNC paper "SMART."</a:t>
            </a:r>
          </a:p>
          <a:p>
            <a:pPr algn="l" marL="764286" indent="-382143" lvl="1">
              <a:lnSpc>
                <a:spcPts val="4956"/>
              </a:lnSpc>
              <a:spcBef>
                <a:spcPct val="0"/>
              </a:spcBef>
              <a:buFont typeface="Arial"/>
              <a:buChar char="•"/>
            </a:pPr>
            <a:r>
              <a:rPr lang="en-US" sz="3540">
                <a:solidFill>
                  <a:srgbClr val="2B2C30"/>
                </a:solidFill>
                <a:latin typeface="EB Garamond"/>
                <a:ea typeface="EB Garamond"/>
                <a:cs typeface="EB Garamond"/>
                <a:sym typeface="EB Garamond"/>
              </a:rPr>
              <a:t>Used SUMO and </a:t>
            </a:r>
            <a:r>
              <a:rPr lang="en-US" sz="3540">
                <a:solidFill>
                  <a:srgbClr val="2B2C30"/>
                </a:solidFill>
                <a:latin typeface="EB Garamond"/>
                <a:ea typeface="EB Garamond"/>
                <a:cs typeface="EB Garamond"/>
                <a:sym typeface="EB Garamond"/>
              </a:rPr>
              <a:t>OMNeT++ to model mobility and networks in Edinburgh city Scotland</a:t>
            </a:r>
          </a:p>
          <a:p>
            <a:pPr algn="l" marL="764286" indent="-382143" lvl="1">
              <a:lnSpc>
                <a:spcPts val="4956"/>
              </a:lnSpc>
              <a:spcBef>
                <a:spcPct val="0"/>
              </a:spcBef>
              <a:buFont typeface="Arial"/>
              <a:buChar char="•"/>
            </a:pPr>
            <a:r>
              <a:rPr lang="en-US" sz="3540">
                <a:solidFill>
                  <a:srgbClr val="2B2C30"/>
                </a:solidFill>
                <a:latin typeface="EB Garamond"/>
                <a:ea typeface="EB Garamond"/>
                <a:cs typeface="EB Garamond"/>
                <a:sym typeface="EB Garamond"/>
              </a:rPr>
              <a:t>Defined </a:t>
            </a:r>
            <a:r>
              <a:rPr lang="en-US" b="true" sz="3540">
                <a:solidFill>
                  <a:srgbClr val="2B2C30"/>
                </a:solidFill>
                <a:latin typeface="EB Garamond Semi-Bold"/>
                <a:ea typeface="EB Garamond Semi-Bold"/>
                <a:cs typeface="EB Garamond Semi-Bold"/>
                <a:sym typeface="EB Garamond Semi-Bold"/>
              </a:rPr>
              <a:t>Emergency</a:t>
            </a:r>
            <a:r>
              <a:rPr lang="en-US" sz="3540">
                <a:solidFill>
                  <a:srgbClr val="2B2C30"/>
                </a:solidFill>
                <a:latin typeface="EB Garamond"/>
                <a:ea typeface="EB Garamond"/>
                <a:cs typeface="EB Garamond"/>
                <a:sym typeface="EB Garamond"/>
              </a:rPr>
              <a:t>, </a:t>
            </a:r>
            <a:r>
              <a:rPr lang="en-US" b="true" sz="3540">
                <a:solidFill>
                  <a:srgbClr val="2B2C30"/>
                </a:solidFill>
                <a:latin typeface="EB Garamond Semi-Bold"/>
                <a:ea typeface="EB Garamond Semi-Bold"/>
                <a:cs typeface="EB Garamond Semi-Bold"/>
                <a:sym typeface="EB Garamond Semi-Bold"/>
              </a:rPr>
              <a:t>Fast</a:t>
            </a:r>
            <a:r>
              <a:rPr lang="en-US" sz="3540">
                <a:solidFill>
                  <a:srgbClr val="2B2C30"/>
                </a:solidFill>
                <a:latin typeface="EB Garamond"/>
                <a:ea typeface="EB Garamond"/>
                <a:cs typeface="EB Garamond"/>
                <a:sym typeface="EB Garamond"/>
              </a:rPr>
              <a:t>, and </a:t>
            </a:r>
            <a:r>
              <a:rPr lang="en-US" b="true" sz="3540">
                <a:solidFill>
                  <a:srgbClr val="2B2C30"/>
                </a:solidFill>
                <a:latin typeface="EB Garamond Semi-Bold"/>
                <a:ea typeface="EB Garamond Semi-Bold"/>
                <a:cs typeface="EB Garamond Semi-Bold"/>
                <a:sym typeface="EB Garamond Semi-Bold"/>
              </a:rPr>
              <a:t>Slow</a:t>
            </a:r>
            <a:r>
              <a:rPr lang="en-US" sz="3540">
                <a:solidFill>
                  <a:srgbClr val="2B2C30"/>
                </a:solidFill>
                <a:latin typeface="EB Garamond"/>
                <a:ea typeface="EB Garamond"/>
                <a:cs typeface="EB Garamond"/>
                <a:sym typeface="EB Garamond"/>
              </a:rPr>
              <a:t> vehicles.</a:t>
            </a:r>
          </a:p>
          <a:p>
            <a:pPr algn="l" marL="764286" indent="-382143" lvl="1">
              <a:lnSpc>
                <a:spcPts val="4956"/>
              </a:lnSpc>
              <a:spcBef>
                <a:spcPct val="0"/>
              </a:spcBef>
              <a:buFont typeface="Arial"/>
              <a:buChar char="•"/>
            </a:pPr>
            <a:r>
              <a:rPr lang="en-US" sz="3540">
                <a:solidFill>
                  <a:srgbClr val="2B2C30"/>
                </a:solidFill>
                <a:latin typeface="EB Garamond"/>
                <a:ea typeface="EB Garamond"/>
                <a:cs typeface="EB Garamond"/>
                <a:sym typeface="EB Garamond"/>
              </a:rPr>
              <a:t>Simulated </a:t>
            </a:r>
            <a:r>
              <a:rPr lang="en-US" b="true" sz="3540">
                <a:solidFill>
                  <a:srgbClr val="2B2C30"/>
                </a:solidFill>
                <a:latin typeface="EB Garamond Semi-Bold"/>
                <a:ea typeface="EB Garamond Semi-Bold"/>
                <a:cs typeface="EB Garamond Semi-Bold"/>
                <a:sym typeface="EB Garamond Semi-Bold"/>
              </a:rPr>
              <a:t>Night</a:t>
            </a:r>
            <a:r>
              <a:rPr lang="en-US" sz="3540">
                <a:solidFill>
                  <a:srgbClr val="2B2C30"/>
                </a:solidFill>
                <a:latin typeface="EB Garamond"/>
                <a:ea typeface="EB Garamond"/>
                <a:cs typeface="EB Garamond"/>
                <a:sym typeface="EB Garamond"/>
              </a:rPr>
              <a:t>, </a:t>
            </a:r>
            <a:r>
              <a:rPr lang="en-US" b="true" sz="3540">
                <a:solidFill>
                  <a:srgbClr val="2B2C30"/>
                </a:solidFill>
                <a:latin typeface="EB Garamond Semi-Bold"/>
                <a:ea typeface="EB Garamond Semi-Bold"/>
                <a:cs typeface="EB Garamond Semi-Bold"/>
                <a:sym typeface="EB Garamond Semi-Bold"/>
              </a:rPr>
              <a:t>Typical</a:t>
            </a:r>
            <a:r>
              <a:rPr lang="en-US" sz="3540">
                <a:solidFill>
                  <a:srgbClr val="2B2C30"/>
                </a:solidFill>
                <a:latin typeface="EB Garamond"/>
                <a:ea typeface="EB Garamond"/>
                <a:cs typeface="EB Garamond"/>
                <a:sym typeface="EB Garamond"/>
              </a:rPr>
              <a:t>, and </a:t>
            </a:r>
            <a:r>
              <a:rPr lang="en-US" b="true" sz="3540">
                <a:solidFill>
                  <a:srgbClr val="2B2C30"/>
                </a:solidFill>
                <a:latin typeface="EB Garamond Semi-Bold"/>
                <a:ea typeface="EB Garamond Semi-Bold"/>
                <a:cs typeface="EB Garamond Semi-Bold"/>
                <a:sym typeface="EB Garamond Semi-Bold"/>
              </a:rPr>
              <a:t>Busy</a:t>
            </a:r>
            <a:r>
              <a:rPr lang="en-US" sz="3540">
                <a:solidFill>
                  <a:srgbClr val="2B2C30"/>
                </a:solidFill>
                <a:latin typeface="EB Garamond"/>
                <a:ea typeface="EB Garamond"/>
                <a:cs typeface="EB Garamond"/>
                <a:sym typeface="EB Garamond"/>
              </a:rPr>
              <a:t> traffic densities.</a:t>
            </a:r>
          </a:p>
          <a:p>
            <a:pPr algn="l" marL="764286" indent="-382143" lvl="1">
              <a:lnSpc>
                <a:spcPts val="4956"/>
              </a:lnSpc>
              <a:spcBef>
                <a:spcPct val="0"/>
              </a:spcBef>
              <a:buFont typeface="Arial"/>
              <a:buChar char="•"/>
            </a:pPr>
            <a:r>
              <a:rPr lang="en-US" sz="3540">
                <a:solidFill>
                  <a:srgbClr val="2B2C30"/>
                </a:solidFill>
                <a:latin typeface="EB Garamond"/>
                <a:ea typeface="EB Garamond"/>
                <a:cs typeface="EB Garamond"/>
                <a:sym typeface="EB Garamond"/>
              </a:rPr>
              <a:t>Analyzed speed, SINR, SNR, and delay across densities.</a:t>
            </a:r>
          </a:p>
          <a:p>
            <a:pPr algn="l" marL="764286" indent="-382143" lvl="1">
              <a:lnSpc>
                <a:spcPts val="4956"/>
              </a:lnSpc>
              <a:spcBef>
                <a:spcPct val="0"/>
              </a:spcBef>
              <a:buFont typeface="Arial"/>
              <a:buChar char="•"/>
            </a:pPr>
            <a:r>
              <a:rPr lang="en-US" sz="3540">
                <a:solidFill>
                  <a:srgbClr val="2B2C30"/>
                </a:solidFill>
                <a:latin typeface="EB Garamond"/>
                <a:ea typeface="EB Garamond"/>
                <a:cs typeface="EB Garamond"/>
                <a:sym typeface="EB Garamond"/>
              </a:rPr>
              <a:t>Studied density impact on V2X performance.</a:t>
            </a:r>
          </a:p>
          <a:p>
            <a:pPr algn="l" marL="764286" indent="-382143" lvl="1">
              <a:lnSpc>
                <a:spcPts val="4956"/>
              </a:lnSpc>
              <a:spcBef>
                <a:spcPct val="0"/>
              </a:spcBef>
              <a:buFont typeface="Arial"/>
              <a:buChar char="•"/>
            </a:pPr>
            <a:r>
              <a:rPr lang="en-US" sz="3540">
                <a:solidFill>
                  <a:srgbClr val="2B2C30"/>
                </a:solidFill>
                <a:latin typeface="EB Garamond"/>
                <a:ea typeface="EB Garamond"/>
                <a:cs typeface="EB Garamond"/>
                <a:sym typeface="EB Garamond"/>
              </a:rPr>
              <a:t>Validated SMART and emphasized adaptive delay strategies.</a:t>
            </a:r>
          </a:p>
          <a:p>
            <a:pPr algn="l">
              <a:lnSpc>
                <a:spcPts val="4956"/>
              </a:lnSpc>
              <a:spcBef>
                <a:spcPct val="0"/>
              </a:spcBef>
            </a:pPr>
          </a:p>
        </p:txBody>
      </p:sp>
      <p:sp>
        <p:nvSpPr>
          <p:cNvPr name="AutoShape 4" id="4"/>
          <p:cNvSpPr/>
          <p:nvPr/>
        </p:nvSpPr>
        <p:spPr>
          <a:xfrm flipV="true">
            <a:off x="1028695" y="1985881"/>
            <a:ext cx="16230594" cy="38509"/>
          </a:xfrm>
          <a:prstGeom prst="line">
            <a:avLst/>
          </a:prstGeom>
          <a:ln cap="flat" w="9525">
            <a:solidFill>
              <a:srgbClr val="2B2C30"/>
            </a:solidFill>
            <a:prstDash val="solid"/>
            <a:headEnd type="none" len="sm" w="sm"/>
            <a:tailEnd type="none" len="sm" w="sm"/>
          </a:ln>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716899" y="2031071"/>
            <a:ext cx="7561231" cy="3998001"/>
          </a:xfrm>
          <a:custGeom>
            <a:avLst/>
            <a:gdLst/>
            <a:ahLst/>
            <a:cxnLst/>
            <a:rect r="r" b="b" t="t" l="l"/>
            <a:pathLst>
              <a:path h="3998001" w="7561231">
                <a:moveTo>
                  <a:pt x="0" y="0"/>
                </a:moveTo>
                <a:lnTo>
                  <a:pt x="7561232" y="0"/>
                </a:lnTo>
                <a:lnTo>
                  <a:pt x="7561232" y="3998001"/>
                </a:lnTo>
                <a:lnTo>
                  <a:pt x="0" y="3998001"/>
                </a:lnTo>
                <a:lnTo>
                  <a:pt x="0" y="0"/>
                </a:lnTo>
                <a:close/>
              </a:path>
            </a:pathLst>
          </a:custGeom>
          <a:blipFill>
            <a:blip r:embed="rId2"/>
            <a:stretch>
              <a:fillRect l="0" t="0" r="0" b="0"/>
            </a:stretch>
          </a:blipFill>
        </p:spPr>
      </p:sp>
      <p:sp>
        <p:nvSpPr>
          <p:cNvPr name="Freeform 4" id="4"/>
          <p:cNvSpPr/>
          <p:nvPr/>
        </p:nvSpPr>
        <p:spPr>
          <a:xfrm flipH="false" flipV="false" rot="0">
            <a:off x="8792499" y="2031071"/>
            <a:ext cx="8666833" cy="2692682"/>
          </a:xfrm>
          <a:custGeom>
            <a:avLst/>
            <a:gdLst/>
            <a:ahLst/>
            <a:cxnLst/>
            <a:rect r="r" b="b" t="t" l="l"/>
            <a:pathLst>
              <a:path h="2692682" w="8666833">
                <a:moveTo>
                  <a:pt x="0" y="0"/>
                </a:moveTo>
                <a:lnTo>
                  <a:pt x="8666833" y="0"/>
                </a:lnTo>
                <a:lnTo>
                  <a:pt x="8666833" y="2692682"/>
                </a:lnTo>
                <a:lnTo>
                  <a:pt x="0" y="2692682"/>
                </a:lnTo>
                <a:lnTo>
                  <a:pt x="0" y="0"/>
                </a:lnTo>
                <a:close/>
              </a:path>
            </a:pathLst>
          </a:custGeom>
          <a:blipFill>
            <a:blip r:embed="rId3"/>
            <a:stretch>
              <a:fillRect l="-3437" t="0" r="0" b="0"/>
            </a:stretch>
          </a:blipFill>
        </p:spPr>
      </p:sp>
      <p:sp>
        <p:nvSpPr>
          <p:cNvPr name="Freeform 5" id="5"/>
          <p:cNvSpPr/>
          <p:nvPr/>
        </p:nvSpPr>
        <p:spPr>
          <a:xfrm flipH="false" flipV="false" rot="0">
            <a:off x="8792499" y="5143500"/>
            <a:ext cx="8666833" cy="4362796"/>
          </a:xfrm>
          <a:custGeom>
            <a:avLst/>
            <a:gdLst/>
            <a:ahLst/>
            <a:cxnLst/>
            <a:rect r="r" b="b" t="t" l="l"/>
            <a:pathLst>
              <a:path h="4362796" w="8666833">
                <a:moveTo>
                  <a:pt x="0" y="0"/>
                </a:moveTo>
                <a:lnTo>
                  <a:pt x="8666833" y="0"/>
                </a:lnTo>
                <a:lnTo>
                  <a:pt x="8666833" y="4362796"/>
                </a:lnTo>
                <a:lnTo>
                  <a:pt x="0" y="4362796"/>
                </a:lnTo>
                <a:lnTo>
                  <a:pt x="0" y="0"/>
                </a:lnTo>
                <a:close/>
              </a:path>
            </a:pathLst>
          </a:custGeom>
          <a:blipFill>
            <a:blip r:embed="rId4"/>
            <a:stretch>
              <a:fillRect l="0" t="0" r="0" b="0"/>
            </a:stretch>
          </a:blipFill>
        </p:spPr>
      </p:sp>
      <p:sp>
        <p:nvSpPr>
          <p:cNvPr name="Freeform 6" id="6"/>
          <p:cNvSpPr/>
          <p:nvPr/>
        </p:nvSpPr>
        <p:spPr>
          <a:xfrm flipH="false" flipV="false" rot="0">
            <a:off x="716899" y="6256110"/>
            <a:ext cx="7583060" cy="3451813"/>
          </a:xfrm>
          <a:custGeom>
            <a:avLst/>
            <a:gdLst/>
            <a:ahLst/>
            <a:cxnLst/>
            <a:rect r="r" b="b" t="t" l="l"/>
            <a:pathLst>
              <a:path h="3451813" w="7583060">
                <a:moveTo>
                  <a:pt x="0" y="0"/>
                </a:moveTo>
                <a:lnTo>
                  <a:pt x="7583061" y="0"/>
                </a:lnTo>
                <a:lnTo>
                  <a:pt x="7583061" y="3451813"/>
                </a:lnTo>
                <a:lnTo>
                  <a:pt x="0" y="3451813"/>
                </a:lnTo>
                <a:lnTo>
                  <a:pt x="0" y="0"/>
                </a:lnTo>
                <a:close/>
              </a:path>
            </a:pathLst>
          </a:custGeom>
          <a:blipFill>
            <a:blip r:embed="rId5"/>
            <a:stretch>
              <a:fillRect l="0" t="-7644" r="0" b="0"/>
            </a:stretch>
          </a:blipFill>
        </p:spPr>
      </p:sp>
      <p:sp>
        <p:nvSpPr>
          <p:cNvPr name="TextBox 7" id="7"/>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SIMULATIONS  RESULTS ON SUMO</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06871" y="2229906"/>
            <a:ext cx="9275019" cy="5053104"/>
          </a:xfrm>
          <a:custGeom>
            <a:avLst/>
            <a:gdLst/>
            <a:ahLst/>
            <a:cxnLst/>
            <a:rect r="r" b="b" t="t" l="l"/>
            <a:pathLst>
              <a:path h="5053104" w="9275019">
                <a:moveTo>
                  <a:pt x="0" y="0"/>
                </a:moveTo>
                <a:lnTo>
                  <a:pt x="9275019" y="0"/>
                </a:lnTo>
                <a:lnTo>
                  <a:pt x="9275019" y="5053104"/>
                </a:lnTo>
                <a:lnTo>
                  <a:pt x="0" y="5053104"/>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SIMULATOIONS  RESULTS ON TRAFFIC DENSITIES</a:t>
            </a:r>
          </a:p>
        </p:txBody>
      </p:sp>
      <p:sp>
        <p:nvSpPr>
          <p:cNvPr name="TextBox 5" id="5"/>
          <p:cNvSpPr txBox="true"/>
          <p:nvPr/>
        </p:nvSpPr>
        <p:spPr>
          <a:xfrm rot="0">
            <a:off x="10281890" y="2172756"/>
            <a:ext cx="7097374" cy="8061123"/>
          </a:xfrm>
          <a:prstGeom prst="rect">
            <a:avLst/>
          </a:prstGeom>
        </p:spPr>
        <p:txBody>
          <a:bodyPr anchor="t" rtlCol="false" tIns="0" lIns="0" bIns="0" rIns="0">
            <a:spAutoFit/>
          </a:bodyPr>
          <a:lstStyle/>
          <a:p>
            <a:pPr algn="l" marL="622432" indent="-311216" lvl="1">
              <a:lnSpc>
                <a:spcPts val="4036"/>
              </a:lnSpc>
              <a:spcBef>
                <a:spcPct val="0"/>
              </a:spcBef>
              <a:buFont typeface="Arial"/>
              <a:buChar char="•"/>
            </a:pPr>
            <a:r>
              <a:rPr lang="en-US" sz="2882">
                <a:solidFill>
                  <a:srgbClr val="2B2C30"/>
                </a:solidFill>
                <a:latin typeface="EB Garamond"/>
                <a:ea typeface="EB Garamond"/>
                <a:cs typeface="EB Garamond"/>
                <a:sym typeface="EB Garamond"/>
              </a:rPr>
              <a:t>De</a:t>
            </a:r>
            <a:r>
              <a:rPr lang="en-US" sz="2882">
                <a:solidFill>
                  <a:srgbClr val="2B2C30"/>
                </a:solidFill>
                <a:latin typeface="EB Garamond"/>
                <a:ea typeface="EB Garamond"/>
                <a:cs typeface="EB Garamond"/>
                <a:sym typeface="EB Garamond"/>
              </a:rPr>
              <a:t>fined three scenarios: Night (low density), Typical (moderate density), and Busy (high density).</a:t>
            </a:r>
          </a:p>
          <a:p>
            <a:pPr algn="l" marL="622432" indent="-311216" lvl="1">
              <a:lnSpc>
                <a:spcPts val="4036"/>
              </a:lnSpc>
              <a:spcBef>
                <a:spcPct val="0"/>
              </a:spcBef>
              <a:buFont typeface="Arial"/>
              <a:buChar char="•"/>
            </a:pPr>
            <a:r>
              <a:rPr lang="en-US" sz="2882">
                <a:solidFill>
                  <a:srgbClr val="2B2C30"/>
                </a:solidFill>
                <a:latin typeface="EB Garamond"/>
                <a:ea typeface="EB Garamond"/>
                <a:cs typeface="EB Garamond"/>
                <a:sym typeface="EB Garamond"/>
              </a:rPr>
              <a:t>Included three vehicle types: Emergency (blue line), Fast (yellow line), and Slow (gray line).</a:t>
            </a:r>
          </a:p>
          <a:p>
            <a:pPr algn="l" marL="622432" indent="-311216" lvl="1">
              <a:lnSpc>
                <a:spcPts val="4036"/>
              </a:lnSpc>
              <a:spcBef>
                <a:spcPct val="0"/>
              </a:spcBef>
              <a:buFont typeface="Arial"/>
              <a:buChar char="•"/>
            </a:pPr>
            <a:r>
              <a:rPr lang="en-US" sz="2882">
                <a:solidFill>
                  <a:srgbClr val="2B2C30"/>
                </a:solidFill>
                <a:latin typeface="EB Garamond"/>
                <a:ea typeface="EB Garamond"/>
                <a:cs typeface="EB Garamond"/>
                <a:sym typeface="EB Garamond"/>
              </a:rPr>
              <a:t>Recorded speed data (km/h) for each vehicle type across all scenarios.</a:t>
            </a:r>
          </a:p>
          <a:p>
            <a:pPr algn="l" marL="622432" indent="-311216" lvl="1">
              <a:lnSpc>
                <a:spcPts val="4036"/>
              </a:lnSpc>
              <a:spcBef>
                <a:spcPct val="0"/>
              </a:spcBef>
              <a:buFont typeface="Arial"/>
              <a:buChar char="•"/>
            </a:pPr>
            <a:r>
              <a:rPr lang="en-US" sz="2882">
                <a:solidFill>
                  <a:srgbClr val="2B2C30"/>
                </a:solidFill>
                <a:latin typeface="EB Garamond"/>
                <a:ea typeface="EB Garamond"/>
                <a:cs typeface="EB Garamond"/>
                <a:sym typeface="EB Garamond"/>
              </a:rPr>
              <a:t>Created three</a:t>
            </a:r>
            <a:r>
              <a:rPr lang="en-US" sz="2882">
                <a:solidFill>
                  <a:srgbClr val="2B2C30"/>
                </a:solidFill>
                <a:latin typeface="EB Garamond"/>
                <a:ea typeface="EB Garamond"/>
                <a:cs typeface="EB Garamond"/>
                <a:sym typeface="EB Garamond"/>
              </a:rPr>
              <a:t> line graphs, one per density, with time (0-600s) on the x-axis and speed (0-60 km/h) on the y-axis.</a:t>
            </a:r>
          </a:p>
          <a:p>
            <a:pPr algn="l" marL="622432" indent="-311216" lvl="1">
              <a:lnSpc>
                <a:spcPts val="4036"/>
              </a:lnSpc>
              <a:spcBef>
                <a:spcPct val="0"/>
              </a:spcBef>
              <a:buFont typeface="Arial"/>
              <a:buChar char="•"/>
            </a:pPr>
            <a:r>
              <a:rPr lang="en-US" sz="2882">
                <a:solidFill>
                  <a:srgbClr val="2B2C30"/>
                </a:solidFill>
                <a:latin typeface="EB Garamond"/>
                <a:ea typeface="EB Garamond"/>
                <a:cs typeface="EB Garamond"/>
                <a:sym typeface="EB Garamond"/>
              </a:rPr>
              <a:t>Added a legend to identify vehicle types and labeled the figure as .Vehicles’ speed over time for different densities."</a:t>
            </a:r>
          </a:p>
          <a:p>
            <a:pPr algn="l" marL="622432" indent="-311216" lvl="1">
              <a:lnSpc>
                <a:spcPts val="4036"/>
              </a:lnSpc>
              <a:spcBef>
                <a:spcPct val="0"/>
              </a:spcBef>
              <a:buFont typeface="Arial"/>
              <a:buChar char="•"/>
            </a:pPr>
            <a:r>
              <a:rPr lang="en-US" sz="2882">
                <a:solidFill>
                  <a:srgbClr val="2B2C30"/>
                </a:solidFill>
                <a:latin typeface="EB Garamond"/>
                <a:ea typeface="EB Garamond"/>
                <a:cs typeface="EB Garamond"/>
                <a:sym typeface="EB Garamond"/>
              </a:rPr>
              <a:t>Aimed to compare how density impacts the speed of different vehicle types.</a:t>
            </a:r>
          </a:p>
          <a:p>
            <a:pPr algn="l">
              <a:lnSpc>
                <a:spcPts val="4036"/>
              </a:lnSpc>
              <a:spcBef>
                <a:spcPct val="0"/>
              </a:spcBef>
            </a:pPr>
          </a:p>
        </p:txBody>
      </p:sp>
    </p:spTree>
  </p:cSld>
  <p:clrMapOvr>
    <a:masterClrMapping/>
  </p:clrMapOvr>
  <p:transition spd="fast">
    <p:cover dir="lu"/>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84" y="1619418"/>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1756643"/>
            <a:ext cx="13026983" cy="8420164"/>
          </a:xfrm>
          <a:custGeom>
            <a:avLst/>
            <a:gdLst/>
            <a:ahLst/>
            <a:cxnLst/>
            <a:rect r="r" b="b" t="t" l="l"/>
            <a:pathLst>
              <a:path h="8420164" w="13026983">
                <a:moveTo>
                  <a:pt x="0" y="0"/>
                </a:moveTo>
                <a:lnTo>
                  <a:pt x="13026983" y="0"/>
                </a:lnTo>
                <a:lnTo>
                  <a:pt x="13026983" y="8420163"/>
                </a:lnTo>
                <a:lnTo>
                  <a:pt x="0" y="8420163"/>
                </a:lnTo>
                <a:lnTo>
                  <a:pt x="0" y="0"/>
                </a:lnTo>
                <a:close/>
              </a:path>
            </a:pathLst>
          </a:custGeom>
          <a:blipFill>
            <a:blip r:embed="rId2"/>
            <a:stretch>
              <a:fillRect l="0" t="-1550" r="0" b="-1550"/>
            </a:stretch>
          </a:blipFill>
        </p:spPr>
      </p:sp>
      <p:sp>
        <p:nvSpPr>
          <p:cNvPr name="TextBox 4" id="4"/>
          <p:cNvSpPr txBox="true"/>
          <p:nvPr/>
        </p:nvSpPr>
        <p:spPr>
          <a:xfrm rot="0">
            <a:off x="1028661" y="935113"/>
            <a:ext cx="16230616" cy="584292"/>
          </a:xfrm>
          <a:prstGeom prst="rect">
            <a:avLst/>
          </a:prstGeom>
        </p:spPr>
        <p:txBody>
          <a:bodyPr anchor="t" rtlCol="false" tIns="0" lIns="0" bIns="0" rIns="0">
            <a:spAutoFit/>
          </a:bodyPr>
          <a:lstStyle/>
          <a:p>
            <a:pPr algn="l">
              <a:lnSpc>
                <a:spcPts val="4673"/>
              </a:lnSpc>
              <a:spcBef>
                <a:spcPct val="0"/>
              </a:spcBef>
            </a:pPr>
            <a:r>
              <a:rPr lang="en-US" b="true" sz="3338" spc="757">
                <a:solidFill>
                  <a:srgbClr val="2B2C30"/>
                </a:solidFill>
                <a:latin typeface="Public Sans Bold"/>
                <a:ea typeface="Public Sans Bold"/>
                <a:cs typeface="Public Sans Bold"/>
                <a:sym typeface="Public Sans Bold"/>
              </a:rPr>
              <a:t>SIMULATOIONS  RESULTS ON  DENSITY,SNR &amp; SINR</a:t>
            </a:r>
          </a:p>
        </p:txBody>
      </p:sp>
    </p:spTree>
  </p:cSld>
  <p:clrMapOvr>
    <a:masterClrMapping/>
  </p:clrMapOvr>
  <p:transition spd="fast">
    <p:circle/>
  </p:transition>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84" y="1619418"/>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28684" y="660288"/>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SIMULATOION  RESULTS OVERVIEW</a:t>
            </a:r>
          </a:p>
        </p:txBody>
      </p:sp>
      <p:sp>
        <p:nvSpPr>
          <p:cNvPr name="TextBox 4" id="4"/>
          <p:cNvSpPr txBox="true"/>
          <p:nvPr/>
        </p:nvSpPr>
        <p:spPr>
          <a:xfrm rot="0">
            <a:off x="1028684" y="1900814"/>
            <a:ext cx="15740857" cy="7861128"/>
          </a:xfrm>
          <a:prstGeom prst="rect">
            <a:avLst/>
          </a:prstGeom>
        </p:spPr>
        <p:txBody>
          <a:bodyPr anchor="t" rtlCol="false" tIns="0" lIns="0" bIns="0" rIns="0">
            <a:spAutoFit/>
          </a:bodyPr>
          <a:lstStyle/>
          <a:p>
            <a:pPr algn="l" marL="642982" indent="-321491" lvl="1">
              <a:lnSpc>
                <a:spcPts val="4169"/>
              </a:lnSpc>
              <a:buFont typeface="Arial"/>
              <a:buChar char="•"/>
            </a:pPr>
            <a:r>
              <a:rPr lang="en-US" sz="2978">
                <a:solidFill>
                  <a:srgbClr val="2B2C30"/>
                </a:solidFill>
                <a:latin typeface="EB Garamond"/>
                <a:ea typeface="EB Garamond"/>
                <a:cs typeface="EB Garamond"/>
                <a:sym typeface="EB Garamond"/>
              </a:rPr>
              <a:t>I</a:t>
            </a:r>
            <a:r>
              <a:rPr lang="en-US" sz="2978">
                <a:solidFill>
                  <a:srgbClr val="2B2C30"/>
                </a:solidFill>
                <a:latin typeface="EB Garamond"/>
                <a:ea typeface="EB Garamond"/>
                <a:cs typeface="EB Garamond"/>
                <a:sym typeface="EB Garamond"/>
              </a:rPr>
              <a:t>n both simulated and reference paper plots, delay generally increases over time, especially for 'Emergency' and 'Fast' vehicles, but the simulated show this trend more clearly due to the longer simulation.</a:t>
            </a:r>
          </a:p>
          <a:p>
            <a:pPr algn="l" marL="642982" indent="-321491" lvl="1">
              <a:lnSpc>
                <a:spcPts val="4169"/>
              </a:lnSpc>
              <a:buFont typeface="Arial"/>
              <a:buChar char="•"/>
            </a:pPr>
            <a:r>
              <a:rPr lang="en-US" sz="2978">
                <a:solidFill>
                  <a:srgbClr val="2B2C30"/>
                </a:solidFill>
                <a:latin typeface="EB Garamond"/>
                <a:ea typeface="EB Garamond"/>
                <a:cs typeface="EB Garamond"/>
                <a:sym typeface="EB Garamond"/>
              </a:rPr>
              <a:t>Shows more extended simulation periods, potentially capturing more long-term trends and variability.</a:t>
            </a:r>
          </a:p>
          <a:p>
            <a:pPr algn="l" marL="642982" indent="-321491" lvl="1">
              <a:lnSpc>
                <a:spcPts val="4169"/>
              </a:lnSpc>
              <a:buFont typeface="Arial"/>
              <a:buChar char="•"/>
            </a:pPr>
            <a:r>
              <a:rPr lang="en-US" sz="2978">
                <a:solidFill>
                  <a:srgbClr val="2B2C30"/>
                </a:solidFill>
                <a:latin typeface="EB Garamond"/>
                <a:ea typeface="EB Garamond"/>
                <a:cs typeface="EB Garamond"/>
                <a:sym typeface="EB Garamond"/>
              </a:rPr>
              <a:t>Speed plots show negative values, which may indicate reverse movement or errors.</a:t>
            </a:r>
          </a:p>
          <a:p>
            <a:pPr algn="l" marL="642982" indent="-321491" lvl="1">
              <a:lnSpc>
                <a:spcPts val="4169"/>
              </a:lnSpc>
              <a:buFont typeface="Arial"/>
              <a:buChar char="•"/>
            </a:pPr>
            <a:r>
              <a:rPr lang="en-US" sz="2978">
                <a:solidFill>
                  <a:srgbClr val="2B2C30"/>
                </a:solidFill>
                <a:latin typeface="EB Garamond"/>
                <a:ea typeface="EB Garamond"/>
                <a:cs typeface="EB Garamond"/>
                <a:sym typeface="EB Garamond"/>
              </a:rPr>
              <a:t>Delay increases in V2X networks because higher vehicular density leads to more simultaneous transmissions, causing congestion, queuing, and especially more HARQ (Hybrid Automatic Repeat Request) retransmissions when packets are lost or corrupted, each adding extra delay for every retransmission cycle.</a:t>
            </a:r>
          </a:p>
          <a:p>
            <a:pPr algn="l" marL="642982" indent="-321491" lvl="1">
              <a:lnSpc>
                <a:spcPts val="4169"/>
              </a:lnSpc>
              <a:buFont typeface="Arial"/>
              <a:buChar char="•"/>
            </a:pPr>
            <a:r>
              <a:rPr lang="en-US" sz="2978">
                <a:solidFill>
                  <a:srgbClr val="2B2C30"/>
                </a:solidFill>
                <a:latin typeface="EB Garamond"/>
                <a:ea typeface="EB Garamond"/>
                <a:cs typeface="EB Garamond"/>
                <a:sym typeface="EB Garamond"/>
              </a:rPr>
              <a:t>In dense traffic (Busy/Typical), more packets collide or are corrupted, so HARQ is invoked more often, compounding the overall end-to-end delay.</a:t>
            </a:r>
          </a:p>
          <a:p>
            <a:pPr algn="l" marL="642982" indent="-321491" lvl="1">
              <a:lnSpc>
                <a:spcPts val="4169"/>
              </a:lnSpc>
              <a:buFont typeface="Arial"/>
              <a:buChar char="•"/>
            </a:pPr>
            <a:r>
              <a:rPr lang="en-US" sz="2978">
                <a:solidFill>
                  <a:srgbClr val="2B2C30"/>
                </a:solidFill>
                <a:latin typeface="EB Garamond"/>
                <a:ea typeface="EB Garamond"/>
                <a:cs typeface="EB Garamond"/>
                <a:sym typeface="EB Garamond"/>
              </a:rPr>
              <a:t>This is visible in the images: as density increases, the rightmost plots show delay curves rising faster and higher, especially for Emergency and Fast vehicles, tracking the increased frequency of HARQ events.</a:t>
            </a:r>
          </a:p>
          <a:p>
            <a:pPr algn="l" marL="642982" indent="-321491" lvl="1">
              <a:lnSpc>
                <a:spcPts val="4169"/>
              </a:lnSpc>
              <a:buFont typeface="Arial"/>
              <a:buChar char="•"/>
            </a:pPr>
            <a:r>
              <a:rPr lang="en-US" sz="2978">
                <a:solidFill>
                  <a:srgbClr val="2B2C30"/>
                </a:solidFill>
                <a:latin typeface="EB Garamond"/>
                <a:ea typeface="EB Garamond"/>
                <a:cs typeface="EB Garamond"/>
                <a:sym typeface="EB Garamond"/>
              </a:rPr>
              <a:t>This is because, as the simulation progresses,higher traffic density causes more packet errors and HARQ retransmissions, directly increasing communication delay in V2X networks.</a:t>
            </a:r>
          </a:p>
        </p:txBody>
      </p:sp>
    </p:spTree>
  </p:cSld>
  <p:clrMapOvr>
    <a:masterClrMapping/>
  </p:clrMapOvr>
  <p:transition spd="fast">
    <p:push dir="d"/>
  </p:transition>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444196" y="1162050"/>
            <a:ext cx="15780351" cy="545302"/>
          </a:xfrm>
          <a:prstGeom prst="rect">
            <a:avLst/>
          </a:prstGeom>
        </p:spPr>
        <p:txBody>
          <a:bodyPr anchor="t" rtlCol="false" tIns="0" lIns="0" bIns="0" rIns="0">
            <a:spAutoFit/>
          </a:bodyPr>
          <a:lstStyle/>
          <a:p>
            <a:pPr algn="l">
              <a:lnSpc>
                <a:spcPts val="4059"/>
              </a:lnSpc>
            </a:pPr>
            <a:r>
              <a:rPr lang="en-US" sz="4461" spc="22" b="true">
                <a:solidFill>
                  <a:srgbClr val="2B2C30"/>
                </a:solidFill>
                <a:latin typeface="Playfair Display Bold"/>
                <a:ea typeface="Playfair Display Bold"/>
                <a:cs typeface="Playfair Display Bold"/>
                <a:sym typeface="Playfair Display Bold"/>
              </a:rPr>
              <a:t>Further implementation of O-RAN</a:t>
            </a:r>
          </a:p>
        </p:txBody>
      </p:sp>
      <p:sp>
        <p:nvSpPr>
          <p:cNvPr name="AutoShape 3" id="3"/>
          <p:cNvSpPr/>
          <p:nvPr/>
        </p:nvSpPr>
        <p:spPr>
          <a:xfrm flipV="true">
            <a:off x="444196" y="1967262"/>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444173" y="2201236"/>
            <a:ext cx="16230594" cy="7406912"/>
          </a:xfrm>
          <a:prstGeom prst="rect">
            <a:avLst/>
          </a:prstGeom>
        </p:spPr>
        <p:txBody>
          <a:bodyPr anchor="t" rtlCol="false" tIns="0" lIns="0" bIns="0" rIns="0">
            <a:spAutoFit/>
          </a:bodyPr>
          <a:lstStyle/>
          <a:p>
            <a:pPr algn="l" marL="758732" indent="-379366" lvl="1">
              <a:lnSpc>
                <a:spcPts val="4919"/>
              </a:lnSpc>
              <a:spcBef>
                <a:spcPct val="0"/>
              </a:spcBef>
              <a:buFont typeface="Arial"/>
              <a:buChar char="•"/>
            </a:pPr>
            <a:r>
              <a:rPr lang="en-US" sz="3514">
                <a:solidFill>
                  <a:srgbClr val="2B2C30"/>
                </a:solidFill>
                <a:latin typeface="EB Garamond"/>
                <a:ea typeface="EB Garamond"/>
                <a:cs typeface="EB Garamond"/>
                <a:sym typeface="EB Garamond"/>
              </a:rPr>
              <a:t>Exte</a:t>
            </a:r>
            <a:r>
              <a:rPr lang="en-US" sz="3514">
                <a:solidFill>
                  <a:srgbClr val="2B2C30"/>
                </a:solidFill>
                <a:latin typeface="EB Garamond"/>
                <a:ea typeface="EB Garamond"/>
                <a:cs typeface="EB Garamond"/>
                <a:sym typeface="EB Garamond"/>
              </a:rPr>
              <a:t>nd the SMART framework to implement Open RAN (O-RAN) in vehicular networks for enhanced V2X communication.</a:t>
            </a:r>
          </a:p>
          <a:p>
            <a:pPr algn="l" marL="758732" indent="-379366" lvl="1">
              <a:lnSpc>
                <a:spcPts val="4919"/>
              </a:lnSpc>
              <a:spcBef>
                <a:spcPct val="0"/>
              </a:spcBef>
              <a:buFont typeface="Arial"/>
              <a:buChar char="•"/>
            </a:pPr>
            <a:r>
              <a:rPr lang="en-US" sz="3514">
                <a:solidFill>
                  <a:srgbClr val="2B2C30"/>
                </a:solidFill>
                <a:latin typeface="EB Garamond"/>
                <a:ea typeface="EB Garamond"/>
                <a:cs typeface="EB Garamond"/>
                <a:sym typeface="EB Garamond"/>
              </a:rPr>
              <a:t>Integrate O-RAN’s open architecture using SUMO and OMNeT++ to improve network flexibility and performance.</a:t>
            </a:r>
          </a:p>
          <a:p>
            <a:pPr algn="l" marL="758732" indent="-379366" lvl="1">
              <a:lnSpc>
                <a:spcPts val="4919"/>
              </a:lnSpc>
              <a:spcBef>
                <a:spcPct val="0"/>
              </a:spcBef>
              <a:buFont typeface="Arial"/>
              <a:buChar char="•"/>
            </a:pPr>
            <a:r>
              <a:rPr lang="en-US" sz="3514">
                <a:solidFill>
                  <a:srgbClr val="2B2C30"/>
                </a:solidFill>
                <a:latin typeface="EB Garamond"/>
                <a:ea typeface="EB Garamond"/>
                <a:cs typeface="EB Garamond"/>
                <a:sym typeface="EB Garamond"/>
              </a:rPr>
              <a:t>Simulate O-RAN in urban scenarios (Angers, France) with Emergency, Fast, and Slow vehicles across Night, Typical, and Busy densities.</a:t>
            </a:r>
          </a:p>
          <a:p>
            <a:pPr algn="l" marL="758732" indent="-379366" lvl="1">
              <a:lnSpc>
                <a:spcPts val="4919"/>
              </a:lnSpc>
              <a:spcBef>
                <a:spcPct val="0"/>
              </a:spcBef>
              <a:buFont typeface="Arial"/>
              <a:buChar char="•"/>
            </a:pPr>
            <a:r>
              <a:rPr lang="en-US" sz="3514">
                <a:solidFill>
                  <a:srgbClr val="2B2C30"/>
                </a:solidFill>
                <a:latin typeface="EB Garamond"/>
                <a:ea typeface="EB Garamond"/>
                <a:cs typeface="EB Garamond"/>
                <a:sym typeface="EB Garamond"/>
              </a:rPr>
              <a:t>Use O-RAN’s intelligent controllers (RIC) to optimize resource allocation, reduce delay, and improve SINR and SNR.</a:t>
            </a:r>
          </a:p>
          <a:p>
            <a:pPr algn="l" marL="758732" indent="-379366" lvl="1">
              <a:lnSpc>
                <a:spcPts val="4919"/>
              </a:lnSpc>
              <a:spcBef>
                <a:spcPct val="0"/>
              </a:spcBef>
              <a:buFont typeface="Arial"/>
              <a:buChar char="•"/>
            </a:pPr>
            <a:r>
              <a:rPr lang="en-US" sz="3514">
                <a:solidFill>
                  <a:srgbClr val="2B2C30"/>
                </a:solidFill>
                <a:latin typeface="EB Garamond"/>
                <a:ea typeface="EB Garamond"/>
                <a:cs typeface="EB Garamond"/>
                <a:sym typeface="EB Garamond"/>
              </a:rPr>
              <a:t>Focus </a:t>
            </a:r>
            <a:r>
              <a:rPr lang="en-US" sz="3514">
                <a:solidFill>
                  <a:srgbClr val="2B2C30"/>
                </a:solidFill>
                <a:latin typeface="EB Garamond"/>
                <a:ea typeface="EB Garamond"/>
                <a:cs typeface="EB Garamond"/>
                <a:sym typeface="EB Garamond"/>
              </a:rPr>
              <a:t>on supporting URLLC for time-sensitive applications, targeting ultra-low latency (&lt;20 ms) for Emergency vehicles in dense traffic.</a:t>
            </a:r>
          </a:p>
          <a:p>
            <a:pPr algn="l" marL="758732" indent="-379366" lvl="1">
              <a:lnSpc>
                <a:spcPts val="4919"/>
              </a:lnSpc>
              <a:spcBef>
                <a:spcPct val="0"/>
              </a:spcBef>
              <a:buFont typeface="Arial"/>
              <a:buChar char="•"/>
            </a:pPr>
            <a:r>
              <a:rPr lang="en-US" sz="3514">
                <a:solidFill>
                  <a:srgbClr val="2B2C30"/>
                </a:solidFill>
                <a:latin typeface="EB Garamond"/>
                <a:ea typeface="EB Garamond"/>
                <a:cs typeface="EB Garamond"/>
                <a:sym typeface="EB Garamond"/>
              </a:rPr>
              <a:t>Build on SMART’s foundation to enable scalable and adaptive V2X communication.</a:t>
            </a:r>
          </a:p>
          <a:p>
            <a:pPr algn="l">
              <a:lnSpc>
                <a:spcPts val="4919"/>
              </a:lnSpc>
              <a:spcBef>
                <a:spcPct val="0"/>
              </a:spcBef>
            </a:pPr>
          </a:p>
        </p:txBody>
      </p:sp>
    </p:spTree>
  </p:cSld>
  <p:clrMapOvr>
    <a:masterClrMapping/>
  </p:clrMapOvr>
  <p:transition spd="fast">
    <p:push dir="d"/>
  </p:transition>
</p:sld>
</file>

<file path=ppt/slides/slide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69429" y="1233889"/>
            <a:ext cx="15780351" cy="1059652"/>
          </a:xfrm>
          <a:prstGeom prst="rect">
            <a:avLst/>
          </a:prstGeom>
        </p:spPr>
        <p:txBody>
          <a:bodyPr anchor="t" rtlCol="false" tIns="0" lIns="0" bIns="0" rIns="0">
            <a:spAutoFit/>
          </a:bodyPr>
          <a:lstStyle/>
          <a:p>
            <a:pPr algn="l">
              <a:lnSpc>
                <a:spcPts val="4059"/>
              </a:lnSpc>
            </a:pPr>
            <a:r>
              <a:rPr lang="en-US" sz="4461" spc="22" b="true">
                <a:solidFill>
                  <a:srgbClr val="2B2C30"/>
                </a:solidFill>
                <a:latin typeface="Playfair Display Bold"/>
                <a:ea typeface="Playfair Display Bold"/>
                <a:cs typeface="Playfair Display Bold"/>
                <a:sym typeface="Playfair Display Bold"/>
              </a:rPr>
              <a:t>Challenges that need to be observed</a:t>
            </a:r>
          </a:p>
          <a:p>
            <a:pPr algn="l">
              <a:lnSpc>
                <a:spcPts val="4059"/>
              </a:lnSpc>
            </a:pPr>
          </a:p>
        </p:txBody>
      </p:sp>
      <p:sp>
        <p:nvSpPr>
          <p:cNvPr name="AutoShape 3" id="3"/>
          <p:cNvSpPr/>
          <p:nvPr/>
        </p:nvSpPr>
        <p:spPr>
          <a:xfrm flipV="true">
            <a:off x="467934" y="2024168"/>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326395" y="2226866"/>
            <a:ext cx="17635210" cy="6732437"/>
          </a:xfrm>
          <a:prstGeom prst="rect">
            <a:avLst/>
          </a:prstGeom>
        </p:spPr>
        <p:txBody>
          <a:bodyPr anchor="t" rtlCol="false" tIns="0" lIns="0" bIns="0" rIns="0">
            <a:spAutoFit/>
          </a:bodyPr>
          <a:lstStyle/>
          <a:p>
            <a:pPr algn="l" marL="824394" indent="-412197" lvl="1">
              <a:lnSpc>
                <a:spcPts val="5345"/>
              </a:lnSpc>
              <a:spcBef>
                <a:spcPct val="0"/>
              </a:spcBef>
              <a:buFont typeface="Arial"/>
              <a:buChar char="•"/>
            </a:pPr>
            <a:r>
              <a:rPr lang="en-US" b="true" sz="3818">
                <a:solidFill>
                  <a:srgbClr val="2B2C30"/>
                </a:solidFill>
                <a:latin typeface="EB Garamond Semi-Bold"/>
                <a:ea typeface="EB Garamond Semi-Bold"/>
                <a:cs typeface="EB Garamond Semi-Bold"/>
                <a:sym typeface="EB Garamond Semi-Bold"/>
              </a:rPr>
              <a:t>Scalability</a:t>
            </a:r>
            <a:r>
              <a:rPr lang="en-US" sz="3818">
                <a:solidFill>
                  <a:srgbClr val="2B2C30"/>
                </a:solidFill>
                <a:latin typeface="EB Garamond"/>
                <a:ea typeface="EB Garamond"/>
                <a:cs typeface="EB Garamond"/>
                <a:sym typeface="EB Garamond"/>
              </a:rPr>
              <a:t>: High-density simulations may strain SUMO/OMNeT++ resources, slowing performance.</a:t>
            </a:r>
          </a:p>
          <a:p>
            <a:pPr algn="l" marL="824394" indent="-412197" lvl="1">
              <a:lnSpc>
                <a:spcPts val="5345"/>
              </a:lnSpc>
              <a:spcBef>
                <a:spcPct val="0"/>
              </a:spcBef>
              <a:buFont typeface="Arial"/>
              <a:buChar char="•"/>
            </a:pPr>
            <a:r>
              <a:rPr lang="en-US" b="true" sz="3818">
                <a:solidFill>
                  <a:srgbClr val="2B2C30"/>
                </a:solidFill>
                <a:latin typeface="EB Garamond Semi-Bold"/>
                <a:ea typeface="EB Garamond Semi-Bold"/>
                <a:cs typeface="EB Garamond Semi-Bold"/>
                <a:sym typeface="EB Garamond Semi-Bold"/>
              </a:rPr>
              <a:t>R</a:t>
            </a:r>
            <a:r>
              <a:rPr lang="en-US" b="true" sz="3818">
                <a:solidFill>
                  <a:srgbClr val="2B2C30"/>
                </a:solidFill>
                <a:latin typeface="EB Garamond Semi-Bold"/>
                <a:ea typeface="EB Garamond Semi-Bold"/>
                <a:cs typeface="EB Garamond Semi-Bold"/>
                <a:sym typeface="EB Garamond Semi-Bold"/>
              </a:rPr>
              <a:t>ealism</a:t>
            </a:r>
            <a:r>
              <a:rPr lang="en-US" sz="3818">
                <a:solidFill>
                  <a:srgbClr val="2B2C30"/>
                </a:solidFill>
                <a:latin typeface="EB Garamond"/>
                <a:ea typeface="EB Garamond"/>
                <a:cs typeface="EB Garamond"/>
                <a:sym typeface="EB Garamond"/>
              </a:rPr>
              <a:t>: Simplified models may miss real-world factors like erratic driving or hardware delays.</a:t>
            </a:r>
          </a:p>
          <a:p>
            <a:pPr algn="l" marL="824394" indent="-412197" lvl="1">
              <a:lnSpc>
                <a:spcPts val="5345"/>
              </a:lnSpc>
              <a:spcBef>
                <a:spcPct val="0"/>
              </a:spcBef>
              <a:buFont typeface="Arial"/>
              <a:buChar char="•"/>
            </a:pPr>
            <a:r>
              <a:rPr lang="en-US" b="true" sz="3818">
                <a:solidFill>
                  <a:srgbClr val="2B2C30"/>
                </a:solidFill>
                <a:latin typeface="EB Garamond Semi-Bold"/>
                <a:ea typeface="EB Garamond Semi-Bold"/>
                <a:cs typeface="EB Garamond Semi-Bold"/>
                <a:sym typeface="EB Garamond Semi-Bold"/>
              </a:rPr>
              <a:t>Interference</a:t>
            </a:r>
            <a:r>
              <a:rPr lang="en-US" sz="3818">
                <a:solidFill>
                  <a:srgbClr val="2B2C30"/>
                </a:solidFill>
                <a:latin typeface="EB Garamond"/>
                <a:ea typeface="EB Garamond"/>
                <a:cs typeface="EB Garamond"/>
                <a:sym typeface="EB Garamond"/>
              </a:rPr>
              <a:t>: D</a:t>
            </a:r>
            <a:r>
              <a:rPr lang="en-US" sz="3818">
                <a:solidFill>
                  <a:srgbClr val="2B2C30"/>
                </a:solidFill>
                <a:latin typeface="EB Garamond"/>
                <a:ea typeface="EB Garamond"/>
                <a:cs typeface="EB Garamond"/>
                <a:sym typeface="EB Garamond"/>
              </a:rPr>
              <a:t>ense traffic may lead to inaccurate SINR/SNR modeling.</a:t>
            </a:r>
          </a:p>
          <a:p>
            <a:pPr algn="l" marL="824394" indent="-412197" lvl="1">
              <a:lnSpc>
                <a:spcPts val="5345"/>
              </a:lnSpc>
              <a:spcBef>
                <a:spcPct val="0"/>
              </a:spcBef>
              <a:buFont typeface="Arial"/>
              <a:buChar char="•"/>
            </a:pPr>
            <a:r>
              <a:rPr lang="en-US" b="true" sz="3818">
                <a:solidFill>
                  <a:srgbClr val="2B2C30"/>
                </a:solidFill>
                <a:latin typeface="EB Garamond Semi-Bold"/>
                <a:ea typeface="EB Garamond Semi-Bold"/>
                <a:cs typeface="EB Garamond Semi-Bold"/>
                <a:sym typeface="EB Garamond Semi-Bold"/>
              </a:rPr>
              <a:t>Latency</a:t>
            </a:r>
            <a:r>
              <a:rPr lang="en-US" sz="3818">
                <a:solidFill>
                  <a:srgbClr val="2B2C30"/>
                </a:solidFill>
                <a:latin typeface="EB Garamond"/>
                <a:ea typeface="EB Garamond"/>
                <a:cs typeface="EB Garamond"/>
                <a:sym typeface="EB Garamond"/>
              </a:rPr>
              <a:t>: Achieving &lt;20 ms latency in busy scenarios may be limited by congestion.</a:t>
            </a:r>
          </a:p>
          <a:p>
            <a:pPr algn="l" marL="824394" indent="-412197" lvl="1">
              <a:lnSpc>
                <a:spcPts val="5345"/>
              </a:lnSpc>
              <a:spcBef>
                <a:spcPct val="0"/>
              </a:spcBef>
              <a:buFont typeface="Arial"/>
              <a:buChar char="•"/>
            </a:pPr>
            <a:r>
              <a:rPr lang="en-US" b="true" sz="3818">
                <a:solidFill>
                  <a:srgbClr val="2B2C30"/>
                </a:solidFill>
                <a:latin typeface="EB Garamond Semi-Bold"/>
                <a:ea typeface="EB Garamond Semi-Bold"/>
                <a:cs typeface="EB Garamond Semi-Bold"/>
                <a:sym typeface="EB Garamond Semi-Bold"/>
              </a:rPr>
              <a:t>O-RAN Integration:</a:t>
            </a:r>
            <a:r>
              <a:rPr lang="en-US" sz="3818">
                <a:solidFill>
                  <a:srgbClr val="2B2C30"/>
                </a:solidFill>
                <a:latin typeface="EB Garamond"/>
                <a:ea typeface="EB Garamond"/>
                <a:cs typeface="EB Garamond"/>
                <a:sym typeface="EB Garamond"/>
              </a:rPr>
              <a:t> Compatibility issues with SUMO/OMNeT++ may hinder resource optimization.</a:t>
            </a:r>
          </a:p>
          <a:p>
            <a:pPr algn="l" marL="824394" indent="-412197" lvl="1">
              <a:lnSpc>
                <a:spcPts val="5345"/>
              </a:lnSpc>
              <a:spcBef>
                <a:spcPct val="0"/>
              </a:spcBef>
              <a:buFont typeface="Arial"/>
              <a:buChar char="•"/>
            </a:pPr>
            <a:r>
              <a:rPr lang="en-US" b="true" sz="3818">
                <a:solidFill>
                  <a:srgbClr val="2B2C30"/>
                </a:solidFill>
                <a:latin typeface="EB Garamond Semi-Bold"/>
                <a:ea typeface="EB Garamond Semi-Bold"/>
                <a:cs typeface="EB Garamond Semi-Bold"/>
                <a:sym typeface="EB Garamond Semi-Bold"/>
              </a:rPr>
              <a:t>Data</a:t>
            </a:r>
            <a:r>
              <a:rPr lang="en-US" sz="3818">
                <a:solidFill>
                  <a:srgbClr val="2B2C30"/>
                </a:solidFill>
                <a:latin typeface="EB Garamond"/>
                <a:ea typeface="EB Garamond"/>
                <a:cs typeface="EB Garamond"/>
                <a:sym typeface="EB Garamond"/>
              </a:rPr>
              <a:t>: Predefined scenarios may not reflect diverse real-world conditions.</a:t>
            </a:r>
          </a:p>
          <a:p>
            <a:pPr algn="l">
              <a:lnSpc>
                <a:spcPts val="5345"/>
              </a:lnSpc>
              <a:spcBef>
                <a:spcPct val="0"/>
              </a:spcBef>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50968" y="2043135"/>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transition spd="fast">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DAGnUnmRDc0</dc:identifier>
  <dcterms:modified xsi:type="dcterms:W3CDTF">2011-08-01T06:04:30Z</dcterms:modified>
  <cp:revision>1</cp:revision>
  <dc:title>Department project</dc:title>
</cp:coreProperties>
</file>