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e Vietnam" charset="1" panose="00000500000000000000"/>
      <p:regular r:id="rId12"/>
    </p:embeddedFont>
    <p:embeddedFont>
      <p:font typeface="Be Vietnam Ultra-Bold" charset="1" panose="00000900000000000000"/>
      <p:regular r:id="rId13"/>
    </p:embeddedFont>
    <p:embeddedFont>
      <p:font typeface="IBM Plex Sans" charset="1" panose="020B0503050203000203"/>
      <p:regular r:id="rId14"/>
    </p:embeddedFont>
    <p:embeddedFont>
      <p:font typeface="Canva Sans Bold" charset="1" panose="020B0803030501040103"/>
      <p:regular r:id="rId15"/>
    </p:embeddedFont>
    <p:embeddedFont>
      <p:font typeface="IBM Plex Sans Bold" charset="1" panose="020B08030502030002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slide2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371340" y="3571683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5655" y="1228201"/>
            <a:ext cx="10933118" cy="5574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4"/>
              </a:lnSpc>
            </a:pPr>
            <a:r>
              <a:rPr lang="en-US" sz="8499">
                <a:solidFill>
                  <a:srgbClr val="F8F8F8"/>
                </a:solidFill>
                <a:latin typeface="Be Vietnam"/>
              </a:rPr>
              <a:t>UNLEASHING OFFLINE KNOWLEDGE:AN ALL-IN-ONE LLM TOOL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54593" y="8239610"/>
            <a:ext cx="410051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 spc="261">
                <a:solidFill>
                  <a:srgbClr val="F8F8F8"/>
                </a:solidFill>
                <a:latin typeface="Be Vietnam Ultra-Bold"/>
              </a:rPr>
              <a:t>PRESENTATION BY: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64565" y="8873947"/>
            <a:ext cx="449377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F8F8F8"/>
                </a:solidFill>
                <a:latin typeface="IBM Plex Sans"/>
              </a:rPr>
              <a:t>Team : CIPHER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160831" y="2095500"/>
            <a:ext cx="7334152" cy="733415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" y="6350000"/>
                  </a:moveTo>
                  <a:lnTo>
                    <a:pt x="5715000" y="6350000"/>
                  </a:lnTo>
                  <a:cubicBezTo>
                    <a:pt x="6065520" y="6350000"/>
                    <a:pt x="6350000" y="6065520"/>
                    <a:pt x="6350000" y="5715000"/>
                  </a:cubicBezTo>
                  <a:lnTo>
                    <a:pt x="6350000" y="635000"/>
                  </a:lnTo>
                  <a:cubicBezTo>
                    <a:pt x="6350000" y="284480"/>
                    <a:pt x="6065520" y="0"/>
                    <a:pt x="5715000" y="0"/>
                  </a:cubicBezTo>
                  <a:lnTo>
                    <a:pt x="635000" y="0"/>
                  </a:lnTo>
                  <a:cubicBezTo>
                    <a:pt x="284480" y="0"/>
                    <a:pt x="0" y="284480"/>
                    <a:pt x="0" y="635000"/>
                  </a:cubicBezTo>
                  <a:lnTo>
                    <a:pt x="0" y="5715000"/>
                  </a:lnTo>
                  <a:cubicBezTo>
                    <a:pt x="0" y="6065520"/>
                    <a:pt x="284480" y="6350000"/>
                    <a:pt x="635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03738" y="1019175"/>
            <a:ext cx="935279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Problem Statement: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928" y="3259551"/>
            <a:ext cx="8547269" cy="4064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0880" indent="-320440" lvl="1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1003B"/>
                </a:solidFill>
                <a:latin typeface="Canva Sans Bold"/>
              </a:rPr>
              <a:t>Limited access to reliable information offline exists in many areas.</a:t>
            </a:r>
          </a:p>
          <a:p>
            <a:pPr algn="ctr" marL="640880" indent="-320440" lvl="1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1003B"/>
                </a:solidFill>
                <a:latin typeface="Canva Sans Bold"/>
              </a:rPr>
              <a:t>Stu</a:t>
            </a:r>
            <a:r>
              <a:rPr lang="en-US" sz="2968">
                <a:solidFill>
                  <a:srgbClr val="01003B"/>
                </a:solidFill>
                <a:latin typeface="Canva Sans Bold"/>
              </a:rPr>
              <a:t>dents, travelers, and professionals often face situations where internet connectivity is unavailable.</a:t>
            </a:r>
          </a:p>
          <a:p>
            <a:pPr algn="ctr" marL="640880" indent="-320440" lvl="1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1003B"/>
                </a:solidFill>
                <a:latin typeface="Canva Sans Bold"/>
              </a:rPr>
              <a:t>This hinders their ability to research, learn, and complete tasks efficiently.</a:t>
            </a:r>
          </a:p>
          <a:p>
            <a:pPr algn="ctr">
              <a:lnSpc>
                <a:spcPts val="303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583747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01003B"/>
                </a:solidFill>
                <a:latin typeface="Be Vietnam Ultra-Bold"/>
              </a:rPr>
              <a:t>Deliverables: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05698" y="3001776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8874" y="3104952"/>
            <a:ext cx="798234" cy="7982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67222" y="3188791"/>
            <a:ext cx="3562353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IBM Plex Sans"/>
                <a:hlinkClick r:id="rId4" action="ppaction://hlinksldjump"/>
              </a:rPr>
              <a:t>Text Summarization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763000" y="3001776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66176" y="3104952"/>
            <a:ext cx="798234" cy="79823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2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024761" y="3188791"/>
            <a:ext cx="3562353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1003B"/>
                </a:solidFill>
                <a:latin typeface="IBM Plex Sans"/>
              </a:rPr>
              <a:t>Chatbot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321902" y="3001776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425077" y="3104952"/>
            <a:ext cx="798234" cy="79823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3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583662" y="3188791"/>
            <a:ext cx="4742157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u="none">
                <a:solidFill>
                  <a:srgbClr val="01003B"/>
                </a:solidFill>
                <a:latin typeface="IBM Plex Sans"/>
              </a:rPr>
              <a:t>PDF Question Solver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5986" y="4661852"/>
            <a:ext cx="5090938" cy="209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1003B"/>
                </a:solidFill>
                <a:latin typeface="Canva Sans Bold"/>
              </a:rPr>
              <a:t> Condense lengthy texts for quick understanding.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30964" y="4661852"/>
            <a:ext cx="5090938" cy="209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1003B"/>
                </a:solidFill>
                <a:latin typeface="Canva Sans Bold"/>
              </a:rPr>
              <a:t>Converse with a knowledgeable AI companion.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21902" y="4524476"/>
            <a:ext cx="5090938" cy="209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1003B"/>
                </a:solidFill>
                <a:latin typeface="Canva Sans Bold"/>
              </a:rPr>
              <a:t>Find answers directly within PDFs.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0031" y="2650625"/>
            <a:ext cx="3017246" cy="1779233"/>
            <a:chOff x="0" y="0"/>
            <a:chExt cx="989506" cy="5834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9506" cy="583499"/>
            </a:xfrm>
            <a:custGeom>
              <a:avLst/>
              <a:gdLst/>
              <a:ahLst/>
              <a:cxnLst/>
              <a:rect r="r" b="b" t="t" l="l"/>
              <a:pathLst>
                <a:path h="583499" w="989506">
                  <a:moveTo>
                    <a:pt x="102636" y="0"/>
                  </a:moveTo>
                  <a:lnTo>
                    <a:pt x="886870" y="0"/>
                  </a:lnTo>
                  <a:cubicBezTo>
                    <a:pt x="943554" y="0"/>
                    <a:pt x="989506" y="45952"/>
                    <a:pt x="989506" y="102636"/>
                  </a:cubicBezTo>
                  <a:lnTo>
                    <a:pt x="989506" y="480864"/>
                  </a:lnTo>
                  <a:cubicBezTo>
                    <a:pt x="989506" y="537548"/>
                    <a:pt x="943554" y="583499"/>
                    <a:pt x="886870" y="583499"/>
                  </a:cubicBezTo>
                  <a:lnTo>
                    <a:pt x="102636" y="583499"/>
                  </a:lnTo>
                  <a:cubicBezTo>
                    <a:pt x="45952" y="583499"/>
                    <a:pt x="0" y="537548"/>
                    <a:pt x="0" y="480864"/>
                  </a:cubicBezTo>
                  <a:lnTo>
                    <a:pt x="0" y="102636"/>
                  </a:lnTo>
                  <a:cubicBezTo>
                    <a:pt x="0" y="45952"/>
                    <a:pt x="45952" y="0"/>
                    <a:pt x="102636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89506" cy="640649"/>
            </a:xfrm>
            <a:prstGeom prst="rect">
              <a:avLst/>
            </a:prstGeom>
          </p:spPr>
          <p:txBody>
            <a:bodyPr anchor="ctr" rtlCol="false" tIns="62205" lIns="62205" bIns="62205" rIns="62205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8F8F8"/>
                  </a:solidFill>
                  <a:latin typeface="IBM Plex Sans Bold"/>
                </a:rPr>
                <a:t>Phi3 Mini (Llama/Ollama LLM)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61564" y="2650625"/>
            <a:ext cx="3001947" cy="1245833"/>
            <a:chOff x="0" y="0"/>
            <a:chExt cx="984489" cy="408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4489" cy="408571"/>
            </a:xfrm>
            <a:custGeom>
              <a:avLst/>
              <a:gdLst/>
              <a:ahLst/>
              <a:cxnLst/>
              <a:rect r="r" b="b" t="t" l="l"/>
              <a:pathLst>
                <a:path h="408571" w="984489">
                  <a:moveTo>
                    <a:pt x="103159" y="0"/>
                  </a:moveTo>
                  <a:lnTo>
                    <a:pt x="881330" y="0"/>
                  </a:lnTo>
                  <a:cubicBezTo>
                    <a:pt x="938303" y="0"/>
                    <a:pt x="984489" y="46186"/>
                    <a:pt x="984489" y="103159"/>
                  </a:cubicBezTo>
                  <a:lnTo>
                    <a:pt x="984489" y="305412"/>
                  </a:lnTo>
                  <a:cubicBezTo>
                    <a:pt x="984489" y="332772"/>
                    <a:pt x="973620" y="359010"/>
                    <a:pt x="954274" y="378356"/>
                  </a:cubicBezTo>
                  <a:cubicBezTo>
                    <a:pt x="934928" y="397702"/>
                    <a:pt x="908689" y="408571"/>
                    <a:pt x="881330" y="408571"/>
                  </a:cubicBezTo>
                  <a:lnTo>
                    <a:pt x="103159" y="408571"/>
                  </a:lnTo>
                  <a:cubicBezTo>
                    <a:pt x="46186" y="408571"/>
                    <a:pt x="0" y="362385"/>
                    <a:pt x="0" y="305412"/>
                  </a:cubicBezTo>
                  <a:lnTo>
                    <a:pt x="0" y="103159"/>
                  </a:lnTo>
                  <a:cubicBezTo>
                    <a:pt x="0" y="46186"/>
                    <a:pt x="46186" y="0"/>
                    <a:pt x="103159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84489" cy="465721"/>
            </a:xfrm>
            <a:prstGeom prst="rect">
              <a:avLst/>
            </a:prstGeom>
          </p:spPr>
          <p:txBody>
            <a:bodyPr anchor="ctr" rtlCol="false" tIns="62205" lIns="62205" bIns="62205" rIns="62205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8F8F8"/>
                  </a:solidFill>
                  <a:latin typeface="IBM Plex Sans Bold"/>
                </a:rPr>
                <a:t>Lamini (Flan T5 248m LLM)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67254" y="2650625"/>
            <a:ext cx="2993514" cy="1233667"/>
            <a:chOff x="0" y="0"/>
            <a:chExt cx="981723" cy="4045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1723" cy="404581"/>
            </a:xfrm>
            <a:custGeom>
              <a:avLst/>
              <a:gdLst/>
              <a:ahLst/>
              <a:cxnLst/>
              <a:rect r="r" b="b" t="t" l="l"/>
              <a:pathLst>
                <a:path h="404581" w="981723">
                  <a:moveTo>
                    <a:pt x="103449" y="0"/>
                  </a:moveTo>
                  <a:lnTo>
                    <a:pt x="878274" y="0"/>
                  </a:lnTo>
                  <a:cubicBezTo>
                    <a:pt x="935407" y="0"/>
                    <a:pt x="981723" y="46316"/>
                    <a:pt x="981723" y="103449"/>
                  </a:cubicBezTo>
                  <a:lnTo>
                    <a:pt x="981723" y="301132"/>
                  </a:lnTo>
                  <a:cubicBezTo>
                    <a:pt x="981723" y="358265"/>
                    <a:pt x="935407" y="404581"/>
                    <a:pt x="878274" y="404581"/>
                  </a:cubicBezTo>
                  <a:lnTo>
                    <a:pt x="103449" y="404581"/>
                  </a:lnTo>
                  <a:cubicBezTo>
                    <a:pt x="76013" y="404581"/>
                    <a:pt x="49700" y="393682"/>
                    <a:pt x="30300" y="374281"/>
                  </a:cubicBezTo>
                  <a:cubicBezTo>
                    <a:pt x="10899" y="354881"/>
                    <a:pt x="0" y="328568"/>
                    <a:pt x="0" y="301132"/>
                  </a:cubicBezTo>
                  <a:lnTo>
                    <a:pt x="0" y="103449"/>
                  </a:lnTo>
                  <a:cubicBezTo>
                    <a:pt x="0" y="46316"/>
                    <a:pt x="46316" y="0"/>
                    <a:pt x="103449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81723" cy="461731"/>
            </a:xfrm>
            <a:prstGeom prst="rect">
              <a:avLst/>
            </a:prstGeom>
          </p:spPr>
          <p:txBody>
            <a:bodyPr anchor="ctr" rtlCol="false" tIns="62205" lIns="62205" bIns="62205" rIns="62205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8F8F8"/>
                  </a:solidFill>
                  <a:latin typeface="IBM Plex Sans Bold"/>
                </a:rPr>
                <a:t>Langchain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78423" y="2650625"/>
            <a:ext cx="2989647" cy="1245833"/>
            <a:chOff x="0" y="0"/>
            <a:chExt cx="980455" cy="4085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0455" cy="408571"/>
            </a:xfrm>
            <a:custGeom>
              <a:avLst/>
              <a:gdLst/>
              <a:ahLst/>
              <a:cxnLst/>
              <a:rect r="r" b="b" t="t" l="l"/>
              <a:pathLst>
                <a:path h="408571" w="980455">
                  <a:moveTo>
                    <a:pt x="103583" y="0"/>
                  </a:moveTo>
                  <a:lnTo>
                    <a:pt x="876871" y="0"/>
                  </a:lnTo>
                  <a:cubicBezTo>
                    <a:pt x="934079" y="0"/>
                    <a:pt x="980455" y="46376"/>
                    <a:pt x="980455" y="103583"/>
                  </a:cubicBezTo>
                  <a:lnTo>
                    <a:pt x="980455" y="304988"/>
                  </a:lnTo>
                  <a:cubicBezTo>
                    <a:pt x="980455" y="362195"/>
                    <a:pt x="934079" y="408571"/>
                    <a:pt x="876871" y="408571"/>
                  </a:cubicBezTo>
                  <a:lnTo>
                    <a:pt x="103583" y="408571"/>
                  </a:lnTo>
                  <a:cubicBezTo>
                    <a:pt x="46376" y="408571"/>
                    <a:pt x="0" y="362195"/>
                    <a:pt x="0" y="304988"/>
                  </a:cubicBezTo>
                  <a:lnTo>
                    <a:pt x="0" y="103583"/>
                  </a:lnTo>
                  <a:cubicBezTo>
                    <a:pt x="0" y="46376"/>
                    <a:pt x="46376" y="0"/>
                    <a:pt x="103583" y="0"/>
                  </a:cubicBezTo>
                  <a:close/>
                </a:path>
              </a:pathLst>
            </a:custGeom>
            <a:solidFill>
              <a:srgbClr val="FF007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80455" cy="465721"/>
            </a:xfrm>
            <a:prstGeom prst="rect">
              <a:avLst/>
            </a:prstGeom>
          </p:spPr>
          <p:txBody>
            <a:bodyPr anchor="ctr" rtlCol="false" tIns="62205" lIns="62205" bIns="62205" rIns="62205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8F8F8"/>
                  </a:solidFill>
                  <a:latin typeface="IBM Plex Sans Bold"/>
                </a:rPr>
                <a:t>Llama3 (Ollama LLM)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2738654" y="4429858"/>
            <a:ext cx="0" cy="2169604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6055950" y="3896458"/>
            <a:ext cx="6587" cy="2189814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9373247" y="3896458"/>
            <a:ext cx="11663" cy="2365685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79771" y="6551837"/>
            <a:ext cx="3317766" cy="3052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938">
                <a:solidFill>
                  <a:srgbClr val="01003B"/>
                </a:solidFill>
                <a:latin typeface="IBM Plex Sans"/>
              </a:rPr>
              <a:t>This LLM excels in understanding and responding to natural language, making it perfect for the chatbot.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15507" y="6038647"/>
            <a:ext cx="3480886" cy="407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938">
                <a:solidFill>
                  <a:srgbClr val="01003B"/>
                </a:solidFill>
                <a:latin typeface="IBM Plex Sans"/>
              </a:rPr>
              <a:t>Lamini's training on text summarization allows it to condense information effectively for the summarization feature.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54111" y="6214518"/>
            <a:ext cx="2661599" cy="407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938">
                <a:solidFill>
                  <a:srgbClr val="01003B"/>
                </a:solidFill>
                <a:latin typeface="IBM Plex Sans"/>
              </a:rPr>
              <a:t>Llama3's information retrieval capabilities empower users to find answers embedded within PDFs.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53127" y="5386013"/>
            <a:ext cx="3785100" cy="4591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938">
                <a:solidFill>
                  <a:srgbClr val="01003B"/>
                </a:solidFill>
                <a:latin typeface="IBM Plex Sans"/>
              </a:rPr>
              <a:t>Provides abstractions for working with LLMs, including chains of prompts, memory, and tools to enhance the development of complex applications using language models.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2664011" y="3884292"/>
            <a:ext cx="33111" cy="1549346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582412" y="-275294"/>
            <a:ext cx="10347972" cy="2123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60"/>
              </a:lnSpc>
            </a:pPr>
            <a:r>
              <a:rPr lang="en-US" sz="6967">
                <a:solidFill>
                  <a:srgbClr val="01003B"/>
                </a:solidFill>
                <a:latin typeface="Be Vietnam Ultra-Bold"/>
              </a:rPr>
              <a:t>Technologies used:</a:t>
            </a:r>
          </a:p>
          <a:p>
            <a:pPr algn="l">
              <a:lnSpc>
                <a:spcPts val="836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4265786" y="2650625"/>
            <a:ext cx="2993514" cy="1233667"/>
            <a:chOff x="0" y="0"/>
            <a:chExt cx="981723" cy="40458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81723" cy="404581"/>
            </a:xfrm>
            <a:custGeom>
              <a:avLst/>
              <a:gdLst/>
              <a:ahLst/>
              <a:cxnLst/>
              <a:rect r="r" b="b" t="t" l="l"/>
              <a:pathLst>
                <a:path h="404581" w="981723">
                  <a:moveTo>
                    <a:pt x="103449" y="0"/>
                  </a:moveTo>
                  <a:lnTo>
                    <a:pt x="878274" y="0"/>
                  </a:lnTo>
                  <a:cubicBezTo>
                    <a:pt x="935407" y="0"/>
                    <a:pt x="981723" y="46316"/>
                    <a:pt x="981723" y="103449"/>
                  </a:cubicBezTo>
                  <a:lnTo>
                    <a:pt x="981723" y="301132"/>
                  </a:lnTo>
                  <a:cubicBezTo>
                    <a:pt x="981723" y="358265"/>
                    <a:pt x="935407" y="404581"/>
                    <a:pt x="878274" y="404581"/>
                  </a:cubicBezTo>
                  <a:lnTo>
                    <a:pt x="103449" y="404581"/>
                  </a:lnTo>
                  <a:cubicBezTo>
                    <a:pt x="76013" y="404581"/>
                    <a:pt x="49700" y="393682"/>
                    <a:pt x="30300" y="374281"/>
                  </a:cubicBezTo>
                  <a:cubicBezTo>
                    <a:pt x="10899" y="354881"/>
                    <a:pt x="0" y="328568"/>
                    <a:pt x="0" y="301132"/>
                  </a:cubicBezTo>
                  <a:lnTo>
                    <a:pt x="0" y="103449"/>
                  </a:lnTo>
                  <a:cubicBezTo>
                    <a:pt x="0" y="46316"/>
                    <a:pt x="46316" y="0"/>
                    <a:pt x="103449" y="0"/>
                  </a:cubicBezTo>
                  <a:close/>
                </a:path>
              </a:pathLst>
            </a:custGeom>
            <a:solidFill>
              <a:srgbClr val="2667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981723" cy="461731"/>
            </a:xfrm>
            <a:prstGeom prst="rect">
              <a:avLst/>
            </a:prstGeom>
          </p:spPr>
          <p:txBody>
            <a:bodyPr anchor="ctr" rtlCol="false" tIns="62205" lIns="62205" bIns="62205" rIns="62205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8F8F8"/>
                  </a:solidFill>
                  <a:latin typeface="IBM Plex Sans Bold"/>
                </a:rPr>
                <a:t>Streamlit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467392" y="7476339"/>
            <a:ext cx="2661599" cy="151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938" u="none">
                <a:solidFill>
                  <a:srgbClr val="01003B"/>
                </a:solidFill>
                <a:latin typeface="IBM Plex Sans"/>
              </a:rPr>
              <a:t>Write a</a:t>
            </a:r>
            <a:r>
              <a:rPr lang="en-US" sz="2938" u="none">
                <a:solidFill>
                  <a:srgbClr val="01003B"/>
                </a:solidFill>
                <a:latin typeface="IBM Plex Sans"/>
              </a:rPr>
              <a:t> </a:t>
            </a:r>
          </a:p>
          <a:p>
            <a:pPr algn="ctr">
              <a:lnSpc>
                <a:spcPts val="4114"/>
              </a:lnSpc>
            </a:pPr>
            <a:r>
              <a:rPr lang="en-US" sz="2938" u="none">
                <a:solidFill>
                  <a:srgbClr val="01003B"/>
                </a:solidFill>
                <a:latin typeface="IBM Plex Sans"/>
              </a:rPr>
              <a:t>project or milestone here.</a:t>
            </a:r>
          </a:p>
        </p:txBody>
      </p:sp>
      <p:sp>
        <p:nvSpPr>
          <p:cNvPr name="AutoShape 27" id="27"/>
          <p:cNvSpPr/>
          <p:nvPr/>
        </p:nvSpPr>
        <p:spPr>
          <a:xfrm>
            <a:off x="15762543" y="3884292"/>
            <a:ext cx="29676" cy="3639672"/>
          </a:xfrm>
          <a:prstGeom prst="line">
            <a:avLst/>
          </a:prstGeom>
          <a:ln cap="flat" w="9525">
            <a:solidFill>
              <a:srgbClr val="01003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100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3301" y="1304145"/>
            <a:ext cx="5956278" cy="14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3">
                <a:solidFill>
                  <a:srgbClr val="FFFFFF"/>
                </a:solidFill>
                <a:latin typeface="Canva Sans Bold"/>
              </a:rPr>
              <a:t> 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3301" y="3207597"/>
            <a:ext cx="11875998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Empowering Users, </a:t>
            </a:r>
            <a:r>
              <a:rPr lang="en-US" sz="3999">
                <a:solidFill>
                  <a:srgbClr val="FFFFFF"/>
                </a:solidFill>
                <a:latin typeface="Canva Sans"/>
              </a:rPr>
              <a:t>Anywhere, Anytime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Summarize the key takeaways of the project.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Highlight the impact of the tool: providing convenient access to information, even offline.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</a:rPr>
              <a:t>Briefly mention future aspirations for the project's development.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15644">
            <a:off x="5915240" y="4334647"/>
            <a:ext cx="15465517" cy="5595705"/>
          </a:xfrm>
          <a:custGeom>
            <a:avLst/>
            <a:gdLst/>
            <a:ahLst/>
            <a:cxnLst/>
            <a:rect r="r" b="b" t="t" l="l"/>
            <a:pathLst>
              <a:path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50770"/>
            <a:ext cx="1038744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Be Vietnam Ultra-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DAGJxBnxwA8</dc:identifier>
  <dcterms:modified xsi:type="dcterms:W3CDTF">2011-08-01T06:04:30Z</dcterms:modified>
  <cp:revision>1</cp:revision>
  <dc:title>Project Proposal Presentation</dc:title>
</cp:coreProperties>
</file>