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1F4788"/>
                </a:solidFill>
                <a:latin typeface="Calibri"/>
              </a:defRPr>
            </a:pPr>
            <a:r>
              <a:t>Hire the Best: Unlock Your Team’s Full Potential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260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latin typeface="Calibri"/>
              </a:defRPr>
            </a:pPr>
            <a:r>
              <a:t>Strategies to attract, select, and retain top talent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4788"/>
                </a:solidFill>
                <a:latin typeface="Calibri"/>
              </a:defRPr>
            </a:pPr>
            <a:r>
              <a:t>Why Hiring the Best Matters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1800">
                <a:latin typeface="Calibri"/>
              </a:defRPr>
            </a:pPr>
            <a:r>
              <a:t>Drives innovation and competitive advantage</a:t>
            </a:r>
          </a:p>
          <a:p>
            <a:pPr>
              <a:spcBef>
                <a:spcPts val="1200"/>
              </a:spcBef>
              <a:defRPr sz="1800">
                <a:latin typeface="Calibri"/>
              </a:defRPr>
            </a:pPr>
            <a:r>
              <a:t>Boosts team productivity and morale</a:t>
            </a:r>
          </a:p>
          <a:p>
            <a:pPr>
              <a:spcBef>
                <a:spcPts val="1200"/>
              </a:spcBef>
              <a:defRPr sz="1800">
                <a:latin typeface="Calibri"/>
              </a:defRPr>
            </a:pPr>
            <a:r>
              <a:t>Reduces turnover costs and hiring cycles</a:t>
            </a:r>
          </a:p>
          <a:p>
            <a:pPr>
              <a:spcBef>
                <a:spcPts val="1200"/>
              </a:spcBef>
              <a:defRPr sz="1800">
                <a:latin typeface="Calibri"/>
              </a:defRPr>
            </a:pPr>
            <a:r>
              <a:t>Enhances company reputation and culture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4788"/>
                </a:solidFill>
                <a:latin typeface="Calibri"/>
              </a:defRPr>
            </a:pPr>
            <a:r>
              <a:t>Traditional Hiring vs. Modern Hiring Approaches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45920"/>
            <a:ext cx="41148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latin typeface="Calibri"/>
              </a:defRPr>
            </a:pPr>
            <a:r>
              <a:t>• Focuses primarily on resumes and credentials</a:t>
            </a:r>
          </a:p>
          <a:p>
            <a:r>
              <a:t>• Relies heavily on interviews and gut feeling</a:t>
            </a:r>
          </a:p>
          <a:p>
            <a:r>
              <a:t>• Often reactive to open positions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4880" y="1645920"/>
            <a:ext cx="41148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latin typeface="Calibri"/>
              </a:defRPr>
            </a:pPr>
            <a:r>
              <a:t>• Emphasizes cultural fit and potential</a:t>
            </a:r>
          </a:p>
          <a:p>
            <a:r>
              <a:t>• Uses data-driven assessments and AI tools</a:t>
            </a:r>
          </a:p>
          <a:p>
            <a:r>
              <a:t>• Proactively builds talent pipelines and employer brand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4788"/>
                </a:solidFill>
                <a:latin typeface="Calibri"/>
              </a:defRPr>
            </a:pPr>
            <a:r>
              <a:t>Steps to Hire the Best Talent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45920"/>
            <a:ext cx="45720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latin typeface="Calibri"/>
              </a:defRPr>
            </a:pPr>
            <a:r>
              <a:t>1. Define clear role requirements and success metrics.</a:t>
            </a:r>
          </a:p>
          <a:p>
            <a:r>
              <a:t>2. Craft compelling job descriptions that highlight growth opportunities.</a:t>
            </a:r>
          </a:p>
          <a:p>
            <a:r>
              <a:t>3. Utilize diverse sourcing channels including social media and referrals.</a:t>
            </a:r>
          </a:p>
          <a:p>
            <a:r>
              <a:t>4. Implement structured interviews and skills assessments.</a:t>
            </a:r>
          </a:p>
          <a:p>
            <a:r>
              <a:t>5. Foster a positive candidate experience to attract top performers.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1645920"/>
            <a:ext cx="3200400" cy="2743200"/>
          </a:xfrm>
          <a:prstGeom prst="rect">
            <a:avLst/>
          </a:prstGeom>
          <a:solidFill>
            <a:srgbClr val="DCDCD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i="1"/>
            </a:pPr>
            <a:r>
              <a:t>[Image: Illustration of a recruiter evaluating a diverse group of candidates with checklists and laptops.]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4788"/>
                </a:solidFill>
                <a:latin typeface="Calibri"/>
              </a:defRPr>
            </a:pPr>
            <a:r>
              <a:t>Retaining Top Talent Post-Hire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152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1800">
                <a:latin typeface="Calibri"/>
              </a:defRPr>
            </a:pPr>
            <a:r>
              <a:t>Provide ongoing learning and development opportunities</a:t>
            </a:r>
          </a:p>
          <a:p>
            <a:pPr>
              <a:spcBef>
                <a:spcPts val="1200"/>
              </a:spcBef>
              <a:defRPr sz="1800">
                <a:latin typeface="Calibri"/>
              </a:defRPr>
            </a:pPr>
            <a:r>
              <a:t>Recognize and reward achievements regularly</a:t>
            </a:r>
          </a:p>
          <a:p>
            <a:pPr>
              <a:spcBef>
                <a:spcPts val="1200"/>
              </a:spcBef>
              <a:defRPr sz="1800">
                <a:latin typeface="Calibri"/>
              </a:defRPr>
            </a:pPr>
            <a:r>
              <a:t>Encourage open communication and feedback</a:t>
            </a:r>
          </a:p>
          <a:p>
            <a:pPr>
              <a:spcBef>
                <a:spcPts val="1200"/>
              </a:spcBef>
              <a:defRPr sz="1800">
                <a:latin typeface="Calibri"/>
              </a:defRPr>
            </a:pPr>
            <a:r>
              <a:t>Promote work-life balance and flexible arrangements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1F4788"/>
                </a:solidFill>
                <a:latin typeface="Calibri"/>
              </a:defRPr>
            </a:pPr>
            <a: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45920"/>
            <a:ext cx="82296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800"/>
              </a:spcBef>
              <a:defRPr sz="1600">
                <a:latin typeface="Calibri"/>
              </a:defRPr>
            </a:pPr>
            <a:r>
              <a:t>Harvard Business Review - How to Hire the Right People (2023)</a:t>
            </a:r>
          </a:p>
          <a:p>
            <a:pPr>
              <a:spcBef>
                <a:spcPts val="800"/>
              </a:spcBef>
              <a:defRPr sz="1600">
                <a:latin typeface="Calibri"/>
              </a:defRPr>
            </a:pPr>
            <a:r>
              <a:t>LinkedIn Talent Solutions - Global Talent Trends Report (2024)</a:t>
            </a:r>
          </a:p>
          <a:p>
            <a:pPr>
              <a:spcBef>
                <a:spcPts val="800"/>
              </a:spcBef>
              <a:defRPr sz="1600">
                <a:latin typeface="Calibri"/>
              </a:defRPr>
            </a:pPr>
            <a:r>
              <a:t>SHRM - Effective Hiring Strategies for 2024 (2024)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