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2C69F-B0E8-0000-907C-A6A158A4F245}" v="2472" dt="2021-05-11T16:50:12.399"/>
    <p1510:client id="{C219F9AD-BB9F-4142-A6C9-302007553CD4}" v="2139" dt="2021-05-11T12:58:33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D9E99-2978-4281-B145-B009752755E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4D0295-FD8B-4305-B218-61EFDC583110}">
      <dgm:prSet/>
      <dgm:spPr/>
      <dgm:t>
        <a:bodyPr/>
        <a:lstStyle/>
        <a:p>
          <a:r>
            <a:rPr lang="en-US" dirty="0"/>
            <a:t>Apparently they built the data set by themselves, using an open source API called </a:t>
          </a:r>
          <a:r>
            <a:rPr lang="en-US" dirty="0" err="1"/>
            <a:t>Tushare</a:t>
          </a:r>
          <a:r>
            <a:rPr lang="en-US" dirty="0"/>
            <a:t>.</a:t>
          </a:r>
        </a:p>
      </dgm:t>
    </dgm:pt>
    <dgm:pt modelId="{B9ABD6C7-B927-4952-B5C7-3818DAA3D396}" type="parTrans" cxnId="{5BCA6395-8556-46DC-8D60-75D7DCC2A5E8}">
      <dgm:prSet/>
      <dgm:spPr/>
      <dgm:t>
        <a:bodyPr/>
        <a:lstStyle/>
        <a:p>
          <a:endParaRPr lang="en-US"/>
        </a:p>
      </dgm:t>
    </dgm:pt>
    <dgm:pt modelId="{3354FB7E-8A94-461E-AAB4-A7AAFE1B1D75}" type="sibTrans" cxnId="{5BCA6395-8556-46DC-8D60-75D7DCC2A5E8}">
      <dgm:prSet/>
      <dgm:spPr/>
      <dgm:t>
        <a:bodyPr/>
        <a:lstStyle/>
        <a:p>
          <a:endParaRPr lang="en-US"/>
        </a:p>
      </dgm:t>
    </dgm:pt>
    <dgm:pt modelId="{EC94C3C3-986E-40B6-9B0B-0981551984A5}">
      <dgm:prSet/>
      <dgm:spPr/>
      <dgm:t>
        <a:bodyPr/>
        <a:lstStyle/>
        <a:p>
          <a:r>
            <a:rPr lang="en-US" dirty="0"/>
            <a:t>They spent an awful lot of space discussing related works.</a:t>
          </a:r>
        </a:p>
      </dgm:t>
    </dgm:pt>
    <dgm:pt modelId="{1C14ADE4-B48E-4585-8D88-9151AE04FA67}" type="parTrans" cxnId="{26A5B085-7004-43BA-8CA6-1F5521BF8E22}">
      <dgm:prSet/>
      <dgm:spPr/>
      <dgm:t>
        <a:bodyPr/>
        <a:lstStyle/>
        <a:p>
          <a:endParaRPr lang="en-US"/>
        </a:p>
      </dgm:t>
    </dgm:pt>
    <dgm:pt modelId="{7FF650B0-FC59-40E5-82D2-E4499D066588}" type="sibTrans" cxnId="{26A5B085-7004-43BA-8CA6-1F5521BF8E22}">
      <dgm:prSet/>
      <dgm:spPr/>
      <dgm:t>
        <a:bodyPr/>
        <a:lstStyle/>
        <a:p>
          <a:endParaRPr lang="en-US"/>
        </a:p>
      </dgm:t>
    </dgm:pt>
    <dgm:pt modelId="{5CB17332-5C82-4EA4-A14D-11EFCB77546E}">
      <dgm:prSet/>
      <dgm:spPr/>
      <dgm:t>
        <a:bodyPr/>
        <a:lstStyle/>
        <a:p>
          <a:pPr rtl="0"/>
          <a:r>
            <a:rPr lang="en-US"/>
            <a:t>In Page 13, there seems to be a </a:t>
          </a:r>
          <a:r>
            <a:rPr lang="en-US">
              <a:latin typeface="Gill Sans Nova"/>
            </a:rPr>
            <a:t>block diagram</a:t>
          </a:r>
          <a:r>
            <a:rPr lang="en-US"/>
            <a:t> describing how they went about their stock prediction.</a:t>
          </a:r>
        </a:p>
      </dgm:t>
    </dgm:pt>
    <dgm:pt modelId="{3538B01E-BCE4-4175-B677-8E47A15AEB03}" type="parTrans" cxnId="{80E43D0A-E422-42EA-A9CB-B2B041FF7DF3}">
      <dgm:prSet/>
      <dgm:spPr/>
      <dgm:t>
        <a:bodyPr/>
        <a:lstStyle/>
        <a:p>
          <a:endParaRPr lang="en-US"/>
        </a:p>
      </dgm:t>
    </dgm:pt>
    <dgm:pt modelId="{43FB5148-C4F5-4964-98CE-CD9114FAD76A}" type="sibTrans" cxnId="{80E43D0A-E422-42EA-A9CB-B2B041FF7DF3}">
      <dgm:prSet/>
      <dgm:spPr/>
      <dgm:t>
        <a:bodyPr/>
        <a:lstStyle/>
        <a:p>
          <a:endParaRPr lang="en-US"/>
        </a:p>
      </dgm:t>
    </dgm:pt>
    <dgm:pt modelId="{2D2C430F-5A79-4F76-9D09-4D906FDE76BB}">
      <dgm:prSet/>
      <dgm:spPr/>
      <dgm:t>
        <a:bodyPr/>
        <a:lstStyle/>
        <a:p>
          <a:r>
            <a:rPr lang="en-US" dirty="0"/>
            <a:t>Of course, they’ve used an LSTM to get the actual stock prediction.</a:t>
          </a:r>
        </a:p>
      </dgm:t>
    </dgm:pt>
    <dgm:pt modelId="{4F053DC2-518F-4210-80D9-0A916F2B0207}" type="parTrans" cxnId="{A7AB0BC3-8DCA-4927-8024-DAD918C2A1AA}">
      <dgm:prSet/>
      <dgm:spPr/>
      <dgm:t>
        <a:bodyPr/>
        <a:lstStyle/>
        <a:p>
          <a:endParaRPr lang="en-US"/>
        </a:p>
      </dgm:t>
    </dgm:pt>
    <dgm:pt modelId="{F283E62A-8937-4F16-8F26-0B46E6696B1F}" type="sibTrans" cxnId="{A7AB0BC3-8DCA-4927-8024-DAD918C2A1AA}">
      <dgm:prSet/>
      <dgm:spPr/>
      <dgm:t>
        <a:bodyPr/>
        <a:lstStyle/>
        <a:p>
          <a:endParaRPr lang="en-US"/>
        </a:p>
      </dgm:t>
    </dgm:pt>
    <dgm:pt modelId="{987258D4-EFF6-4267-8245-835ABC03EC5C}" type="pres">
      <dgm:prSet presAssocID="{3F6D9E99-2978-4281-B145-B009752755E2}" presName="root" presStyleCnt="0">
        <dgm:presLayoutVars>
          <dgm:dir/>
          <dgm:resizeHandles val="exact"/>
        </dgm:presLayoutVars>
      </dgm:prSet>
      <dgm:spPr/>
    </dgm:pt>
    <dgm:pt modelId="{79FE3408-5CA2-4398-A795-1296AB027AFC}" type="pres">
      <dgm:prSet presAssocID="{3F6D9E99-2978-4281-B145-B009752755E2}" presName="container" presStyleCnt="0">
        <dgm:presLayoutVars>
          <dgm:dir/>
          <dgm:resizeHandles val="exact"/>
        </dgm:presLayoutVars>
      </dgm:prSet>
      <dgm:spPr/>
    </dgm:pt>
    <dgm:pt modelId="{13DE9E1D-C0B2-4BC8-A11E-00B669655B46}" type="pres">
      <dgm:prSet presAssocID="{694D0295-FD8B-4305-B218-61EFDC583110}" presName="compNode" presStyleCnt="0"/>
      <dgm:spPr/>
    </dgm:pt>
    <dgm:pt modelId="{50FB476D-F574-4CC7-B9BE-1BF73AAD8E7C}" type="pres">
      <dgm:prSet presAssocID="{694D0295-FD8B-4305-B218-61EFDC583110}" presName="iconBgRect" presStyleLbl="bgShp" presStyleIdx="0" presStyleCnt="4"/>
      <dgm:spPr/>
    </dgm:pt>
    <dgm:pt modelId="{A6298EAA-0548-4EEC-B503-D6D4D88042D5}" type="pres">
      <dgm:prSet presAssocID="{694D0295-FD8B-4305-B218-61EFDC5831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08E1328-E587-4E9C-A391-F8A4F6240BE0}" type="pres">
      <dgm:prSet presAssocID="{694D0295-FD8B-4305-B218-61EFDC583110}" presName="spaceRect" presStyleCnt="0"/>
      <dgm:spPr/>
    </dgm:pt>
    <dgm:pt modelId="{0C5A9D5F-0B55-4F96-B436-8E1678837B7B}" type="pres">
      <dgm:prSet presAssocID="{694D0295-FD8B-4305-B218-61EFDC583110}" presName="textRect" presStyleLbl="revTx" presStyleIdx="0" presStyleCnt="4">
        <dgm:presLayoutVars>
          <dgm:chMax val="1"/>
          <dgm:chPref val="1"/>
        </dgm:presLayoutVars>
      </dgm:prSet>
      <dgm:spPr/>
    </dgm:pt>
    <dgm:pt modelId="{CAC4B724-5D30-48E0-8E76-71E6A20752C9}" type="pres">
      <dgm:prSet presAssocID="{3354FB7E-8A94-461E-AAB4-A7AAFE1B1D75}" presName="sibTrans" presStyleLbl="sibTrans2D1" presStyleIdx="0" presStyleCnt="0"/>
      <dgm:spPr/>
    </dgm:pt>
    <dgm:pt modelId="{0D6A436F-23ED-4DC1-8A73-11DF531C63A9}" type="pres">
      <dgm:prSet presAssocID="{EC94C3C3-986E-40B6-9B0B-0981551984A5}" presName="compNode" presStyleCnt="0"/>
      <dgm:spPr/>
    </dgm:pt>
    <dgm:pt modelId="{AADDE97B-3AF7-4B0C-B32E-B0857733A381}" type="pres">
      <dgm:prSet presAssocID="{EC94C3C3-986E-40B6-9B0B-0981551984A5}" presName="iconBgRect" presStyleLbl="bgShp" presStyleIdx="1" presStyleCnt="4"/>
      <dgm:spPr/>
    </dgm:pt>
    <dgm:pt modelId="{8ECC419C-59B1-4E82-8BB4-A5503EC75F8D}" type="pres">
      <dgm:prSet presAssocID="{EC94C3C3-986E-40B6-9B0B-0981551984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rprised Face with No Fill"/>
        </a:ext>
      </dgm:extLst>
    </dgm:pt>
    <dgm:pt modelId="{260B0E16-70B1-4786-A71B-1D5D43CD0669}" type="pres">
      <dgm:prSet presAssocID="{EC94C3C3-986E-40B6-9B0B-0981551984A5}" presName="spaceRect" presStyleCnt="0"/>
      <dgm:spPr/>
    </dgm:pt>
    <dgm:pt modelId="{2B28546F-4E27-4FD5-966C-C08DB61CC73A}" type="pres">
      <dgm:prSet presAssocID="{EC94C3C3-986E-40B6-9B0B-0981551984A5}" presName="textRect" presStyleLbl="revTx" presStyleIdx="1" presStyleCnt="4">
        <dgm:presLayoutVars>
          <dgm:chMax val="1"/>
          <dgm:chPref val="1"/>
        </dgm:presLayoutVars>
      </dgm:prSet>
      <dgm:spPr/>
    </dgm:pt>
    <dgm:pt modelId="{54A10DB0-CF85-4276-BF31-04D8976E23FA}" type="pres">
      <dgm:prSet presAssocID="{7FF650B0-FC59-40E5-82D2-E4499D066588}" presName="sibTrans" presStyleLbl="sibTrans2D1" presStyleIdx="0" presStyleCnt="0"/>
      <dgm:spPr/>
    </dgm:pt>
    <dgm:pt modelId="{8B93F21A-D8A7-43C2-A4B8-43F67DFEF1C0}" type="pres">
      <dgm:prSet presAssocID="{5CB17332-5C82-4EA4-A14D-11EFCB77546E}" presName="compNode" presStyleCnt="0"/>
      <dgm:spPr/>
    </dgm:pt>
    <dgm:pt modelId="{DFBAD3D5-6F1E-4498-BBA6-6EB2FF7DB49B}" type="pres">
      <dgm:prSet presAssocID="{5CB17332-5C82-4EA4-A14D-11EFCB77546E}" presName="iconBgRect" presStyleLbl="bgShp" presStyleIdx="2" presStyleCnt="4"/>
      <dgm:spPr/>
    </dgm:pt>
    <dgm:pt modelId="{E507DA49-168F-4CCD-A50B-26B91C77EDA9}" type="pres">
      <dgm:prSet presAssocID="{5CB17332-5C82-4EA4-A14D-11EFCB7754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B53A218-709C-4CDC-A60E-21CEDC733BE4}" type="pres">
      <dgm:prSet presAssocID="{5CB17332-5C82-4EA4-A14D-11EFCB77546E}" presName="spaceRect" presStyleCnt="0"/>
      <dgm:spPr/>
    </dgm:pt>
    <dgm:pt modelId="{17FB89B7-7009-4353-8527-1AABB70C5F85}" type="pres">
      <dgm:prSet presAssocID="{5CB17332-5C82-4EA4-A14D-11EFCB77546E}" presName="textRect" presStyleLbl="revTx" presStyleIdx="2" presStyleCnt="4">
        <dgm:presLayoutVars>
          <dgm:chMax val="1"/>
          <dgm:chPref val="1"/>
        </dgm:presLayoutVars>
      </dgm:prSet>
      <dgm:spPr/>
    </dgm:pt>
    <dgm:pt modelId="{B362EC50-0A6B-426D-9D9B-038173BB199E}" type="pres">
      <dgm:prSet presAssocID="{43FB5148-C4F5-4964-98CE-CD9114FAD76A}" presName="sibTrans" presStyleLbl="sibTrans2D1" presStyleIdx="0" presStyleCnt="0"/>
      <dgm:spPr/>
    </dgm:pt>
    <dgm:pt modelId="{CAA747BB-B180-4314-AAA6-37B8F7467F03}" type="pres">
      <dgm:prSet presAssocID="{2D2C430F-5A79-4F76-9D09-4D906FDE76BB}" presName="compNode" presStyleCnt="0"/>
      <dgm:spPr/>
    </dgm:pt>
    <dgm:pt modelId="{651102ED-E9B1-4E33-9669-F78DC6E4921C}" type="pres">
      <dgm:prSet presAssocID="{2D2C430F-5A79-4F76-9D09-4D906FDE76BB}" presName="iconBgRect" presStyleLbl="bgShp" presStyleIdx="3" presStyleCnt="4"/>
      <dgm:spPr/>
    </dgm:pt>
    <dgm:pt modelId="{138A9C79-6C7F-492F-A2EA-AB93823AF02F}" type="pres">
      <dgm:prSet presAssocID="{2D2C430F-5A79-4F76-9D09-4D906FDE76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B7B4408-7047-480D-A1A7-0052105070EA}" type="pres">
      <dgm:prSet presAssocID="{2D2C430F-5A79-4F76-9D09-4D906FDE76BB}" presName="spaceRect" presStyleCnt="0"/>
      <dgm:spPr/>
    </dgm:pt>
    <dgm:pt modelId="{E944416F-FBFB-44FB-BB58-03AE745139B2}" type="pres">
      <dgm:prSet presAssocID="{2D2C430F-5A79-4F76-9D09-4D906FDE76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3D1D209-5A8C-4B3B-9EDD-C09E26063602}" type="presOf" srcId="{2D2C430F-5A79-4F76-9D09-4D906FDE76BB}" destId="{E944416F-FBFB-44FB-BB58-03AE745139B2}" srcOrd="0" destOrd="0" presId="urn:microsoft.com/office/officeart/2018/2/layout/IconCircleList"/>
    <dgm:cxn modelId="{80E43D0A-E422-42EA-A9CB-B2B041FF7DF3}" srcId="{3F6D9E99-2978-4281-B145-B009752755E2}" destId="{5CB17332-5C82-4EA4-A14D-11EFCB77546E}" srcOrd="2" destOrd="0" parTransId="{3538B01E-BCE4-4175-B677-8E47A15AEB03}" sibTransId="{43FB5148-C4F5-4964-98CE-CD9114FAD76A}"/>
    <dgm:cxn modelId="{D57D0227-4E97-4702-90BC-76F9E45858A3}" type="presOf" srcId="{694D0295-FD8B-4305-B218-61EFDC583110}" destId="{0C5A9D5F-0B55-4F96-B436-8E1678837B7B}" srcOrd="0" destOrd="0" presId="urn:microsoft.com/office/officeart/2018/2/layout/IconCircleList"/>
    <dgm:cxn modelId="{1E19913A-4AD4-4337-9637-C896BBAFC629}" type="presOf" srcId="{3354FB7E-8A94-461E-AAB4-A7AAFE1B1D75}" destId="{CAC4B724-5D30-48E0-8E76-71E6A20752C9}" srcOrd="0" destOrd="0" presId="urn:microsoft.com/office/officeart/2018/2/layout/IconCircleList"/>
    <dgm:cxn modelId="{EE83DD5B-5D6B-4694-BA35-ADBDFE80B98C}" type="presOf" srcId="{5CB17332-5C82-4EA4-A14D-11EFCB77546E}" destId="{17FB89B7-7009-4353-8527-1AABB70C5F85}" srcOrd="0" destOrd="0" presId="urn:microsoft.com/office/officeart/2018/2/layout/IconCircleList"/>
    <dgm:cxn modelId="{00D16261-4031-4E5C-91B5-136968AC04A6}" type="presOf" srcId="{3F6D9E99-2978-4281-B145-B009752755E2}" destId="{987258D4-EFF6-4267-8245-835ABC03EC5C}" srcOrd="0" destOrd="0" presId="urn:microsoft.com/office/officeart/2018/2/layout/IconCircleList"/>
    <dgm:cxn modelId="{D75D4750-035F-48F2-B200-1B4775B643EC}" type="presOf" srcId="{EC94C3C3-986E-40B6-9B0B-0981551984A5}" destId="{2B28546F-4E27-4FD5-966C-C08DB61CC73A}" srcOrd="0" destOrd="0" presId="urn:microsoft.com/office/officeart/2018/2/layout/IconCircleList"/>
    <dgm:cxn modelId="{EFBB2453-F021-4FA4-851D-C3C57FB42D5D}" type="presOf" srcId="{7FF650B0-FC59-40E5-82D2-E4499D066588}" destId="{54A10DB0-CF85-4276-BF31-04D8976E23FA}" srcOrd="0" destOrd="0" presId="urn:microsoft.com/office/officeart/2018/2/layout/IconCircleList"/>
    <dgm:cxn modelId="{26A5B085-7004-43BA-8CA6-1F5521BF8E22}" srcId="{3F6D9E99-2978-4281-B145-B009752755E2}" destId="{EC94C3C3-986E-40B6-9B0B-0981551984A5}" srcOrd="1" destOrd="0" parTransId="{1C14ADE4-B48E-4585-8D88-9151AE04FA67}" sibTransId="{7FF650B0-FC59-40E5-82D2-E4499D066588}"/>
    <dgm:cxn modelId="{F555E086-D577-4AC6-A2F3-2FA545B35FE3}" type="presOf" srcId="{43FB5148-C4F5-4964-98CE-CD9114FAD76A}" destId="{B362EC50-0A6B-426D-9D9B-038173BB199E}" srcOrd="0" destOrd="0" presId="urn:microsoft.com/office/officeart/2018/2/layout/IconCircleList"/>
    <dgm:cxn modelId="{5BCA6395-8556-46DC-8D60-75D7DCC2A5E8}" srcId="{3F6D9E99-2978-4281-B145-B009752755E2}" destId="{694D0295-FD8B-4305-B218-61EFDC583110}" srcOrd="0" destOrd="0" parTransId="{B9ABD6C7-B927-4952-B5C7-3818DAA3D396}" sibTransId="{3354FB7E-8A94-461E-AAB4-A7AAFE1B1D75}"/>
    <dgm:cxn modelId="{A7AB0BC3-8DCA-4927-8024-DAD918C2A1AA}" srcId="{3F6D9E99-2978-4281-B145-B009752755E2}" destId="{2D2C430F-5A79-4F76-9D09-4D906FDE76BB}" srcOrd="3" destOrd="0" parTransId="{4F053DC2-518F-4210-80D9-0A916F2B0207}" sibTransId="{F283E62A-8937-4F16-8F26-0B46E6696B1F}"/>
    <dgm:cxn modelId="{3C342DAB-F0C3-4EE9-A755-C9CAB5F86947}" type="presParOf" srcId="{987258D4-EFF6-4267-8245-835ABC03EC5C}" destId="{79FE3408-5CA2-4398-A795-1296AB027AFC}" srcOrd="0" destOrd="0" presId="urn:microsoft.com/office/officeart/2018/2/layout/IconCircleList"/>
    <dgm:cxn modelId="{BBB1584C-4F25-4C49-965A-244C4E1B48DB}" type="presParOf" srcId="{79FE3408-5CA2-4398-A795-1296AB027AFC}" destId="{13DE9E1D-C0B2-4BC8-A11E-00B669655B46}" srcOrd="0" destOrd="0" presId="urn:microsoft.com/office/officeart/2018/2/layout/IconCircleList"/>
    <dgm:cxn modelId="{AD4A4EE0-DC30-4F1F-B319-6353A09AB4B5}" type="presParOf" srcId="{13DE9E1D-C0B2-4BC8-A11E-00B669655B46}" destId="{50FB476D-F574-4CC7-B9BE-1BF73AAD8E7C}" srcOrd="0" destOrd="0" presId="urn:microsoft.com/office/officeart/2018/2/layout/IconCircleList"/>
    <dgm:cxn modelId="{B10F6784-9C4B-414A-A835-D5E6B0350E5B}" type="presParOf" srcId="{13DE9E1D-C0B2-4BC8-A11E-00B669655B46}" destId="{A6298EAA-0548-4EEC-B503-D6D4D88042D5}" srcOrd="1" destOrd="0" presId="urn:microsoft.com/office/officeart/2018/2/layout/IconCircleList"/>
    <dgm:cxn modelId="{94EF7EAA-E717-4190-9796-F3A3C8228DDC}" type="presParOf" srcId="{13DE9E1D-C0B2-4BC8-A11E-00B669655B46}" destId="{208E1328-E587-4E9C-A391-F8A4F6240BE0}" srcOrd="2" destOrd="0" presId="urn:microsoft.com/office/officeart/2018/2/layout/IconCircleList"/>
    <dgm:cxn modelId="{05AF6B0E-CCE4-4896-A8BE-2FE3F7B24312}" type="presParOf" srcId="{13DE9E1D-C0B2-4BC8-A11E-00B669655B46}" destId="{0C5A9D5F-0B55-4F96-B436-8E1678837B7B}" srcOrd="3" destOrd="0" presId="urn:microsoft.com/office/officeart/2018/2/layout/IconCircleList"/>
    <dgm:cxn modelId="{46C9F81E-49D7-48E5-8EC6-41FCCCA19B17}" type="presParOf" srcId="{79FE3408-5CA2-4398-A795-1296AB027AFC}" destId="{CAC4B724-5D30-48E0-8E76-71E6A20752C9}" srcOrd="1" destOrd="0" presId="urn:microsoft.com/office/officeart/2018/2/layout/IconCircleList"/>
    <dgm:cxn modelId="{3D156141-1B3F-49EE-AED3-AABED2A665EA}" type="presParOf" srcId="{79FE3408-5CA2-4398-A795-1296AB027AFC}" destId="{0D6A436F-23ED-4DC1-8A73-11DF531C63A9}" srcOrd="2" destOrd="0" presId="urn:microsoft.com/office/officeart/2018/2/layout/IconCircleList"/>
    <dgm:cxn modelId="{D7A1DDAB-5F0E-417B-949C-468232894F64}" type="presParOf" srcId="{0D6A436F-23ED-4DC1-8A73-11DF531C63A9}" destId="{AADDE97B-3AF7-4B0C-B32E-B0857733A381}" srcOrd="0" destOrd="0" presId="urn:microsoft.com/office/officeart/2018/2/layout/IconCircleList"/>
    <dgm:cxn modelId="{2E858882-C24C-446A-A84C-70FE6A5EEB94}" type="presParOf" srcId="{0D6A436F-23ED-4DC1-8A73-11DF531C63A9}" destId="{8ECC419C-59B1-4E82-8BB4-A5503EC75F8D}" srcOrd="1" destOrd="0" presId="urn:microsoft.com/office/officeart/2018/2/layout/IconCircleList"/>
    <dgm:cxn modelId="{2602B045-DBF5-456C-9BF1-AC1ED7BACAB4}" type="presParOf" srcId="{0D6A436F-23ED-4DC1-8A73-11DF531C63A9}" destId="{260B0E16-70B1-4786-A71B-1D5D43CD0669}" srcOrd="2" destOrd="0" presId="urn:microsoft.com/office/officeart/2018/2/layout/IconCircleList"/>
    <dgm:cxn modelId="{76DCAE0C-5671-494B-AF99-40C8F7E6645E}" type="presParOf" srcId="{0D6A436F-23ED-4DC1-8A73-11DF531C63A9}" destId="{2B28546F-4E27-4FD5-966C-C08DB61CC73A}" srcOrd="3" destOrd="0" presId="urn:microsoft.com/office/officeart/2018/2/layout/IconCircleList"/>
    <dgm:cxn modelId="{C0D7DD52-343E-4EA1-8425-3ABCB405E9B9}" type="presParOf" srcId="{79FE3408-5CA2-4398-A795-1296AB027AFC}" destId="{54A10DB0-CF85-4276-BF31-04D8976E23FA}" srcOrd="3" destOrd="0" presId="urn:microsoft.com/office/officeart/2018/2/layout/IconCircleList"/>
    <dgm:cxn modelId="{FD720B2D-B45F-43D1-80AC-0E63503B549A}" type="presParOf" srcId="{79FE3408-5CA2-4398-A795-1296AB027AFC}" destId="{8B93F21A-D8A7-43C2-A4B8-43F67DFEF1C0}" srcOrd="4" destOrd="0" presId="urn:microsoft.com/office/officeart/2018/2/layout/IconCircleList"/>
    <dgm:cxn modelId="{DCD1EC8A-560F-403C-8F47-5AFEF441A260}" type="presParOf" srcId="{8B93F21A-D8A7-43C2-A4B8-43F67DFEF1C0}" destId="{DFBAD3D5-6F1E-4498-BBA6-6EB2FF7DB49B}" srcOrd="0" destOrd="0" presId="urn:microsoft.com/office/officeart/2018/2/layout/IconCircleList"/>
    <dgm:cxn modelId="{9E86FF76-8FCC-4C66-9945-4EBDEE35A798}" type="presParOf" srcId="{8B93F21A-D8A7-43C2-A4B8-43F67DFEF1C0}" destId="{E507DA49-168F-4CCD-A50B-26B91C77EDA9}" srcOrd="1" destOrd="0" presId="urn:microsoft.com/office/officeart/2018/2/layout/IconCircleList"/>
    <dgm:cxn modelId="{C73986A5-668C-4C55-ADFF-8B149546AB07}" type="presParOf" srcId="{8B93F21A-D8A7-43C2-A4B8-43F67DFEF1C0}" destId="{5B53A218-709C-4CDC-A60E-21CEDC733BE4}" srcOrd="2" destOrd="0" presId="urn:microsoft.com/office/officeart/2018/2/layout/IconCircleList"/>
    <dgm:cxn modelId="{CAA2DF34-0FEE-40B0-99C6-BF7819D6A6B6}" type="presParOf" srcId="{8B93F21A-D8A7-43C2-A4B8-43F67DFEF1C0}" destId="{17FB89B7-7009-4353-8527-1AABB70C5F85}" srcOrd="3" destOrd="0" presId="urn:microsoft.com/office/officeart/2018/2/layout/IconCircleList"/>
    <dgm:cxn modelId="{5B473A7D-05CA-4B7F-B3FB-D00685D3BE25}" type="presParOf" srcId="{79FE3408-5CA2-4398-A795-1296AB027AFC}" destId="{B362EC50-0A6B-426D-9D9B-038173BB199E}" srcOrd="5" destOrd="0" presId="urn:microsoft.com/office/officeart/2018/2/layout/IconCircleList"/>
    <dgm:cxn modelId="{F91D2629-510D-43A9-B256-3B6724782C66}" type="presParOf" srcId="{79FE3408-5CA2-4398-A795-1296AB027AFC}" destId="{CAA747BB-B180-4314-AAA6-37B8F7467F03}" srcOrd="6" destOrd="0" presId="urn:microsoft.com/office/officeart/2018/2/layout/IconCircleList"/>
    <dgm:cxn modelId="{61183E87-BC62-4739-929E-DF117AF1163E}" type="presParOf" srcId="{CAA747BB-B180-4314-AAA6-37B8F7467F03}" destId="{651102ED-E9B1-4E33-9669-F78DC6E4921C}" srcOrd="0" destOrd="0" presId="urn:microsoft.com/office/officeart/2018/2/layout/IconCircleList"/>
    <dgm:cxn modelId="{01809E33-9833-4C6E-8EEF-59CC76DDAA7C}" type="presParOf" srcId="{CAA747BB-B180-4314-AAA6-37B8F7467F03}" destId="{138A9C79-6C7F-492F-A2EA-AB93823AF02F}" srcOrd="1" destOrd="0" presId="urn:microsoft.com/office/officeart/2018/2/layout/IconCircleList"/>
    <dgm:cxn modelId="{4DF8772E-E017-407A-B028-97CB68A8F5C7}" type="presParOf" srcId="{CAA747BB-B180-4314-AAA6-37B8F7467F03}" destId="{3B7B4408-7047-480D-A1A7-0052105070EA}" srcOrd="2" destOrd="0" presId="urn:microsoft.com/office/officeart/2018/2/layout/IconCircleList"/>
    <dgm:cxn modelId="{092C8B26-267D-486A-9670-8C5F1D0DEF87}" type="presParOf" srcId="{CAA747BB-B180-4314-AAA6-37B8F7467F03}" destId="{E944416F-FBFB-44FB-BB58-03AE745139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B476D-F574-4CC7-B9BE-1BF73AAD8E7C}">
      <dsp:nvSpPr>
        <dsp:cNvPr id="0" name=""/>
        <dsp:cNvSpPr/>
      </dsp:nvSpPr>
      <dsp:spPr>
        <a:xfrm>
          <a:off x="27897" y="219461"/>
          <a:ext cx="1473686" cy="14736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98EAA-0548-4EEC-B503-D6D4D88042D5}">
      <dsp:nvSpPr>
        <dsp:cNvPr id="0" name=""/>
        <dsp:cNvSpPr/>
      </dsp:nvSpPr>
      <dsp:spPr>
        <a:xfrm>
          <a:off x="337371" y="528935"/>
          <a:ext cx="854738" cy="8547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A9D5F-0B55-4F96-B436-8E1678837B7B}">
      <dsp:nvSpPr>
        <dsp:cNvPr id="0" name=""/>
        <dsp:cNvSpPr/>
      </dsp:nvSpPr>
      <dsp:spPr>
        <a:xfrm>
          <a:off x="1817373" y="219461"/>
          <a:ext cx="3473689" cy="147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Apparently they built the data set by themselves, using an open source API called </a:t>
          </a:r>
          <a:r>
            <a:rPr lang="en-US" sz="2300" kern="1200" dirty="0" err="1"/>
            <a:t>Tushare</a:t>
          </a:r>
          <a:r>
            <a:rPr lang="en-US" sz="2300" kern="1200" dirty="0"/>
            <a:t>.</a:t>
          </a:r>
        </a:p>
      </dsp:txBody>
      <dsp:txXfrm>
        <a:off x="1817373" y="219461"/>
        <a:ext cx="3473689" cy="1473686"/>
      </dsp:txXfrm>
    </dsp:sp>
    <dsp:sp modelId="{AADDE97B-3AF7-4B0C-B32E-B0857733A381}">
      <dsp:nvSpPr>
        <dsp:cNvPr id="0" name=""/>
        <dsp:cNvSpPr/>
      </dsp:nvSpPr>
      <dsp:spPr>
        <a:xfrm>
          <a:off x="5896327" y="219461"/>
          <a:ext cx="1473686" cy="14736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C419C-59B1-4E82-8BB4-A5503EC75F8D}">
      <dsp:nvSpPr>
        <dsp:cNvPr id="0" name=""/>
        <dsp:cNvSpPr/>
      </dsp:nvSpPr>
      <dsp:spPr>
        <a:xfrm>
          <a:off x="6205801" y="528935"/>
          <a:ext cx="854738" cy="8547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8546F-4E27-4FD5-966C-C08DB61CC73A}">
      <dsp:nvSpPr>
        <dsp:cNvPr id="0" name=""/>
        <dsp:cNvSpPr/>
      </dsp:nvSpPr>
      <dsp:spPr>
        <a:xfrm>
          <a:off x="7685803" y="219461"/>
          <a:ext cx="3473689" cy="147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They spent an awful lot of space discussing related works.</a:t>
          </a:r>
        </a:p>
      </dsp:txBody>
      <dsp:txXfrm>
        <a:off x="7685803" y="219461"/>
        <a:ext cx="3473689" cy="1473686"/>
      </dsp:txXfrm>
    </dsp:sp>
    <dsp:sp modelId="{DFBAD3D5-6F1E-4498-BBA6-6EB2FF7DB49B}">
      <dsp:nvSpPr>
        <dsp:cNvPr id="0" name=""/>
        <dsp:cNvSpPr/>
      </dsp:nvSpPr>
      <dsp:spPr>
        <a:xfrm>
          <a:off x="27897" y="2386726"/>
          <a:ext cx="1473686" cy="14736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7DA49-168F-4CCD-A50B-26B91C77EDA9}">
      <dsp:nvSpPr>
        <dsp:cNvPr id="0" name=""/>
        <dsp:cNvSpPr/>
      </dsp:nvSpPr>
      <dsp:spPr>
        <a:xfrm>
          <a:off x="337371" y="2696200"/>
          <a:ext cx="854738" cy="8547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B89B7-7009-4353-8527-1AABB70C5F85}">
      <dsp:nvSpPr>
        <dsp:cNvPr id="0" name=""/>
        <dsp:cNvSpPr/>
      </dsp:nvSpPr>
      <dsp:spPr>
        <a:xfrm>
          <a:off x="1817373" y="2386726"/>
          <a:ext cx="3473689" cy="147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Page 13, there seems to be a </a:t>
          </a:r>
          <a:r>
            <a:rPr lang="en-US" sz="2300" kern="1200">
              <a:latin typeface="Gill Sans Nova"/>
            </a:rPr>
            <a:t>block diagram</a:t>
          </a:r>
          <a:r>
            <a:rPr lang="en-US" sz="2300" kern="1200"/>
            <a:t> describing how they went about their stock prediction.</a:t>
          </a:r>
        </a:p>
      </dsp:txBody>
      <dsp:txXfrm>
        <a:off x="1817373" y="2386726"/>
        <a:ext cx="3473689" cy="1473686"/>
      </dsp:txXfrm>
    </dsp:sp>
    <dsp:sp modelId="{651102ED-E9B1-4E33-9669-F78DC6E4921C}">
      <dsp:nvSpPr>
        <dsp:cNvPr id="0" name=""/>
        <dsp:cNvSpPr/>
      </dsp:nvSpPr>
      <dsp:spPr>
        <a:xfrm>
          <a:off x="5896327" y="2386726"/>
          <a:ext cx="1473686" cy="14736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A9C79-6C7F-492F-A2EA-AB93823AF02F}">
      <dsp:nvSpPr>
        <dsp:cNvPr id="0" name=""/>
        <dsp:cNvSpPr/>
      </dsp:nvSpPr>
      <dsp:spPr>
        <a:xfrm>
          <a:off x="6205801" y="2696200"/>
          <a:ext cx="854738" cy="8547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4416F-FBFB-44FB-BB58-03AE745139B2}">
      <dsp:nvSpPr>
        <dsp:cNvPr id="0" name=""/>
        <dsp:cNvSpPr/>
      </dsp:nvSpPr>
      <dsp:spPr>
        <a:xfrm>
          <a:off x="7685803" y="2386726"/>
          <a:ext cx="3473689" cy="1473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Of course, they’ve used an LSTM to get the actual stock prediction.</a:t>
          </a:r>
        </a:p>
      </dsp:txBody>
      <dsp:txXfrm>
        <a:off x="7685803" y="2386726"/>
        <a:ext cx="3473689" cy="1473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2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9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1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3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13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eHarish/StockTrendAnalysis/tree/main/Paper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3" descr="Abstract aqua blue blurred bokeh background">
            <a:extLst>
              <a:ext uri="{FF2B5EF4-FFF2-40B4-BE49-F238E27FC236}">
                <a16:creationId xmlns:a16="http://schemas.microsoft.com/office/drawing/2014/main" id="{043AE78D-3AF7-4DD9-BE0B-FB65F157F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4263" r="6" b="6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Final </a:t>
            </a:r>
            <a:r>
              <a:rPr lang="tr-TR" dirty="0" err="1">
                <a:solidFill>
                  <a:srgbClr val="FFFFFF"/>
                </a:solidFill>
              </a:rPr>
              <a:t>Year</a:t>
            </a:r>
            <a:r>
              <a:rPr lang="tr-TR" dirty="0">
                <a:solidFill>
                  <a:srgbClr val="FFFFFF"/>
                </a:solidFill>
              </a:rPr>
              <a:t> Project 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 err="1">
                <a:solidFill>
                  <a:srgbClr val="FFFFFF"/>
                </a:solidFill>
              </a:rPr>
              <a:t>Paper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Summaries</a:t>
            </a:r>
            <a:endParaRPr lang="tr-TR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9124408" cy="25699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 dirty="0" err="1">
                <a:ea typeface="+mn-lt"/>
                <a:cs typeface="+mn-lt"/>
              </a:rPr>
              <a:t>This</a:t>
            </a:r>
            <a:r>
              <a:rPr lang="tr-TR" dirty="0">
                <a:ea typeface="+mn-lt"/>
                <a:cs typeface="+mn-lt"/>
              </a:rPr>
              <a:t> PPT </a:t>
            </a:r>
            <a:r>
              <a:rPr lang="tr-TR" dirty="0" err="1">
                <a:ea typeface="+mn-lt"/>
                <a:cs typeface="+mn-lt"/>
              </a:rPr>
              <a:t>contains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summaries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papers</a:t>
            </a:r>
            <a:r>
              <a:rPr lang="tr-TR" dirty="0">
                <a:ea typeface="+mn-lt"/>
                <a:cs typeface="+mn-lt"/>
              </a:rPr>
              <a:t> in </a:t>
            </a:r>
            <a:r>
              <a:rPr lang="tr-TR" dirty="0" err="1">
                <a:ea typeface="+mn-lt"/>
                <a:cs typeface="+mn-lt"/>
              </a:rPr>
              <a:t>this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repository</a:t>
            </a:r>
            <a:r>
              <a:rPr lang="tr-TR" dirty="0">
                <a:ea typeface="+mn-lt"/>
                <a:cs typeface="+mn-lt"/>
              </a:rPr>
              <a:t>:</a:t>
            </a:r>
          </a:p>
          <a:p>
            <a:r>
              <a:rPr lang="tr-TR" dirty="0">
                <a:solidFill>
                  <a:schemeClr val="accent5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https://github.com/ShreeHarish/StockTrendAnalysis/tree/main/Papers</a:t>
            </a:r>
            <a:endParaRPr lang="en-US">
              <a:solidFill>
                <a:schemeClr val="accent5"/>
              </a:solidFill>
              <a:ea typeface="+mn-lt"/>
              <a:cs typeface="+mn-lt"/>
            </a:endParaRPr>
          </a:p>
          <a:p>
            <a:endParaRPr lang="tr-TR" dirty="0"/>
          </a:p>
          <a:p>
            <a:r>
              <a:rPr lang="tr-TR"/>
              <a:t>Shree Harish S</a:t>
            </a:r>
            <a:endParaRPr lang="tr-TR" dirty="0"/>
          </a:p>
          <a:p>
            <a:r>
              <a:rPr lang="tr-TR"/>
              <a:t>Srikanth G R</a:t>
            </a:r>
            <a:endParaRPr lang="tr-TR" dirty="0"/>
          </a:p>
          <a:p>
            <a:r>
              <a:rPr lang="tr-TR"/>
              <a:t>Vivek Ramkumar</a:t>
            </a:r>
            <a:endParaRPr lang="tr-TR" dirty="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Second paper, part one.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F55479-1139-4BD8-AA3A-9AFD362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Okay, what I can understand is they are trying to identify different patterns in time series data.</a:t>
            </a:r>
          </a:p>
          <a:p>
            <a:r>
              <a:rPr lang="en-US" sz="2400" dirty="0"/>
              <a:t>Seems like they defined common graph patterns and ran some algorithms to find all instances of those patterns throughout their graph.</a:t>
            </a:r>
          </a:p>
          <a:p>
            <a:endParaRPr lang="en-US" dirty="0"/>
          </a:p>
        </p:txBody>
      </p:sp>
      <p:sp>
        <p:nvSpPr>
          <p:cNvPr id="5" name="Content Placeholder 29">
            <a:extLst>
              <a:ext uri="{FF2B5EF4-FFF2-40B4-BE49-F238E27FC236}">
                <a16:creationId xmlns:a16="http://schemas.microsoft.com/office/drawing/2014/main" id="{B4813C42-A42C-4BDC-9181-85FEDCE1AE42}"/>
              </a:ext>
            </a:extLst>
          </p:cNvPr>
          <p:cNvSpPr txBox="1">
            <a:spLocks/>
          </p:cNvSpPr>
          <p:nvPr/>
        </p:nvSpPr>
        <p:spPr>
          <a:xfrm>
            <a:off x="5807901" y="308975"/>
            <a:ext cx="4713797" cy="5568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I'm </a:t>
            </a:r>
            <a:r>
              <a:rPr lang="en-US" sz="2400" dirty="0" err="1"/>
              <a:t>gonna</a:t>
            </a:r>
            <a:r>
              <a:rPr lang="en-US" sz="2400" dirty="0"/>
              <a:t> put the patterns which they were trying to identify down here.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C87CB3B7-2A31-4CF7-AED7-FEDA8E98F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405" y="1504358"/>
            <a:ext cx="5133583" cy="35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2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Second paper, part two.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F55479-1139-4BD8-AA3A-9AFD362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588538" cy="5577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Okay, here are the algorithms they tried to implement:</a:t>
            </a:r>
          </a:p>
        </p:txBody>
      </p:sp>
      <p:sp>
        <p:nvSpPr>
          <p:cNvPr id="5" name="Content Placeholder 29">
            <a:extLst>
              <a:ext uri="{FF2B5EF4-FFF2-40B4-BE49-F238E27FC236}">
                <a16:creationId xmlns:a16="http://schemas.microsoft.com/office/drawing/2014/main" id="{B4813C42-A42C-4BDC-9181-85FEDCE1AE42}"/>
              </a:ext>
            </a:extLst>
          </p:cNvPr>
          <p:cNvSpPr txBox="1">
            <a:spLocks/>
          </p:cNvSpPr>
          <p:nvPr/>
        </p:nvSpPr>
        <p:spPr>
          <a:xfrm>
            <a:off x="5807901" y="308975"/>
            <a:ext cx="4713797" cy="5568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A92425A-87B4-402E-A3C8-3CCDCE746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20" y="3086107"/>
            <a:ext cx="4757802" cy="255481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D524AB0-14EB-4FC5-87E6-F0BE9E40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135" y="812729"/>
            <a:ext cx="5015756" cy="3729417"/>
          </a:xfrm>
          <a:prstGeom prst="rect">
            <a:avLst/>
          </a:prstGeom>
        </p:spPr>
      </p:pic>
      <p:sp>
        <p:nvSpPr>
          <p:cNvPr id="7" name="Content Placeholder 29">
            <a:extLst>
              <a:ext uri="{FF2B5EF4-FFF2-40B4-BE49-F238E27FC236}">
                <a16:creationId xmlns:a16="http://schemas.microsoft.com/office/drawing/2014/main" id="{03A08AF5-F43F-4C8E-AA8C-0EA49903B6B7}"/>
              </a:ext>
            </a:extLst>
          </p:cNvPr>
          <p:cNvSpPr txBox="1">
            <a:spLocks/>
          </p:cNvSpPr>
          <p:nvPr/>
        </p:nvSpPr>
        <p:spPr>
          <a:xfrm>
            <a:off x="6851737" y="4693085"/>
            <a:ext cx="4588538" cy="557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used an ensemble of classification models (RF, SVM and </a:t>
            </a:r>
            <a:r>
              <a:rPr lang="en-US" dirty="0" err="1"/>
              <a:t>XGBoost</a:t>
            </a:r>
            <a:r>
              <a:rPr lang="en-US" dirty="0"/>
              <a:t>, I think) to classify the graph as patterns in the previous slide. The rest is mostly evaluation and conclusion. Let's move on to the next paper.</a:t>
            </a:r>
          </a:p>
        </p:txBody>
      </p:sp>
    </p:spTree>
    <p:extLst>
      <p:ext uri="{BB962C8B-B14F-4D97-AF65-F5344CB8AC3E}">
        <p14:creationId xmlns:p14="http://schemas.microsoft.com/office/powerpoint/2010/main" val="90675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79" y="-480170"/>
            <a:ext cx="7685037" cy="1325563"/>
          </a:xfrm>
        </p:spPr>
        <p:txBody>
          <a:bodyPr/>
          <a:lstStyle/>
          <a:p>
            <a:r>
              <a:rPr lang="en-US" dirty="0"/>
              <a:t>Now, third one.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85FB-AF74-4DF1-B462-4471F7F5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679" y="948494"/>
            <a:ext cx="7685037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'A graph-based CNN-LSTM stock price prediction algorithm with leading indicators.'</a:t>
            </a:r>
          </a:p>
          <a:p>
            <a:r>
              <a:rPr lang="en-US" dirty="0"/>
              <a:t>This is the third paper.</a:t>
            </a:r>
          </a:p>
          <a:p>
            <a:r>
              <a:rPr lang="en-US" dirty="0"/>
              <a:t>Interesting. I wonder how they managed to combine a CNN and RNN (LSTM) to predict stocks.</a:t>
            </a:r>
          </a:p>
          <a:p>
            <a:r>
              <a:rPr lang="en-US" dirty="0"/>
              <a:t>Their algorithm goes like this:</a:t>
            </a:r>
          </a:p>
          <a:p>
            <a:r>
              <a:rPr lang="en-US" dirty="0"/>
              <a:t>Input -&gt; CNN -&gt; LSTM -&gt; Dense Layer -&gt; Output</a:t>
            </a:r>
          </a:p>
          <a:p>
            <a:r>
              <a:rPr lang="en-US" dirty="0"/>
              <a:t>I'll show some important details of their model: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691949F-3B72-47E0-8EDA-6F2B90B2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73" y="3974895"/>
            <a:ext cx="4966569" cy="26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9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Third paper, part one.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F55479-1139-4BD8-AA3A-9AFD362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11062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Apart from the technical stuff, one thing I can get is that they used a window of three days.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5" name="Content Placeholder 29">
            <a:extLst>
              <a:ext uri="{FF2B5EF4-FFF2-40B4-BE49-F238E27FC236}">
                <a16:creationId xmlns:a16="http://schemas.microsoft.com/office/drawing/2014/main" id="{B4813C42-A42C-4BDC-9181-85FEDCE1AE42}"/>
              </a:ext>
            </a:extLst>
          </p:cNvPr>
          <p:cNvSpPr txBox="1">
            <a:spLocks/>
          </p:cNvSpPr>
          <p:nvPr/>
        </p:nvSpPr>
        <p:spPr>
          <a:xfrm>
            <a:off x="5807901" y="308975"/>
            <a:ext cx="4713797" cy="5568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For their combined model, I'll show the layers which they used.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You can see the yellow LSTM layer sandwiched in between the CNN layers.</a:t>
            </a:r>
          </a:p>
          <a:p>
            <a:r>
              <a:rPr lang="en-US" sz="2400" dirty="0"/>
              <a:t>For the evaluation, they've mostly shown the accuracies in tables with different historical data sets.</a:t>
            </a:r>
          </a:p>
        </p:txBody>
      </p:sp>
      <p:pic>
        <p:nvPicPr>
          <p:cNvPr id="4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F10CB807-A778-4858-9AF3-6DC9EE3C1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3468565"/>
            <a:ext cx="4962525" cy="1521069"/>
          </a:xfrm>
          <a:prstGeom prst="rect">
            <a:avLst/>
          </a:prstGeom>
        </p:spPr>
      </p:pic>
      <p:sp>
        <p:nvSpPr>
          <p:cNvPr id="6" name="Content Placeholder 29">
            <a:extLst>
              <a:ext uri="{FF2B5EF4-FFF2-40B4-BE49-F238E27FC236}">
                <a16:creationId xmlns:a16="http://schemas.microsoft.com/office/drawing/2014/main" id="{D212D48A-CB12-401B-8C65-EE58833C8F5A}"/>
              </a:ext>
            </a:extLst>
          </p:cNvPr>
          <p:cNvSpPr txBox="1">
            <a:spLocks/>
          </p:cNvSpPr>
          <p:nvPr/>
        </p:nvSpPr>
        <p:spPr>
          <a:xfrm>
            <a:off x="457200" y="5114925"/>
            <a:ext cx="4640729" cy="1106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 guess they appended the real-time data to the csv file every three and ran their algorithm for testing.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70144D42-F588-4BEF-B064-43972B92F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0" y="1422409"/>
            <a:ext cx="6057900" cy="129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7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Third paper, part two.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F55479-1139-4BD8-AA3A-9AFD362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11062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This is the pseudocode for their SACLSTM algorithm: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5" name="Content Placeholder 29">
            <a:extLst>
              <a:ext uri="{FF2B5EF4-FFF2-40B4-BE49-F238E27FC236}">
                <a16:creationId xmlns:a16="http://schemas.microsoft.com/office/drawing/2014/main" id="{B4813C42-A42C-4BDC-9181-85FEDCE1AE42}"/>
              </a:ext>
            </a:extLst>
          </p:cNvPr>
          <p:cNvSpPr txBox="1">
            <a:spLocks/>
          </p:cNvSpPr>
          <p:nvPr/>
        </p:nvSpPr>
        <p:spPr>
          <a:xfrm>
            <a:off x="6255576" y="432800"/>
            <a:ext cx="4180397" cy="5491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One thing that confuses me is that they've stated "Algorithm SGD is named Adam". Look at the first line of the picture on the left.</a:t>
            </a:r>
          </a:p>
          <a:p>
            <a:r>
              <a:rPr lang="en-US" sz="2400" dirty="0"/>
              <a:t>We already know that SGD and Adam are both optimizers....separate ones too.</a:t>
            </a:r>
          </a:p>
          <a:p>
            <a:r>
              <a:rPr lang="en-US" sz="2400" dirty="0"/>
              <a:t>Which one do you think they are using??</a:t>
            </a:r>
          </a:p>
          <a:p>
            <a:r>
              <a:rPr lang="en-US" sz="2400" dirty="0"/>
              <a:t>Adding to the evaluation, they have boasted how their model is better than a CNN, SVM and a standard NN.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7" descr="Text&#10;&#10;Description automatically generated">
            <a:extLst>
              <a:ext uri="{FF2B5EF4-FFF2-40B4-BE49-F238E27FC236}">
                <a16:creationId xmlns:a16="http://schemas.microsoft.com/office/drawing/2014/main" id="{B37BB6CA-B7FC-4F9A-89FF-A5EE1FD2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93" y="3292490"/>
            <a:ext cx="4724400" cy="23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9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4" y="1100980"/>
            <a:ext cx="7685037" cy="1325563"/>
          </a:xfrm>
        </p:spPr>
        <p:txBody>
          <a:bodyPr/>
          <a:lstStyle/>
          <a:p>
            <a:r>
              <a:rPr lang="en-US" dirty="0"/>
              <a:t>Now, fourth one.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85FB-AF74-4DF1-B462-4471F7F5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04" y="2529644"/>
            <a:ext cx="7685037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'Stock Pattern Recognition with Deep Learning'</a:t>
            </a:r>
          </a:p>
          <a:p>
            <a:r>
              <a:rPr lang="en-US" dirty="0"/>
              <a:t>This is the fourth paper.</a:t>
            </a:r>
          </a:p>
          <a:p>
            <a:r>
              <a:rPr lang="en-US" dirty="0"/>
              <a:t>It's a relatively short paper.</a:t>
            </a:r>
          </a:p>
          <a:p>
            <a:r>
              <a:rPr lang="en-US" dirty="0"/>
              <a:t>Some of the patterns which Shree Harish was talking about in the last meet were covered here...</a:t>
            </a:r>
          </a:p>
          <a:p>
            <a:r>
              <a:rPr lang="en-US" dirty="0"/>
              <a:t>They even discussed the triangle pattern too.</a:t>
            </a:r>
          </a:p>
          <a:p>
            <a:r>
              <a:rPr lang="en-US" dirty="0"/>
              <a:t>It's not much to show...they've talked about the basics, mostly.</a:t>
            </a:r>
          </a:p>
        </p:txBody>
      </p:sp>
    </p:spTree>
    <p:extLst>
      <p:ext uri="{BB962C8B-B14F-4D97-AF65-F5344CB8AC3E}">
        <p14:creationId xmlns:p14="http://schemas.microsoft.com/office/powerpoint/2010/main" val="312929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Fourth paper, part one.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F55479-1139-4BD8-AA3A-9AFD362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11062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Anyway, in the paper they've shown the base LSTM and CNN architecture. I'll put it here.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3" name="Picture 7" descr="Diagram&#10;&#10;Description automatically generated">
            <a:extLst>
              <a:ext uri="{FF2B5EF4-FFF2-40B4-BE49-F238E27FC236}">
                <a16:creationId xmlns:a16="http://schemas.microsoft.com/office/drawing/2014/main" id="{E69535E9-6A62-42FC-AC12-2A1FF1DB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589651"/>
            <a:ext cx="4562475" cy="2155198"/>
          </a:xfrm>
          <a:prstGeom prst="rect">
            <a:avLst/>
          </a:prstGeom>
        </p:spPr>
      </p:pic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21FC601-A708-4CF4-B6EA-9EC308EC1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588782"/>
            <a:ext cx="4819650" cy="2480036"/>
          </a:xfrm>
          <a:prstGeom prst="rect">
            <a:avLst/>
          </a:prstGeom>
        </p:spPr>
      </p:pic>
      <p:sp>
        <p:nvSpPr>
          <p:cNvPr id="9" name="Content Placeholder 29">
            <a:extLst>
              <a:ext uri="{FF2B5EF4-FFF2-40B4-BE49-F238E27FC236}">
                <a16:creationId xmlns:a16="http://schemas.microsoft.com/office/drawing/2014/main" id="{C57A5043-0402-4A27-ADE0-A04D1CFBB5DA}"/>
              </a:ext>
            </a:extLst>
          </p:cNvPr>
          <p:cNvSpPr txBox="1">
            <a:spLocks/>
          </p:cNvSpPr>
          <p:nvPr/>
        </p:nvSpPr>
        <p:spPr>
          <a:xfrm>
            <a:off x="6486525" y="3209925"/>
            <a:ext cx="4640729" cy="1106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They've stated they used OLHC curves to train their CNN. Not sure what are OLHC curves.</a:t>
            </a:r>
            <a:endParaRPr lang="en-US" dirty="0"/>
          </a:p>
          <a:p>
            <a:r>
              <a:rPr lang="en-US" sz="2400" dirty="0"/>
              <a:t>They’ve also tried to find recurring instances of the bearish flag pattern. That's more or less it...it's the shortest paper here, without a doubt.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8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4" y="1100980"/>
            <a:ext cx="7685037" cy="1325563"/>
          </a:xfrm>
        </p:spPr>
        <p:txBody>
          <a:bodyPr/>
          <a:lstStyle/>
          <a:p>
            <a:r>
              <a:rPr lang="en-US" dirty="0"/>
              <a:t>Now, fifth one.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85FB-AF74-4DF1-B462-4471F7F57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304" y="2529644"/>
            <a:ext cx="7685037" cy="4080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'Deep Candlestick Mining'</a:t>
            </a:r>
          </a:p>
          <a:p>
            <a:r>
              <a:rPr lang="en-US" dirty="0"/>
              <a:t>Written by Andrew. D. Mann and Denise Gorse.</a:t>
            </a:r>
          </a:p>
          <a:p>
            <a:r>
              <a:rPr lang="en-US" dirty="0"/>
              <a:t>So this is the fifth paper.</a:t>
            </a:r>
          </a:p>
          <a:p>
            <a:r>
              <a:rPr lang="en-US" dirty="0"/>
              <a:t>It mostly focusses on the different patterns of candlesticks.</a:t>
            </a:r>
          </a:p>
          <a:p>
            <a:r>
              <a:rPr lang="en-US" dirty="0"/>
              <a:t>They used a dataset ranging 11 years, of hourly data to train their LSTM.</a:t>
            </a:r>
          </a:p>
          <a:p>
            <a:r>
              <a:rPr lang="en-US" dirty="0"/>
              <a:t>The new thing is they've used clustering (K-Means) to cluster the LSTM RNN factors.</a:t>
            </a:r>
          </a:p>
          <a:p>
            <a:r>
              <a:rPr lang="en-US" dirty="0"/>
              <a:t>Most of this paper's content is going above my head.....</a:t>
            </a:r>
          </a:p>
          <a:p>
            <a:r>
              <a:rPr lang="en-US" dirty="0"/>
              <a:t>I think we should go slowly on this 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9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Fifth paper, part one.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F55479-1139-4BD8-AA3A-9AFD362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7252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Can you understand these graphs? I sure can't....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F572CE2-63B5-4266-88DB-A577FBF2D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199641"/>
            <a:ext cx="4962525" cy="2897119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CBB5D91-4244-44E9-B43E-ABEBF6C63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836" y="395143"/>
            <a:ext cx="4552950" cy="3058074"/>
          </a:xfrm>
          <a:prstGeom prst="rect">
            <a:avLst/>
          </a:prstGeom>
        </p:spPr>
      </p:pic>
      <p:sp>
        <p:nvSpPr>
          <p:cNvPr id="6" name="Content Placeholder 29">
            <a:extLst>
              <a:ext uri="{FF2B5EF4-FFF2-40B4-BE49-F238E27FC236}">
                <a16:creationId xmlns:a16="http://schemas.microsoft.com/office/drawing/2014/main" id="{0C1789B3-4D53-4D9F-BCE4-10571CD5FF20}"/>
              </a:ext>
            </a:extLst>
          </p:cNvPr>
          <p:cNvSpPr txBox="1">
            <a:spLocks/>
          </p:cNvSpPr>
          <p:nvPr/>
        </p:nvSpPr>
        <p:spPr>
          <a:xfrm>
            <a:off x="6696075" y="3581400"/>
            <a:ext cx="4640729" cy="725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They seem to consider a "lag" of some sort....</a:t>
            </a:r>
          </a:p>
          <a:p>
            <a:r>
              <a:rPr lang="en-US" sz="2400" dirty="0">
                <a:ea typeface="+mn-lt"/>
                <a:cs typeface="+mn-lt"/>
              </a:rPr>
              <a:t>Google says: "The </a:t>
            </a:r>
            <a:r>
              <a:rPr lang="en-US" sz="2400" b="1" dirty="0">
                <a:ea typeface="+mn-lt"/>
                <a:cs typeface="+mn-lt"/>
              </a:rPr>
              <a:t>lag time</a:t>
            </a:r>
            <a:r>
              <a:rPr lang="en-US" sz="2400" dirty="0">
                <a:ea typeface="+mn-lt"/>
                <a:cs typeface="+mn-lt"/>
              </a:rPr>
              <a:t> is the </a:t>
            </a:r>
            <a:r>
              <a:rPr lang="en-US" sz="2400" b="1" dirty="0">
                <a:ea typeface="+mn-lt"/>
                <a:cs typeface="+mn-lt"/>
              </a:rPr>
              <a:t>time</a:t>
            </a:r>
            <a:r>
              <a:rPr lang="en-US" sz="2400" dirty="0">
                <a:ea typeface="+mn-lt"/>
                <a:cs typeface="+mn-lt"/>
              </a:rPr>
              <a:t> between the two </a:t>
            </a:r>
            <a:r>
              <a:rPr lang="en-US" sz="2400" b="1" dirty="0">
                <a:ea typeface="+mn-lt"/>
                <a:cs typeface="+mn-lt"/>
              </a:rPr>
              <a:t>time series</a:t>
            </a:r>
            <a:r>
              <a:rPr lang="en-US" sz="2400" dirty="0">
                <a:ea typeface="+mn-lt"/>
                <a:cs typeface="+mn-lt"/>
              </a:rPr>
              <a:t> you are correlating." </a:t>
            </a:r>
            <a:endParaRPr lang="en-US" sz="2400" dirty="0"/>
          </a:p>
          <a:p>
            <a:r>
              <a:rPr lang="en-US" sz="2400" dirty="0"/>
              <a:t>We'll need to investigate this further later.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9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Fifth paper, part two.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F55479-1139-4BD8-AA3A-9AFD362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7252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They seem to have used four data sets for different experiments.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4A2AD0AB-014F-4B85-BC0A-B1BF8C2D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55" y="3122300"/>
            <a:ext cx="4914378" cy="1482393"/>
          </a:xfrm>
          <a:prstGeom prst="rect">
            <a:avLst/>
          </a:prstGeom>
        </p:spPr>
      </p:pic>
      <p:sp>
        <p:nvSpPr>
          <p:cNvPr id="7" name="Content Placeholder 29">
            <a:extLst>
              <a:ext uri="{FF2B5EF4-FFF2-40B4-BE49-F238E27FC236}">
                <a16:creationId xmlns:a16="http://schemas.microsoft.com/office/drawing/2014/main" id="{FB47F015-EBCB-425B-A63A-60CDEEC731D5}"/>
              </a:ext>
            </a:extLst>
          </p:cNvPr>
          <p:cNvSpPr txBox="1">
            <a:spLocks/>
          </p:cNvSpPr>
          <p:nvPr/>
        </p:nvSpPr>
        <p:spPr>
          <a:xfrm>
            <a:off x="5600700" y="533400"/>
            <a:ext cx="4640729" cy="725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And also these are the significant candlestick patterns they've obtained.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8" name="Content Placeholder 29">
            <a:extLst>
              <a:ext uri="{FF2B5EF4-FFF2-40B4-BE49-F238E27FC236}">
                <a16:creationId xmlns:a16="http://schemas.microsoft.com/office/drawing/2014/main" id="{75FC6283-9843-4C20-B6E7-4BE051518934}"/>
              </a:ext>
            </a:extLst>
          </p:cNvPr>
          <p:cNvSpPr txBox="1">
            <a:spLocks/>
          </p:cNvSpPr>
          <p:nvPr/>
        </p:nvSpPr>
        <p:spPr>
          <a:xfrm>
            <a:off x="209550" y="4772025"/>
            <a:ext cx="4640729" cy="725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question is why they mined candlesticks from data set 2 and filtered them in data set 3?</a:t>
            </a:r>
          </a:p>
          <a:p>
            <a:r>
              <a:rPr lang="en-US" sz="2400" dirty="0"/>
              <a:t>We'll have to look into that.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6424ABEC-FBB0-4B25-8897-7BCBCCDC6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530" y="1667866"/>
            <a:ext cx="5314950" cy="2398319"/>
          </a:xfrm>
          <a:prstGeom prst="rect">
            <a:avLst/>
          </a:prstGeom>
        </p:spPr>
      </p:pic>
      <p:sp>
        <p:nvSpPr>
          <p:cNvPr id="17" name="Content Placeholder 29">
            <a:extLst>
              <a:ext uri="{FF2B5EF4-FFF2-40B4-BE49-F238E27FC236}">
                <a16:creationId xmlns:a16="http://schemas.microsoft.com/office/drawing/2014/main" id="{C2ADE9DB-9CC8-46FB-B581-225161DC08EE}"/>
              </a:ext>
            </a:extLst>
          </p:cNvPr>
          <p:cNvSpPr txBox="1">
            <a:spLocks/>
          </p:cNvSpPr>
          <p:nvPr/>
        </p:nvSpPr>
        <p:spPr>
          <a:xfrm>
            <a:off x="6972300" y="4171950"/>
            <a:ext cx="4640729" cy="7252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 guess Harish would have a better idea on interpreting this table. By the way, what does Bear and Bull mean?</a:t>
            </a:r>
          </a:p>
          <a:p>
            <a:r>
              <a:rPr lang="en-US" sz="2400" dirty="0"/>
              <a:t>That's about it for now. The next slide is the last.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0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first one.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85FB-AF74-4DF1-B462-4471F7F5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'Short – term stock market price trend prediction using a comprehensive deep learning system'</a:t>
            </a:r>
          </a:p>
          <a:p>
            <a:r>
              <a:rPr lang="en-US" dirty="0"/>
              <a:t>That's the title of the first paper.</a:t>
            </a:r>
          </a:p>
          <a:p>
            <a:r>
              <a:rPr lang="en-US" dirty="0"/>
              <a:t>Written by Jingyi Shen and </a:t>
            </a:r>
            <a:r>
              <a:rPr lang="en-US"/>
              <a:t>M. Omair</a:t>
            </a:r>
            <a:r>
              <a:rPr lang="en-US" dirty="0"/>
              <a:t> Shafiq.</a:t>
            </a:r>
          </a:p>
          <a:p>
            <a:r>
              <a:rPr lang="en-US" dirty="0"/>
              <a:t>It's quite a big paper, spanning around....33 pages. Good Lord.</a:t>
            </a:r>
          </a:p>
          <a:p>
            <a:r>
              <a:rPr lang="en-US" dirty="0"/>
              <a:t>How did they manage to concoct such stories for a thesis?</a:t>
            </a:r>
          </a:p>
          <a:p>
            <a:r>
              <a:rPr lang="en-US" dirty="0"/>
              <a:t>That's what we're going to find out.</a:t>
            </a:r>
          </a:p>
          <a:p>
            <a:r>
              <a:rPr lang="en-US" dirty="0"/>
              <a:t>I'll admit, there are plenty of terms that sound alien to me. It's up to you to Google them and find out.</a:t>
            </a:r>
          </a:p>
          <a:p>
            <a:r>
              <a:rPr lang="en-US" dirty="0"/>
              <a:t>Regardless, I'll try to decipher as much as I can.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3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23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5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Graphic 9">
            <a:extLst>
              <a:ext uri="{FF2B5EF4-FFF2-40B4-BE49-F238E27FC236}">
                <a16:creationId xmlns:a16="http://schemas.microsoft.com/office/drawing/2014/main" id="{1B8F0E52-7B96-44E2-BC48-F2D2BAC46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79" y="16681"/>
            <a:ext cx="6905281" cy="6827374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AF04E72-17F7-4493-B718-30587586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55" y="1865454"/>
            <a:ext cx="4563482" cy="30632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/>
              <a:t>The End.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Thanks for reading!</a:t>
            </a:r>
            <a:endParaRPr lang="en-US"/>
          </a:p>
        </p:txBody>
      </p:sp>
      <p:pic>
        <p:nvPicPr>
          <p:cNvPr id="11" name="Graphic 10" descr="Books">
            <a:extLst>
              <a:ext uri="{FF2B5EF4-FFF2-40B4-BE49-F238E27FC236}">
                <a16:creationId xmlns:a16="http://schemas.microsoft.com/office/drawing/2014/main" id="{289E40BA-2725-478E-8251-ED506A6FE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448" y="1271159"/>
            <a:ext cx="4610529" cy="46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9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US" dirty="0"/>
              <a:t>First paper, part one.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B916AE-DA4B-41A5-A56F-A30248E57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490628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71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paper, part two.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F55479-1139-4BD8-AA3A-9AFD362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After getting the data,</a:t>
            </a:r>
          </a:p>
          <a:p>
            <a:r>
              <a:rPr lang="en-US" sz="2400"/>
              <a:t>The first thing they tried to do was feature extraction.</a:t>
            </a:r>
          </a:p>
          <a:p>
            <a:r>
              <a:rPr lang="en-US" sz="2400"/>
              <a:t>Basically trying to increase the number of features.</a:t>
            </a:r>
          </a:p>
          <a:p>
            <a:r>
              <a:rPr lang="en-US" sz="2400"/>
              <a:t>They state that the three feature extraction methods are </a:t>
            </a:r>
            <a:r>
              <a:rPr lang="en-US" sz="2400" b="1"/>
              <a:t>max-min scaling, polarizing and calculating fluctuation percentage.</a:t>
            </a:r>
          </a:p>
          <a:p>
            <a:endParaRPr lang="en-US" dirty="0"/>
          </a:p>
        </p:txBody>
      </p:sp>
      <p:sp>
        <p:nvSpPr>
          <p:cNvPr id="5" name="Content Placeholder 29">
            <a:extLst>
              <a:ext uri="{FF2B5EF4-FFF2-40B4-BE49-F238E27FC236}">
                <a16:creationId xmlns:a16="http://schemas.microsoft.com/office/drawing/2014/main" id="{B4813C42-A42C-4BDC-9181-85FEDCE1AE42}"/>
              </a:ext>
            </a:extLst>
          </p:cNvPr>
          <p:cNvSpPr txBox="1">
            <a:spLocks/>
          </p:cNvSpPr>
          <p:nvPr/>
        </p:nvSpPr>
        <p:spPr>
          <a:xfrm>
            <a:off x="5807901" y="308975"/>
            <a:ext cx="4713797" cy="5568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After getting new features, there are some useful ones and some worthless ones.</a:t>
            </a:r>
          </a:p>
          <a:p>
            <a:r>
              <a:rPr lang="en-US" sz="2400"/>
              <a:t>So, they decided to apply </a:t>
            </a:r>
            <a:r>
              <a:rPr lang="en-US" sz="2400" b="1"/>
              <a:t>recursive feature elimination (RFE)</a:t>
            </a:r>
          </a:p>
          <a:p>
            <a:r>
              <a:rPr lang="en-US" sz="2400"/>
              <a:t>It eliminates features on the basis of 2 attributes - coefficient and feature importance.</a:t>
            </a:r>
            <a:endParaRPr lang="en-US" sz="2400" dirty="0"/>
          </a:p>
          <a:p>
            <a:r>
              <a:rPr lang="en-US" sz="2400"/>
              <a:t>Now we have useful features to work with.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47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First paper, part </a:t>
            </a:r>
            <a:r>
              <a:rPr lang="en-US"/>
              <a:t>three.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F55479-1139-4BD8-AA3A-9AFD362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After obtaining the useful features,</a:t>
            </a:r>
          </a:p>
          <a:p>
            <a:r>
              <a:rPr lang="en-US" sz="2400"/>
              <a:t>We notice that some features are in percentages (%) and some in verrrry large numbers.</a:t>
            </a:r>
          </a:p>
          <a:p>
            <a:r>
              <a:rPr lang="en-US" sz="2400"/>
              <a:t>To make them easy to work with, </a:t>
            </a:r>
            <a:endParaRPr lang="en-US" sz="2400" dirty="0"/>
          </a:p>
          <a:p>
            <a:r>
              <a:rPr lang="en-US" sz="2400"/>
              <a:t>They decided to apply </a:t>
            </a:r>
            <a:r>
              <a:rPr lang="en-US" sz="2400" b="1"/>
              <a:t>Principal Component Analysis (PCA</a:t>
            </a:r>
            <a:r>
              <a:rPr lang="en-US" sz="2400" b="1" dirty="0"/>
              <a:t>)</a:t>
            </a:r>
          </a:p>
        </p:txBody>
      </p:sp>
      <p:sp>
        <p:nvSpPr>
          <p:cNvPr id="5" name="Content Placeholder 29">
            <a:extLst>
              <a:ext uri="{FF2B5EF4-FFF2-40B4-BE49-F238E27FC236}">
                <a16:creationId xmlns:a16="http://schemas.microsoft.com/office/drawing/2014/main" id="{B4813C42-A42C-4BDC-9181-85FEDCE1AE42}"/>
              </a:ext>
            </a:extLst>
          </p:cNvPr>
          <p:cNvSpPr txBox="1">
            <a:spLocks/>
          </p:cNvSpPr>
          <p:nvPr/>
        </p:nvSpPr>
        <p:spPr>
          <a:xfrm>
            <a:off x="5807901" y="308975"/>
            <a:ext cx="4713797" cy="5568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3" name="Content Placeholder 29">
            <a:extLst>
              <a:ext uri="{FF2B5EF4-FFF2-40B4-BE49-F238E27FC236}">
                <a16:creationId xmlns:a16="http://schemas.microsoft.com/office/drawing/2014/main" id="{40727872-B518-4BCB-B521-5D89CE55835E}"/>
              </a:ext>
            </a:extLst>
          </p:cNvPr>
          <p:cNvSpPr txBox="1">
            <a:spLocks/>
          </p:cNvSpPr>
          <p:nvPr/>
        </p:nvSpPr>
        <p:spPr>
          <a:xfrm>
            <a:off x="5484312" y="308975"/>
            <a:ext cx="4640729" cy="3887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PCA is generally used to reduce the dimensions of the input data.</a:t>
            </a:r>
          </a:p>
          <a:p>
            <a:r>
              <a:rPr lang="en-US" sz="2400"/>
              <a:t>I guess you would have got a question on it in your ML assignment or in the midsemester.</a:t>
            </a:r>
            <a:endParaRPr lang="en-US" sz="2400" dirty="0"/>
          </a:p>
          <a:p>
            <a:r>
              <a:rPr lang="en-US" sz="2400"/>
              <a:t>After this they applied the LSTM model and obtained their prediction.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954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First paper, part four.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F55479-1139-4BD8-AA3A-9AFD362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They have provided some pseudo code on their algorithms on pages 18 and </a:t>
            </a:r>
            <a:r>
              <a:rPr lang="en-US" sz="2400" dirty="0"/>
              <a:t>19.</a:t>
            </a:r>
          </a:p>
          <a:p>
            <a:r>
              <a:rPr lang="en-US" sz="2400"/>
              <a:t>It's</a:t>
            </a:r>
            <a:r>
              <a:rPr lang="en-US" sz="2400" dirty="0"/>
              <a:t> </a:t>
            </a:r>
            <a:r>
              <a:rPr lang="en-US" sz="2400"/>
              <a:t>fairly easy to understand it so I recommend reading the algos. Just 2 pages, okay? Not even the full page.</a:t>
            </a:r>
            <a:endParaRPr lang="en-US" sz="2400" dirty="0"/>
          </a:p>
          <a:p>
            <a:r>
              <a:rPr lang="en-US" sz="2400"/>
              <a:t>The next part describes how they evaluated their algo's performance.</a:t>
            </a:r>
            <a:endParaRPr lang="en-US" sz="2400" dirty="0"/>
          </a:p>
        </p:txBody>
      </p:sp>
      <p:sp>
        <p:nvSpPr>
          <p:cNvPr id="5" name="Content Placeholder 29">
            <a:extLst>
              <a:ext uri="{FF2B5EF4-FFF2-40B4-BE49-F238E27FC236}">
                <a16:creationId xmlns:a16="http://schemas.microsoft.com/office/drawing/2014/main" id="{B4813C42-A42C-4BDC-9181-85FEDCE1AE42}"/>
              </a:ext>
            </a:extLst>
          </p:cNvPr>
          <p:cNvSpPr txBox="1">
            <a:spLocks/>
          </p:cNvSpPr>
          <p:nvPr/>
        </p:nvSpPr>
        <p:spPr>
          <a:xfrm>
            <a:off x="5807901" y="308975"/>
            <a:ext cx="4713797" cy="5568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3" name="Content Placeholder 29">
            <a:extLst>
              <a:ext uri="{FF2B5EF4-FFF2-40B4-BE49-F238E27FC236}">
                <a16:creationId xmlns:a16="http://schemas.microsoft.com/office/drawing/2014/main" id="{40727872-B518-4BCB-B521-5D89CE55835E}"/>
              </a:ext>
            </a:extLst>
          </p:cNvPr>
          <p:cNvSpPr txBox="1">
            <a:spLocks/>
          </p:cNvSpPr>
          <p:nvPr/>
        </p:nvSpPr>
        <p:spPr>
          <a:xfrm>
            <a:off x="5484312" y="308975"/>
            <a:ext cx="4640729" cy="3887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Seems like they attempted to analyse how the term lengths (1 day, 2 days etc.) affected the RFE....I don't get why it was needed.</a:t>
            </a:r>
          </a:p>
          <a:p>
            <a:r>
              <a:rPr lang="en-US" sz="2400"/>
              <a:t>Based on that they ranked the features (1st, 2nd, 3rd) corresponding to term lengths.</a:t>
            </a:r>
          </a:p>
          <a:p>
            <a:r>
              <a:rPr lang="en-US" sz="2400"/>
              <a:t>It's at Page 21 and 22. If you want you can try making sense out of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299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First paper, part five.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F55479-1139-4BD8-AA3A-9AFD362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Continuing the performance evaluation,</a:t>
            </a:r>
          </a:p>
          <a:p>
            <a:r>
              <a:rPr lang="en-US" sz="2400"/>
              <a:t>They displayed two confusion matrices to boast how effective their feature extraction was.</a:t>
            </a:r>
            <a:endParaRPr lang="en-US" sz="2400" dirty="0"/>
          </a:p>
          <a:p>
            <a:r>
              <a:rPr lang="en-US" sz="2400"/>
              <a:t>Next, they showed a table to display the relationship between principal components and training efficiency. </a:t>
            </a:r>
            <a:endParaRPr lang="en-US" sz="2400" dirty="0"/>
          </a:p>
          <a:p>
            <a:r>
              <a:rPr lang="en-US" sz="2400"/>
              <a:t>Basically finding out which PCs take least time to train.</a:t>
            </a:r>
          </a:p>
        </p:txBody>
      </p:sp>
      <p:sp>
        <p:nvSpPr>
          <p:cNvPr id="5" name="Content Placeholder 29">
            <a:extLst>
              <a:ext uri="{FF2B5EF4-FFF2-40B4-BE49-F238E27FC236}">
                <a16:creationId xmlns:a16="http://schemas.microsoft.com/office/drawing/2014/main" id="{B4813C42-A42C-4BDC-9181-85FEDCE1AE42}"/>
              </a:ext>
            </a:extLst>
          </p:cNvPr>
          <p:cNvSpPr txBox="1">
            <a:spLocks/>
          </p:cNvSpPr>
          <p:nvPr/>
        </p:nvSpPr>
        <p:spPr>
          <a:xfrm>
            <a:off x="5807901" y="308975"/>
            <a:ext cx="4713797" cy="5568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3" name="Content Placeholder 29">
            <a:extLst>
              <a:ext uri="{FF2B5EF4-FFF2-40B4-BE49-F238E27FC236}">
                <a16:creationId xmlns:a16="http://schemas.microsoft.com/office/drawing/2014/main" id="{40727872-B518-4BCB-B521-5D89CE55835E}"/>
              </a:ext>
            </a:extLst>
          </p:cNvPr>
          <p:cNvSpPr txBox="1">
            <a:spLocks/>
          </p:cNvSpPr>
          <p:nvPr/>
        </p:nvSpPr>
        <p:spPr>
          <a:xfrm>
            <a:off x="5484312" y="308975"/>
            <a:ext cx="4640729" cy="3887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They put a shit ton of confusion matrices to evaluate performance over random stuff.</a:t>
            </a:r>
            <a:endParaRPr lang="en-US" sz="2400" dirty="0"/>
          </a:p>
          <a:p>
            <a:r>
              <a:rPr lang="en-US" sz="2400"/>
              <a:t>This has effectively confused me rather than clearing stuff up.</a:t>
            </a:r>
          </a:p>
          <a:p>
            <a:r>
              <a:rPr lang="en-US" sz="2400"/>
              <a:t>I presume they wanted to push their performance evaluation to 10 pages, hence the stuffing.</a:t>
            </a:r>
          </a:p>
          <a:p>
            <a:r>
              <a:rPr lang="en-US" sz="2400"/>
              <a:t>They compared their model with other guys' models. Guess they wanted to boast it as well.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375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First paper, part six, end.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F55479-1139-4BD8-AA3A-9AFD3628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That's pretty much it for the first paper.</a:t>
            </a:r>
          </a:p>
          <a:p>
            <a:r>
              <a:rPr lang="en-US" sz="2400"/>
              <a:t>One wonders who started this custom of stuffing paragraphs into these papers?</a:t>
            </a:r>
            <a:endParaRPr lang="en-US" sz="2400" dirty="0"/>
          </a:p>
          <a:p>
            <a:r>
              <a:rPr lang="en-US" sz="2400"/>
              <a:t>Regardless.</a:t>
            </a:r>
            <a:endParaRPr lang="en-US" sz="2400" dirty="0"/>
          </a:p>
          <a:p>
            <a:r>
              <a:rPr lang="en-US" sz="2400"/>
              <a:t>I'll list some pages which I think are relatively useful and may help in understanding the concepts.</a:t>
            </a:r>
            <a:endParaRPr lang="en-US" sz="2400" dirty="0"/>
          </a:p>
        </p:txBody>
      </p:sp>
      <p:sp>
        <p:nvSpPr>
          <p:cNvPr id="5" name="Content Placeholder 29">
            <a:extLst>
              <a:ext uri="{FF2B5EF4-FFF2-40B4-BE49-F238E27FC236}">
                <a16:creationId xmlns:a16="http://schemas.microsoft.com/office/drawing/2014/main" id="{B4813C42-A42C-4BDC-9181-85FEDCE1AE42}"/>
              </a:ext>
            </a:extLst>
          </p:cNvPr>
          <p:cNvSpPr txBox="1">
            <a:spLocks/>
          </p:cNvSpPr>
          <p:nvPr/>
        </p:nvSpPr>
        <p:spPr>
          <a:xfrm>
            <a:off x="5807901" y="308975"/>
            <a:ext cx="4713797" cy="5568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3" name="Content Placeholder 29">
            <a:extLst>
              <a:ext uri="{FF2B5EF4-FFF2-40B4-BE49-F238E27FC236}">
                <a16:creationId xmlns:a16="http://schemas.microsoft.com/office/drawing/2014/main" id="{40727872-B518-4BCB-B521-5D89CE55835E}"/>
              </a:ext>
            </a:extLst>
          </p:cNvPr>
          <p:cNvSpPr txBox="1">
            <a:spLocks/>
          </p:cNvSpPr>
          <p:nvPr/>
        </p:nvSpPr>
        <p:spPr>
          <a:xfrm>
            <a:off x="5484312" y="308975"/>
            <a:ext cx="4640729" cy="3887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Page 13, 14 – Useful Diagrams.</a:t>
            </a:r>
          </a:p>
          <a:p>
            <a:r>
              <a:rPr lang="en-US" sz="2400" dirty="0"/>
              <a:t>Page 18, 19 – Pseudocode.</a:t>
            </a:r>
          </a:p>
          <a:p>
            <a:r>
              <a:rPr lang="en-US" sz="2400" dirty="0"/>
              <a:t>Do check the above. However, I recommend avoiding the below pages.</a:t>
            </a:r>
          </a:p>
          <a:p>
            <a:r>
              <a:rPr lang="en-US" sz="2400" dirty="0"/>
              <a:t>The performance evaluation starts from Page 21 until Page 30.</a:t>
            </a:r>
          </a:p>
          <a:p>
            <a:r>
              <a:rPr lang="en-US" sz="2400" dirty="0"/>
              <a:t>It's 50% boasting and 30% random metrics so I would recommend skipping for now.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26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4F0A-9401-43B2-9A9A-88F925C87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second one.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85FB-AF74-4DF1-B462-4471F7F5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'Extracting Statistical Graph Features For Accurate and Efficient Time Series Classification'</a:t>
            </a:r>
          </a:p>
          <a:p>
            <a:r>
              <a:rPr lang="en-US" dirty="0"/>
              <a:t>This is the second paper.</a:t>
            </a:r>
          </a:p>
          <a:p>
            <a:r>
              <a:rPr lang="en-US" dirty="0"/>
              <a:t>The majority of this paper focusses on feature extraction as far as I can see.</a:t>
            </a:r>
          </a:p>
          <a:p>
            <a:r>
              <a:rPr lang="en-US" dirty="0"/>
              <a:t>However their objective is different to ours.</a:t>
            </a:r>
          </a:p>
          <a:p>
            <a:r>
              <a:rPr lang="en-US" dirty="0"/>
              <a:t>We are aiming to predict stock prices....</a:t>
            </a:r>
          </a:p>
          <a:p>
            <a:r>
              <a:rPr lang="en-US" dirty="0"/>
              <a:t>Whereas they are classifying time series data into....patterns, I think? They haven't been very clear on that.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908155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RightStep">
      <a:dk1>
        <a:srgbClr val="000000"/>
      </a:dk1>
      <a:lt1>
        <a:srgbClr val="FFFFFF"/>
      </a:lt1>
      <a:dk2>
        <a:srgbClr val="223A3D"/>
      </a:dk2>
      <a:lt2>
        <a:srgbClr val="E7E2E8"/>
      </a:lt2>
      <a:accent1>
        <a:srgbClr val="45B833"/>
      </a:accent1>
      <a:accent2>
        <a:srgbClr val="31B757"/>
      </a:accent2>
      <a:accent3>
        <a:srgbClr val="36B38E"/>
      </a:accent3>
      <a:accent4>
        <a:srgbClr val="2EB0C2"/>
      </a:accent4>
      <a:accent5>
        <a:srgbClr val="64A3EC"/>
      </a:accent5>
      <a:accent6>
        <a:srgbClr val="4F57EA"/>
      </a:accent6>
      <a:hlink>
        <a:srgbClr val="A569AE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TropicVTI</vt:lpstr>
      <vt:lpstr>Final Year Project  Paper Summaries</vt:lpstr>
      <vt:lpstr>Okay, first one.</vt:lpstr>
      <vt:lpstr>First paper, part one.</vt:lpstr>
      <vt:lpstr>First paper, part two.</vt:lpstr>
      <vt:lpstr>First paper, part three.</vt:lpstr>
      <vt:lpstr>First paper, part four.</vt:lpstr>
      <vt:lpstr>First paper, part five.</vt:lpstr>
      <vt:lpstr>First paper, part six, end.</vt:lpstr>
      <vt:lpstr>Now, second one.</vt:lpstr>
      <vt:lpstr>Second paper, part one.</vt:lpstr>
      <vt:lpstr>Second paper, part two.</vt:lpstr>
      <vt:lpstr>Now, third one.</vt:lpstr>
      <vt:lpstr>Third paper, part one.</vt:lpstr>
      <vt:lpstr>Third paper, part two.</vt:lpstr>
      <vt:lpstr>Now, fourth one.</vt:lpstr>
      <vt:lpstr>Fourth paper, part one.</vt:lpstr>
      <vt:lpstr>Now, fifth one.</vt:lpstr>
      <vt:lpstr>Fifth paper, part one.</vt:lpstr>
      <vt:lpstr>Fifth paper, part two.</vt:lpstr>
      <vt:lpstr>The End.  Thanks for reading!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597</cp:revision>
  <dcterms:created xsi:type="dcterms:W3CDTF">2021-05-11T11:06:06Z</dcterms:created>
  <dcterms:modified xsi:type="dcterms:W3CDTF">2021-05-11T16:50:26Z</dcterms:modified>
</cp:coreProperties>
</file>