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oboto" panose="020B0604020202020204" charset="0"/>
      <p:regular r:id="rId9"/>
      <p:bold r:id="rId10"/>
      <p:italic r:id="rId11"/>
      <p:boldItalic r:id="rId12"/>
    </p:embeddedFont>
    <p:embeddedFont>
      <p:font typeface="Merriweather"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wrap="square" lIns="91425" tIns="91425" rIns="91425" bIns="91425" anchor="t" anchorCtr="0"/>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11750" y="831175"/>
            <a:ext cx="5334900" cy="1244700"/>
          </a:xfrm>
          <a:prstGeom prst="rect">
            <a:avLst/>
          </a:prstGeom>
        </p:spPr>
        <p:txBody>
          <a:bodyPr wrap="square" lIns="91425" tIns="91425" rIns="91425" bIns="91425" anchor="b" anchorCtr="0"/>
          <a:lstStyle>
            <a:lvl1pPr lvl="0">
              <a:spcBef>
                <a:spcPts val="0"/>
              </a:spcBef>
              <a:buClr>
                <a:schemeClr val="lt1"/>
              </a:buClr>
              <a:buSzPts val="10000"/>
              <a:buNone/>
              <a:defRPr sz="10000">
                <a:solidFill>
                  <a:schemeClr val="lt1"/>
                </a:solidFill>
              </a:defRPr>
            </a:lvl1pPr>
            <a:lvl2pPr lvl="1">
              <a:spcBef>
                <a:spcPts val="0"/>
              </a:spcBef>
              <a:buClr>
                <a:schemeClr val="lt1"/>
              </a:buClr>
              <a:buSzPts val="10000"/>
              <a:buNone/>
              <a:defRPr sz="10000">
                <a:solidFill>
                  <a:schemeClr val="lt1"/>
                </a:solidFill>
              </a:defRPr>
            </a:lvl2pPr>
            <a:lvl3pPr lvl="2">
              <a:spcBef>
                <a:spcPts val="0"/>
              </a:spcBef>
              <a:buClr>
                <a:schemeClr val="lt1"/>
              </a:buClr>
              <a:buSzPts val="10000"/>
              <a:buNone/>
              <a:defRPr sz="10000">
                <a:solidFill>
                  <a:schemeClr val="lt1"/>
                </a:solidFill>
              </a:defRPr>
            </a:lvl3pPr>
            <a:lvl4pPr lvl="3">
              <a:spcBef>
                <a:spcPts val="0"/>
              </a:spcBef>
              <a:buClr>
                <a:schemeClr val="lt1"/>
              </a:buClr>
              <a:buSzPts val="10000"/>
              <a:buNone/>
              <a:defRPr sz="10000">
                <a:solidFill>
                  <a:schemeClr val="lt1"/>
                </a:solidFill>
              </a:defRPr>
            </a:lvl4pPr>
            <a:lvl5pPr lvl="4">
              <a:spcBef>
                <a:spcPts val="0"/>
              </a:spcBef>
              <a:buClr>
                <a:schemeClr val="lt1"/>
              </a:buClr>
              <a:buSzPts val="10000"/>
              <a:buNone/>
              <a:defRPr sz="10000">
                <a:solidFill>
                  <a:schemeClr val="lt1"/>
                </a:solidFill>
              </a:defRPr>
            </a:lvl5pPr>
            <a:lvl6pPr lvl="5">
              <a:spcBef>
                <a:spcPts val="0"/>
              </a:spcBef>
              <a:buClr>
                <a:schemeClr val="lt1"/>
              </a:buClr>
              <a:buSzPts val="10000"/>
              <a:buNone/>
              <a:defRPr sz="10000">
                <a:solidFill>
                  <a:schemeClr val="lt1"/>
                </a:solidFill>
              </a:defRPr>
            </a:lvl6pPr>
            <a:lvl7pPr lvl="6">
              <a:spcBef>
                <a:spcPts val="0"/>
              </a:spcBef>
              <a:buClr>
                <a:schemeClr val="lt1"/>
              </a:buClr>
              <a:buSzPts val="10000"/>
              <a:buNone/>
              <a:defRPr sz="10000">
                <a:solidFill>
                  <a:schemeClr val="lt1"/>
                </a:solidFill>
              </a:defRPr>
            </a:lvl7pPr>
            <a:lvl8pPr lvl="7">
              <a:spcBef>
                <a:spcPts val="0"/>
              </a:spcBef>
              <a:buClr>
                <a:schemeClr val="lt1"/>
              </a:buClr>
              <a:buSzPts val="10000"/>
              <a:buNone/>
              <a:defRPr sz="10000">
                <a:solidFill>
                  <a:schemeClr val="lt1"/>
                </a:solidFill>
              </a:defRPr>
            </a:lvl8pPr>
            <a:lvl9pPr lvl="8">
              <a:spcBef>
                <a:spcPts val="0"/>
              </a:spcBef>
              <a:buClr>
                <a:schemeClr val="lt1"/>
              </a:buClr>
              <a:buSzPts val="10000"/>
              <a:buNone/>
              <a:defRPr sz="10000">
                <a:solidFill>
                  <a:schemeClr val="lt1"/>
                </a:solidFill>
              </a:defRPr>
            </a:lvl9pPr>
          </a:lstStyle>
          <a:p>
            <a:endParaRPr/>
          </a:p>
        </p:txBody>
      </p:sp>
      <p:sp>
        <p:nvSpPr>
          <p:cNvPr id="56" name="Shape 56"/>
          <p:cNvSpPr txBox="1">
            <a:spLocks noGrp="1"/>
          </p:cNvSpPr>
          <p:nvPr>
            <p:ph type="body" idx="1"/>
          </p:nvPr>
        </p:nvSpPr>
        <p:spPr>
          <a:xfrm>
            <a:off x="311700" y="2121425"/>
            <a:ext cx="5334900" cy="942600"/>
          </a:xfrm>
          <a:prstGeom prst="rect">
            <a:avLst/>
          </a:prstGeom>
        </p:spPr>
        <p:txBody>
          <a:bodyPr wrap="square" lIns="91425" tIns="91425" rIns="91425" bIns="91425" anchor="t" anchorCtr="0"/>
          <a:lstStyle>
            <a:lvl1pPr lvl="0">
              <a:spcBef>
                <a:spcPts val="0"/>
              </a:spcBef>
              <a:buClr>
                <a:schemeClr val="accent2"/>
              </a:buClr>
              <a:buSzPts val="1300"/>
              <a:buChar char="●"/>
              <a:defRPr>
                <a:solidFill>
                  <a:schemeClr val="accent2"/>
                </a:solidFill>
              </a:defRPr>
            </a:lvl1pPr>
            <a:lvl2pPr lvl="1">
              <a:spcBef>
                <a:spcPts val="0"/>
              </a:spcBef>
              <a:buClr>
                <a:schemeClr val="accent2"/>
              </a:buClr>
              <a:buSzPts val="1100"/>
              <a:buChar char="○"/>
              <a:defRPr>
                <a:solidFill>
                  <a:schemeClr val="accent2"/>
                </a:solidFill>
              </a:defRPr>
            </a:lvl2pPr>
            <a:lvl3pPr lvl="2">
              <a:spcBef>
                <a:spcPts val="0"/>
              </a:spcBef>
              <a:buClr>
                <a:schemeClr val="accent2"/>
              </a:buClr>
              <a:buSzPts val="1100"/>
              <a:buChar char="■"/>
              <a:defRPr>
                <a:solidFill>
                  <a:schemeClr val="accent2"/>
                </a:solidFill>
              </a:defRPr>
            </a:lvl3pPr>
            <a:lvl4pPr lvl="3">
              <a:spcBef>
                <a:spcPts val="0"/>
              </a:spcBef>
              <a:buClr>
                <a:schemeClr val="accent2"/>
              </a:buClr>
              <a:buSzPts val="1100"/>
              <a:buChar char="●"/>
              <a:defRPr>
                <a:solidFill>
                  <a:schemeClr val="accent2"/>
                </a:solidFill>
              </a:defRPr>
            </a:lvl4pPr>
            <a:lvl5pPr lvl="4">
              <a:spcBef>
                <a:spcPts val="0"/>
              </a:spcBef>
              <a:buClr>
                <a:schemeClr val="accent2"/>
              </a:buClr>
              <a:buSzPts val="1100"/>
              <a:buChar char="○"/>
              <a:defRPr>
                <a:solidFill>
                  <a:schemeClr val="accent2"/>
                </a:solidFill>
              </a:defRPr>
            </a:lvl5pPr>
            <a:lvl6pPr lvl="5">
              <a:spcBef>
                <a:spcPts val="0"/>
              </a:spcBef>
              <a:buClr>
                <a:schemeClr val="accent2"/>
              </a:buClr>
              <a:buSzPts val="1100"/>
              <a:buChar char="■"/>
              <a:defRPr>
                <a:solidFill>
                  <a:schemeClr val="accent2"/>
                </a:solidFill>
              </a:defRPr>
            </a:lvl6pPr>
            <a:lvl7pPr lvl="6">
              <a:spcBef>
                <a:spcPts val="0"/>
              </a:spcBef>
              <a:buClr>
                <a:schemeClr val="accent2"/>
              </a:buClr>
              <a:buSzPts val="1100"/>
              <a:buChar char="●"/>
              <a:defRPr>
                <a:solidFill>
                  <a:schemeClr val="accent2"/>
                </a:solidFill>
              </a:defRPr>
            </a:lvl7pPr>
            <a:lvl8pPr lvl="7">
              <a:spcBef>
                <a:spcPts val="0"/>
              </a:spcBef>
              <a:buClr>
                <a:schemeClr val="accent2"/>
              </a:buClr>
              <a:buSzPts val="1100"/>
              <a:buChar char="○"/>
              <a:defRPr>
                <a:solidFill>
                  <a:schemeClr val="accent2"/>
                </a:solidFill>
              </a:defRPr>
            </a:lvl8pPr>
            <a:lvl9pPr lvl="8">
              <a:spcBef>
                <a:spcPts val="0"/>
              </a:spcBef>
              <a:buClr>
                <a:schemeClr val="accent2"/>
              </a:buClr>
              <a:buSzPts val="1100"/>
              <a:buChar char="■"/>
              <a:defRPr>
                <a:solidFill>
                  <a:schemeClr val="accent2"/>
                </a:solidFill>
              </a:defRPr>
            </a:lvl9pPr>
          </a:lstStyle>
          <a:p>
            <a:endParaRPr/>
          </a:p>
        </p:txBody>
      </p:sp>
      <p:sp>
        <p:nvSpPr>
          <p:cNvPr id="57" name="Shape 5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wrap="square" lIns="91425" tIns="91425" rIns="91425" bIns="91425" anchor="t" anchorCtr="0"/>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wrap="square" lIns="91425" tIns="91425" rIns="91425" bIns="91425" anchor="t" anchorCtr="0"/>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sp>
        <p:nvSpPr>
          <p:cNvPr id="28" name="Shape 28"/>
          <p:cNvSpPr txBox="1">
            <a:spLocks noGrp="1"/>
          </p:cNvSpPr>
          <p:nvPr>
            <p:ph type="title"/>
          </p:nvPr>
        </p:nvSpPr>
        <p:spPr>
          <a:xfrm>
            <a:off x="311725" y="500925"/>
            <a:ext cx="8520600" cy="623700"/>
          </a:xfrm>
          <a:prstGeom prst="rect">
            <a:avLst/>
          </a:prstGeom>
        </p:spPr>
        <p:txBody>
          <a:bodyPr wrap="square" lIns="91425" tIns="91425" rIns="91425" bIns="91425" anchor="t" anchorCtr="0"/>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sp>
        <p:nvSpPr>
          <p:cNvPr id="34" name="Shape 34"/>
          <p:cNvSpPr txBox="1">
            <a:spLocks noGrp="1"/>
          </p:cNvSpPr>
          <p:nvPr>
            <p:ph type="title"/>
          </p:nvPr>
        </p:nvSpPr>
        <p:spPr>
          <a:xfrm>
            <a:off x="311725" y="500925"/>
            <a:ext cx="8520600" cy="623700"/>
          </a:xfrm>
          <a:prstGeom prst="rect">
            <a:avLst/>
          </a:prstGeom>
        </p:spPr>
        <p:txBody>
          <a:bodyPr wrap="square" lIns="91425" tIns="91425" rIns="91425" bIns="91425" anchor="t" anchorCtr="0"/>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sp>
        <p:nvSpPr>
          <p:cNvPr id="38" name="Shape 38"/>
          <p:cNvSpPr txBox="1">
            <a:spLocks noGrp="1"/>
          </p:cNvSpPr>
          <p:nvPr>
            <p:ph type="title"/>
          </p:nvPr>
        </p:nvSpPr>
        <p:spPr>
          <a:xfrm>
            <a:off x="311725" y="500925"/>
            <a:ext cx="3127500" cy="1829100"/>
          </a:xfrm>
          <a:prstGeom prst="rect">
            <a:avLst/>
          </a:prstGeom>
        </p:spPr>
        <p:txBody>
          <a:bodyPr wrap="square" lIns="91425" tIns="91425" rIns="91425" bIns="91425" anchor="t" anchorCtr="0"/>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wrap="square" lIns="91425" tIns="91425" rIns="91425" bIns="91425" anchor="t" anchorCtr="0"/>
          <a:lstStyle>
            <a:lvl1pPr lvl="0">
              <a:spcBef>
                <a:spcPts val="0"/>
              </a:spcBef>
              <a:buClr>
                <a:schemeClr val="accent2"/>
              </a:buClr>
              <a:buSzPts val="1300"/>
              <a:buChar char="●"/>
              <a:defRPr>
                <a:solidFill>
                  <a:schemeClr val="accent2"/>
                </a:solidFill>
              </a:defRPr>
            </a:lvl1pPr>
            <a:lvl2pPr lvl="1">
              <a:spcBef>
                <a:spcPts val="0"/>
              </a:spcBef>
              <a:buClr>
                <a:schemeClr val="accent2"/>
              </a:buClr>
              <a:buSzPts val="1100"/>
              <a:buChar char="○"/>
              <a:defRPr>
                <a:solidFill>
                  <a:schemeClr val="accent2"/>
                </a:solidFill>
              </a:defRPr>
            </a:lvl2pPr>
            <a:lvl3pPr lvl="2">
              <a:spcBef>
                <a:spcPts val="0"/>
              </a:spcBef>
              <a:buClr>
                <a:schemeClr val="accent2"/>
              </a:buClr>
              <a:buSzPts val="1100"/>
              <a:buChar char="■"/>
              <a:defRPr>
                <a:solidFill>
                  <a:schemeClr val="accent2"/>
                </a:solidFill>
              </a:defRPr>
            </a:lvl3pPr>
            <a:lvl4pPr lvl="3">
              <a:spcBef>
                <a:spcPts val="0"/>
              </a:spcBef>
              <a:buClr>
                <a:schemeClr val="accent2"/>
              </a:buClr>
              <a:buSzPts val="1100"/>
              <a:buChar char="●"/>
              <a:defRPr>
                <a:solidFill>
                  <a:schemeClr val="accent2"/>
                </a:solidFill>
              </a:defRPr>
            </a:lvl4pPr>
            <a:lvl5pPr lvl="4">
              <a:spcBef>
                <a:spcPts val="0"/>
              </a:spcBef>
              <a:buClr>
                <a:schemeClr val="accent2"/>
              </a:buClr>
              <a:buSzPts val="1100"/>
              <a:buChar char="○"/>
              <a:defRPr>
                <a:solidFill>
                  <a:schemeClr val="accent2"/>
                </a:solidFill>
              </a:defRPr>
            </a:lvl5pPr>
            <a:lvl6pPr lvl="5">
              <a:spcBef>
                <a:spcPts val="0"/>
              </a:spcBef>
              <a:buClr>
                <a:schemeClr val="accent2"/>
              </a:buClr>
              <a:buSzPts val="1100"/>
              <a:buChar char="■"/>
              <a:defRPr>
                <a:solidFill>
                  <a:schemeClr val="accent2"/>
                </a:solidFill>
              </a:defRPr>
            </a:lvl6pPr>
            <a:lvl7pPr lvl="6">
              <a:spcBef>
                <a:spcPts val="0"/>
              </a:spcBef>
              <a:buClr>
                <a:schemeClr val="accent2"/>
              </a:buClr>
              <a:buSzPts val="1100"/>
              <a:buChar char="●"/>
              <a:defRPr>
                <a:solidFill>
                  <a:schemeClr val="accent2"/>
                </a:solidFill>
              </a:defRPr>
            </a:lvl7pPr>
            <a:lvl8pPr lvl="7">
              <a:spcBef>
                <a:spcPts val="0"/>
              </a:spcBef>
              <a:buClr>
                <a:schemeClr val="accent2"/>
              </a:buClr>
              <a:buSzPts val="1100"/>
              <a:buChar char="○"/>
              <a:defRPr>
                <a:solidFill>
                  <a:schemeClr val="accent2"/>
                </a:solidFill>
              </a:defRPr>
            </a:lvl8pPr>
            <a:lvl9pPr lvl="8">
              <a:spcBef>
                <a:spcPts val="0"/>
              </a:spcBef>
              <a:buClr>
                <a:schemeClr val="accent2"/>
              </a:buClr>
              <a:buSzPts val="1100"/>
              <a:buChar char="■"/>
              <a:defRPr>
                <a:solidFill>
                  <a:schemeClr val="accent2"/>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wrap="square" lIns="91425" tIns="91425" rIns="91425" bIns="91425" anchor="ctr" anchorCtr="0"/>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sp>
        <p:nvSpPr>
          <p:cNvPr id="46" name="Shape 46"/>
          <p:cNvSpPr txBox="1">
            <a:spLocks noGrp="1"/>
          </p:cNvSpPr>
          <p:nvPr>
            <p:ph type="title"/>
          </p:nvPr>
        </p:nvSpPr>
        <p:spPr>
          <a:xfrm>
            <a:off x="311300" y="500925"/>
            <a:ext cx="3704400" cy="2049600"/>
          </a:xfrm>
          <a:prstGeom prst="rect">
            <a:avLst/>
          </a:prstGeom>
        </p:spPr>
        <p:txBody>
          <a:bodyPr wrap="square" lIns="91425" tIns="91425" rIns="91425" bIns="91425" anchor="t" anchorCtr="0"/>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sp>
        <p:nvSpPr>
          <p:cNvPr id="52" name="Shape 52"/>
          <p:cNvSpPr txBox="1">
            <a:spLocks noGrp="1"/>
          </p:cNvSpPr>
          <p:nvPr>
            <p:ph type="body" idx="1"/>
          </p:nvPr>
        </p:nvSpPr>
        <p:spPr>
          <a:xfrm>
            <a:off x="311700" y="4521400"/>
            <a:ext cx="7979400" cy="460500"/>
          </a:xfrm>
          <a:prstGeom prst="rect">
            <a:avLst/>
          </a:prstGeom>
        </p:spPr>
        <p:txBody>
          <a:bodyPr wrap="square" lIns="91425" tIns="91425" rIns="91425" bIns="91425" anchor="ctr" anchorCtr="0"/>
          <a:lstStyle>
            <a:lvl1pPr lv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300"/>
              <a:buFont typeface="Roboto"/>
              <a:buChar char="●"/>
              <a:defRPr sz="13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latin typeface="Roboto"/>
                <a:ea typeface="Roboto"/>
                <a:cs typeface="Roboto"/>
                <a:sym typeface="Roboto"/>
              </a:rPr>
              <a:t>‹#›</a:t>
            </a:fld>
            <a:endParaRPr lang="en" sz="1000">
              <a:solidFill>
                <a:schemeClr val="dk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11700" y="539725"/>
            <a:ext cx="8520600" cy="1282500"/>
          </a:xfrm>
          <a:prstGeom prst="rect">
            <a:avLst/>
          </a:prstGeom>
        </p:spPr>
        <p:txBody>
          <a:bodyPr wrap="square" lIns="91425" tIns="91425" rIns="91425" bIns="91425" anchor="t" anchorCtr="0">
            <a:noAutofit/>
          </a:bodyPr>
          <a:lstStyle/>
          <a:p>
            <a:pPr marL="0" lvl="0" indent="0">
              <a:spcBef>
                <a:spcPts val="0"/>
              </a:spcBef>
              <a:buNone/>
            </a:pPr>
            <a:r>
              <a:rPr lang="en"/>
              <a:t>WealthFactor</a:t>
            </a:r>
          </a:p>
        </p:txBody>
      </p:sp>
      <p:sp>
        <p:nvSpPr>
          <p:cNvPr id="65" name="Shape 65"/>
          <p:cNvSpPr txBox="1">
            <a:spLocks noGrp="1"/>
          </p:cNvSpPr>
          <p:nvPr>
            <p:ph type="subTitle" idx="1"/>
          </p:nvPr>
        </p:nvSpPr>
        <p:spPr>
          <a:xfrm>
            <a:off x="311700" y="1878560"/>
            <a:ext cx="4242600" cy="738300"/>
          </a:xfrm>
          <a:prstGeom prst="rect">
            <a:avLst/>
          </a:prstGeom>
        </p:spPr>
        <p:txBody>
          <a:bodyPr wrap="square" lIns="91425" tIns="91425" rIns="91425" bIns="91425" anchor="t" anchorCtr="0">
            <a:noAutofit/>
          </a:bodyPr>
          <a:lstStyle/>
          <a:p>
            <a:pPr marL="0" lvl="0" indent="0">
              <a:spcBef>
                <a:spcPts val="0"/>
              </a:spcBef>
              <a:buNone/>
            </a:pPr>
            <a:r>
              <a:rPr lang="en"/>
              <a:t>Shree, Harsh, Dennis, Aixa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marL="0" lvl="0" indent="0">
              <a:spcBef>
                <a:spcPts val="0"/>
              </a:spcBef>
              <a:buNone/>
            </a:pPr>
            <a:r>
              <a:rPr lang="en"/>
              <a:t>Main Activity</a:t>
            </a:r>
          </a:p>
        </p:txBody>
      </p:sp>
      <p:sp>
        <p:nvSpPr>
          <p:cNvPr id="71" name="Shape 71"/>
          <p:cNvSpPr txBox="1">
            <a:spLocks noGrp="1"/>
          </p:cNvSpPr>
          <p:nvPr>
            <p:ph type="body" idx="1"/>
          </p:nvPr>
        </p:nvSpPr>
        <p:spPr>
          <a:xfrm>
            <a:off x="5187650" y="2078875"/>
            <a:ext cx="3230400" cy="2261100"/>
          </a:xfrm>
          <a:prstGeom prst="rect">
            <a:avLst/>
          </a:prstGeom>
        </p:spPr>
        <p:txBody>
          <a:bodyPr wrap="square" lIns="91425" tIns="91425" rIns="91425" bIns="91425" anchor="t" anchorCtr="0">
            <a:noAutofit/>
          </a:bodyPr>
          <a:lstStyle/>
          <a:p>
            <a:pPr marL="0" lvl="0" indent="0">
              <a:spcBef>
                <a:spcPts val="0"/>
              </a:spcBef>
              <a:buNone/>
            </a:pPr>
            <a:r>
              <a:rPr lang="en"/>
              <a:t>This section opens the app. It also has a four second delay. This displays the App name and initial background.</a:t>
            </a:r>
          </a:p>
        </p:txBody>
      </p:sp>
      <p:pic>
        <p:nvPicPr>
          <p:cNvPr id="72" name="Shape 72"/>
          <p:cNvPicPr preferRelativeResize="0"/>
          <p:nvPr/>
        </p:nvPicPr>
        <p:blipFill>
          <a:blip r:embed="rId3">
            <a:alphaModFix/>
          </a:blip>
          <a:stretch>
            <a:fillRect/>
          </a:stretch>
        </p:blipFill>
        <p:spPr>
          <a:xfrm>
            <a:off x="311725" y="1360637"/>
            <a:ext cx="4686027" cy="3340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marL="0" lvl="0" indent="0" rtl="0">
              <a:spcBef>
                <a:spcPts val="0"/>
              </a:spcBef>
              <a:buNone/>
            </a:pPr>
            <a:r>
              <a:rPr lang="en"/>
              <a:t>Home Activity</a:t>
            </a:r>
          </a:p>
        </p:txBody>
      </p:sp>
      <p:sp>
        <p:nvSpPr>
          <p:cNvPr id="78" name="Shape 78"/>
          <p:cNvSpPr txBox="1">
            <a:spLocks noGrp="1"/>
          </p:cNvSpPr>
          <p:nvPr>
            <p:ph type="body" idx="1"/>
          </p:nvPr>
        </p:nvSpPr>
        <p:spPr>
          <a:xfrm>
            <a:off x="4421650" y="522450"/>
            <a:ext cx="4166400" cy="4098600"/>
          </a:xfrm>
          <a:prstGeom prst="rect">
            <a:avLst/>
          </a:prstGeom>
        </p:spPr>
        <p:txBody>
          <a:bodyPr wrap="square" lIns="91425" tIns="91425" rIns="91425" bIns="91425" anchor="t" anchorCtr="0">
            <a:noAutofit/>
          </a:bodyPr>
          <a:lstStyle/>
          <a:p>
            <a:pPr marL="0" lvl="0" indent="0" rtl="0">
              <a:spcBef>
                <a:spcPts val="0"/>
              </a:spcBef>
              <a:buNone/>
            </a:pPr>
            <a:r>
              <a:rPr lang="en"/>
              <a:t>This does nothing, it is just a landing page that can be linked to.</a:t>
            </a:r>
          </a:p>
        </p:txBody>
      </p:sp>
      <p:pic>
        <p:nvPicPr>
          <p:cNvPr id="79" name="Shape 79"/>
          <p:cNvPicPr preferRelativeResize="0"/>
          <p:nvPr/>
        </p:nvPicPr>
        <p:blipFill>
          <a:blip r:embed="rId3">
            <a:alphaModFix/>
          </a:blip>
          <a:stretch>
            <a:fillRect/>
          </a:stretch>
        </p:blipFill>
        <p:spPr>
          <a:xfrm>
            <a:off x="0" y="1704850"/>
            <a:ext cx="5218025" cy="2894675"/>
          </a:xfrm>
          <a:prstGeom prst="rect">
            <a:avLst/>
          </a:prstGeom>
          <a:noFill/>
          <a:ln>
            <a:noFill/>
          </a:ln>
        </p:spPr>
      </p:pic>
      <p:pic>
        <p:nvPicPr>
          <p:cNvPr id="80" name="Shape 80"/>
          <p:cNvPicPr preferRelativeResize="0"/>
          <p:nvPr/>
        </p:nvPicPr>
        <p:blipFill>
          <a:blip r:embed="rId4">
            <a:alphaModFix/>
          </a:blip>
          <a:stretch>
            <a:fillRect/>
          </a:stretch>
        </p:blipFill>
        <p:spPr>
          <a:xfrm>
            <a:off x="5889128" y="1077850"/>
            <a:ext cx="2210547" cy="3543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marL="0" lvl="0" indent="0" rtl="0">
              <a:spcBef>
                <a:spcPts val="0"/>
              </a:spcBef>
              <a:buNone/>
            </a:pPr>
            <a:r>
              <a:rPr lang="en"/>
              <a:t>Login Activity</a:t>
            </a:r>
          </a:p>
        </p:txBody>
      </p:sp>
      <p:sp>
        <p:nvSpPr>
          <p:cNvPr id="86" name="Shape 86"/>
          <p:cNvSpPr txBox="1">
            <a:spLocks noGrp="1"/>
          </p:cNvSpPr>
          <p:nvPr>
            <p:ph type="body" idx="1"/>
          </p:nvPr>
        </p:nvSpPr>
        <p:spPr>
          <a:xfrm>
            <a:off x="4644675" y="188675"/>
            <a:ext cx="4166400" cy="4098600"/>
          </a:xfrm>
          <a:prstGeom prst="rect">
            <a:avLst/>
          </a:prstGeom>
        </p:spPr>
        <p:txBody>
          <a:bodyPr wrap="square" lIns="91425" tIns="91425" rIns="91425" bIns="91425" anchor="t" anchorCtr="0">
            <a:noAutofit/>
          </a:bodyPr>
          <a:lstStyle/>
          <a:p>
            <a:pPr marL="0" lvl="0" indent="0" rtl="0">
              <a:spcBef>
                <a:spcPts val="0"/>
              </a:spcBef>
              <a:buNone/>
            </a:pPr>
            <a:r>
              <a:rPr lang="en"/>
              <a:t>This prompts the user to enter in an email and a password. If either the email or the password is in the wrong syntax, it shows an error and you can’t continue.</a:t>
            </a:r>
          </a:p>
        </p:txBody>
      </p:sp>
      <p:pic>
        <p:nvPicPr>
          <p:cNvPr id="87" name="Shape 87"/>
          <p:cNvPicPr preferRelativeResize="0"/>
          <p:nvPr/>
        </p:nvPicPr>
        <p:blipFill>
          <a:blip r:embed="rId3">
            <a:alphaModFix/>
          </a:blip>
          <a:stretch>
            <a:fillRect/>
          </a:stretch>
        </p:blipFill>
        <p:spPr>
          <a:xfrm>
            <a:off x="378225" y="2136300"/>
            <a:ext cx="3573492" cy="1828875"/>
          </a:xfrm>
          <a:prstGeom prst="rect">
            <a:avLst/>
          </a:prstGeom>
          <a:noFill/>
          <a:ln>
            <a:noFill/>
          </a:ln>
        </p:spPr>
      </p:pic>
      <p:pic>
        <p:nvPicPr>
          <p:cNvPr id="88" name="Shape 88"/>
          <p:cNvPicPr preferRelativeResize="0"/>
          <p:nvPr/>
        </p:nvPicPr>
        <p:blipFill>
          <a:blip r:embed="rId4">
            <a:alphaModFix/>
          </a:blip>
          <a:stretch>
            <a:fillRect/>
          </a:stretch>
        </p:blipFill>
        <p:spPr>
          <a:xfrm>
            <a:off x="-3643645" y="-9344025"/>
            <a:ext cx="3063240" cy="5143500"/>
          </a:xfrm>
          <a:prstGeom prst="rect">
            <a:avLst/>
          </a:prstGeom>
          <a:noFill/>
          <a:ln>
            <a:noFill/>
          </a:ln>
        </p:spPr>
      </p:pic>
      <p:pic>
        <p:nvPicPr>
          <p:cNvPr id="89" name="Shape 89"/>
          <p:cNvPicPr preferRelativeResize="0"/>
          <p:nvPr/>
        </p:nvPicPr>
        <p:blipFill>
          <a:blip r:embed="rId4">
            <a:alphaModFix/>
          </a:blip>
          <a:stretch>
            <a:fillRect/>
          </a:stretch>
        </p:blipFill>
        <p:spPr>
          <a:xfrm>
            <a:off x="5507401" y="1001438"/>
            <a:ext cx="2440952" cy="409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marL="0" lvl="0" indent="0" rtl="0">
              <a:spcBef>
                <a:spcPts val="0"/>
              </a:spcBef>
              <a:buNone/>
            </a:pPr>
            <a:r>
              <a:rPr lang="en"/>
              <a:t>Initial Questions</a:t>
            </a:r>
          </a:p>
        </p:txBody>
      </p:sp>
      <p:sp>
        <p:nvSpPr>
          <p:cNvPr id="95" name="Shape 95"/>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0" lvl="0" indent="0" rtl="0">
              <a:spcBef>
                <a:spcPts val="0"/>
              </a:spcBef>
              <a:buNone/>
            </a:pPr>
            <a:r>
              <a:rPr lang="en"/>
              <a:t>This is the page after the login page. When you see this page it prompts the user to enter their income, their age, and their household size. If all three values are not of the integer type, the app doesn’t continue, and it prompts the user to reenter the values. After the first three are entered, the user’s risk factor is displayed, and they have the option to click next.</a:t>
            </a:r>
          </a:p>
        </p:txBody>
      </p:sp>
      <p:pic>
        <p:nvPicPr>
          <p:cNvPr id="96" name="Shape 96"/>
          <p:cNvPicPr preferRelativeResize="0"/>
          <p:nvPr/>
        </p:nvPicPr>
        <p:blipFill>
          <a:blip r:embed="rId3">
            <a:alphaModFix/>
          </a:blip>
          <a:stretch>
            <a:fillRect/>
          </a:stretch>
        </p:blipFill>
        <p:spPr>
          <a:xfrm>
            <a:off x="1089200" y="1227700"/>
            <a:ext cx="2151550" cy="3686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25" y="500925"/>
            <a:ext cx="3706500" cy="2508900"/>
          </a:xfrm>
          <a:prstGeom prst="rect">
            <a:avLst/>
          </a:prstGeom>
        </p:spPr>
        <p:txBody>
          <a:bodyPr wrap="square" lIns="91425" tIns="91425" rIns="91425" bIns="91425" anchor="t" anchorCtr="0">
            <a:noAutofit/>
          </a:bodyPr>
          <a:lstStyle/>
          <a:p>
            <a:pPr marL="0" lvl="0" indent="0" rtl="0">
              <a:spcBef>
                <a:spcPts val="0"/>
              </a:spcBef>
              <a:buNone/>
            </a:pPr>
            <a:r>
              <a:rPr lang="en"/>
              <a:t>Chart</a:t>
            </a:r>
          </a:p>
        </p:txBody>
      </p:sp>
      <p:sp>
        <p:nvSpPr>
          <p:cNvPr id="102" name="Shape 102"/>
          <p:cNvSpPr txBox="1">
            <a:spLocks noGrp="1"/>
          </p:cNvSpPr>
          <p:nvPr>
            <p:ph type="body" idx="1"/>
          </p:nvPr>
        </p:nvSpPr>
        <p:spPr>
          <a:xfrm>
            <a:off x="4644675" y="500925"/>
            <a:ext cx="4166400" cy="4098600"/>
          </a:xfrm>
          <a:prstGeom prst="rect">
            <a:avLst/>
          </a:prstGeom>
        </p:spPr>
        <p:txBody>
          <a:bodyPr wrap="square" lIns="91425" tIns="91425" rIns="91425" bIns="91425" anchor="t" anchorCtr="0">
            <a:noAutofit/>
          </a:bodyPr>
          <a:lstStyle/>
          <a:p>
            <a:pPr marL="0" lvl="0" indent="0" rtl="0">
              <a:spcBef>
                <a:spcPts val="0"/>
              </a:spcBef>
              <a:buNone/>
            </a:pPr>
            <a:r>
              <a:rPr lang="en"/>
              <a:t>By clicking next, the app displays a pie chart graph of the calculated investment percentage the user should put in stocks and in bonds. Lastly, the app just exits.</a:t>
            </a:r>
          </a:p>
        </p:txBody>
      </p:sp>
      <p:pic>
        <p:nvPicPr>
          <p:cNvPr id="103" name="Shape 103"/>
          <p:cNvPicPr preferRelativeResize="0"/>
          <p:nvPr/>
        </p:nvPicPr>
        <p:blipFill>
          <a:blip r:embed="rId3">
            <a:alphaModFix/>
          </a:blip>
          <a:stretch>
            <a:fillRect/>
          </a:stretch>
        </p:blipFill>
        <p:spPr>
          <a:xfrm>
            <a:off x="4932218" y="1565564"/>
            <a:ext cx="3754582" cy="3449781"/>
          </a:xfrm>
          <a:prstGeom prst="rect">
            <a:avLst/>
          </a:prstGeom>
          <a:noFill/>
          <a:ln>
            <a:noFill/>
          </a:ln>
        </p:spPr>
      </p:pic>
      <p:pic>
        <p:nvPicPr>
          <p:cNvPr id="104" name="Shape 104"/>
          <p:cNvPicPr preferRelativeResize="0"/>
          <p:nvPr/>
        </p:nvPicPr>
        <p:blipFill>
          <a:blip r:embed="rId4">
            <a:alphaModFix/>
          </a:blip>
          <a:stretch>
            <a:fillRect/>
          </a:stretch>
        </p:blipFill>
        <p:spPr>
          <a:xfrm>
            <a:off x="1527578" y="0"/>
            <a:ext cx="2817744" cy="5143502"/>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Words>
  <Application>Microsoft Office PowerPoint</Application>
  <PresentationFormat>On-screen Show (16:9)</PresentationFormat>
  <Paragraphs>12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Roboto</vt:lpstr>
      <vt:lpstr>Merriweather</vt:lpstr>
      <vt:lpstr>Paradigm</vt:lpstr>
      <vt:lpstr>WealthFactor</vt:lpstr>
      <vt:lpstr>Main Activity</vt:lpstr>
      <vt:lpstr>Home Activity</vt:lpstr>
      <vt:lpstr>Login Activity</vt:lpstr>
      <vt:lpstr>Initial Questions</vt:lpstr>
      <vt:lpstr>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WealthFactor</dc:title>
  <cp:lastModifiedBy>Ogoti, Harshavardhan</cp:lastModifiedBy>
  <cp:revision>1</cp:revision>
  <dcterms:modified xsi:type="dcterms:W3CDTF">2017-12-12T04:51:43Z</dcterms:modified>
</cp:coreProperties>
</file>