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4" y="180"/>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E:\JYOTHI%20IMPORTANT%20FILES\NAAN%20MUDHALVAN%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JYOTHI%20IMPORTANT%20FILES\NAAN%20MUDHALVAN%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EXCEL.xlsx]Sheet 2 !PivotTable1</c:name>
    <c:fmtId val="4"/>
  </c:pivotSource>
  <c:chart>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940004374453194"/>
          <c:y val="5.5555555555555552E-2"/>
          <c:w val="0.60208530183727038"/>
          <c:h val="0.67803587051618552"/>
        </c:manualLayout>
      </c:layout>
      <c:barChart>
        <c:barDir val="col"/>
        <c:grouping val="clustered"/>
        <c:varyColors val="0"/>
        <c:ser>
          <c:idx val="0"/>
          <c:order val="0"/>
          <c:tx>
            <c:strRef>
              <c:f>'Sheet 2 '!$B$3:$B$4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ln>
              <a:effectLst/>
            </c:spPr>
            <c:trendlineType val="linear"/>
            <c:dispRSqr val="0"/>
            <c:dispEq val="0"/>
          </c:trendline>
          <c:cat>
            <c:strRef>
              <c:f>'Sheet 2 '!$A$5:$A$20</c:f>
              <c:strCache>
                <c:ptCount val="15"/>
                <c:pt idx="0">
                  <c:v>Administrator</c:v>
                </c:pt>
                <c:pt idx="1">
                  <c:v>Assistant</c:v>
                </c:pt>
                <c:pt idx="2">
                  <c:v>Billing</c:v>
                </c:pt>
                <c:pt idx="3">
                  <c:v>Drafter</c:v>
                </c:pt>
                <c:pt idx="4">
                  <c:v>Driller</c:v>
                </c:pt>
                <c:pt idx="5">
                  <c:v>Engineer</c:v>
                </c:pt>
                <c:pt idx="6">
                  <c:v>Foreman</c:v>
                </c:pt>
                <c:pt idx="7">
                  <c:v>Groundman</c:v>
                </c:pt>
                <c:pt idx="8">
                  <c:v>Laborer</c:v>
                </c:pt>
                <c:pt idx="9">
                  <c:v>Lineman</c:v>
                </c:pt>
                <c:pt idx="10">
                  <c:v>Manager</c:v>
                </c:pt>
                <c:pt idx="11">
                  <c:v>Supervisor</c:v>
                </c:pt>
                <c:pt idx="12">
                  <c:v>Technician</c:v>
                </c:pt>
                <c:pt idx="13">
                  <c:v>Top Hand</c:v>
                </c:pt>
                <c:pt idx="14">
                  <c:v>Vp</c:v>
                </c:pt>
              </c:strCache>
            </c:strRef>
          </c:cat>
          <c:val>
            <c:numRef>
              <c:f>'Sheet 2 '!$B$5:$B$20</c:f>
              <c:numCache>
                <c:formatCode>General</c:formatCode>
                <c:ptCount val="15"/>
                <c:pt idx="3">
                  <c:v>1</c:v>
                </c:pt>
                <c:pt idx="4">
                  <c:v>1</c:v>
                </c:pt>
                <c:pt idx="5">
                  <c:v>2</c:v>
                </c:pt>
                <c:pt idx="11">
                  <c:v>1</c:v>
                </c:pt>
              </c:numCache>
            </c:numRef>
          </c:val>
          <c:extLst>
            <c:ext xmlns:c16="http://schemas.microsoft.com/office/drawing/2014/chart" uri="{C3380CC4-5D6E-409C-BE32-E72D297353CC}">
              <c16:uniqueId val="{00000001-DABD-49EF-B7D1-9ADD319E661C}"/>
            </c:ext>
          </c:extLst>
        </c:ser>
        <c:ser>
          <c:idx val="1"/>
          <c:order val="1"/>
          <c:tx>
            <c:strRef>
              <c:f>'Sheet 2 '!$C$3:$C$4</c:f>
              <c:strCache>
                <c:ptCount val="1"/>
                <c:pt idx="0">
                  <c:v>LOW</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 2 '!$A$5:$A$20</c:f>
              <c:strCache>
                <c:ptCount val="15"/>
                <c:pt idx="0">
                  <c:v>Administrator</c:v>
                </c:pt>
                <c:pt idx="1">
                  <c:v>Assistant</c:v>
                </c:pt>
                <c:pt idx="2">
                  <c:v>Billing</c:v>
                </c:pt>
                <c:pt idx="3">
                  <c:v>Drafter</c:v>
                </c:pt>
                <c:pt idx="4">
                  <c:v>Driller</c:v>
                </c:pt>
                <c:pt idx="5">
                  <c:v>Engineer</c:v>
                </c:pt>
                <c:pt idx="6">
                  <c:v>Foreman</c:v>
                </c:pt>
                <c:pt idx="7">
                  <c:v>Groundman</c:v>
                </c:pt>
                <c:pt idx="8">
                  <c:v>Laborer</c:v>
                </c:pt>
                <c:pt idx="9">
                  <c:v>Lineman</c:v>
                </c:pt>
                <c:pt idx="10">
                  <c:v>Manager</c:v>
                </c:pt>
                <c:pt idx="11">
                  <c:v>Supervisor</c:v>
                </c:pt>
                <c:pt idx="12">
                  <c:v>Technician</c:v>
                </c:pt>
                <c:pt idx="13">
                  <c:v>Top Hand</c:v>
                </c:pt>
                <c:pt idx="14">
                  <c:v>Vp</c:v>
                </c:pt>
              </c:strCache>
            </c:strRef>
          </c:cat>
          <c:val>
            <c:numRef>
              <c:f>'Sheet 2 '!$C$5:$C$20</c:f>
              <c:numCache>
                <c:formatCode>General</c:formatCode>
                <c:ptCount val="15"/>
                <c:pt idx="0">
                  <c:v>1</c:v>
                </c:pt>
                <c:pt idx="1">
                  <c:v>1</c:v>
                </c:pt>
                <c:pt idx="2">
                  <c:v>1</c:v>
                </c:pt>
                <c:pt idx="5">
                  <c:v>2</c:v>
                </c:pt>
                <c:pt idx="6">
                  <c:v>6</c:v>
                </c:pt>
                <c:pt idx="8">
                  <c:v>3</c:v>
                </c:pt>
                <c:pt idx="9">
                  <c:v>2</c:v>
                </c:pt>
                <c:pt idx="10">
                  <c:v>1</c:v>
                </c:pt>
                <c:pt idx="11">
                  <c:v>1</c:v>
                </c:pt>
                <c:pt idx="12">
                  <c:v>3</c:v>
                </c:pt>
                <c:pt idx="13">
                  <c:v>1</c:v>
                </c:pt>
                <c:pt idx="14">
                  <c:v>1</c:v>
                </c:pt>
              </c:numCache>
            </c:numRef>
          </c:val>
          <c:extLst>
            <c:ext xmlns:c16="http://schemas.microsoft.com/office/drawing/2014/chart" uri="{C3380CC4-5D6E-409C-BE32-E72D297353CC}">
              <c16:uniqueId val="{00000002-DABD-49EF-B7D1-9ADD319E661C}"/>
            </c:ext>
          </c:extLst>
        </c:ser>
        <c:ser>
          <c:idx val="2"/>
          <c:order val="2"/>
          <c:tx>
            <c:strRef>
              <c:f>'Sheet 2 '!$D$3:$D$4</c:f>
              <c:strCache>
                <c:ptCount val="1"/>
                <c:pt idx="0">
                  <c:v>VERY HIGH</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 2 '!$A$5:$A$20</c:f>
              <c:strCache>
                <c:ptCount val="15"/>
                <c:pt idx="0">
                  <c:v>Administrator</c:v>
                </c:pt>
                <c:pt idx="1">
                  <c:v>Assistant</c:v>
                </c:pt>
                <c:pt idx="2">
                  <c:v>Billing</c:v>
                </c:pt>
                <c:pt idx="3">
                  <c:v>Drafter</c:v>
                </c:pt>
                <c:pt idx="4">
                  <c:v>Driller</c:v>
                </c:pt>
                <c:pt idx="5">
                  <c:v>Engineer</c:v>
                </c:pt>
                <c:pt idx="6">
                  <c:v>Foreman</c:v>
                </c:pt>
                <c:pt idx="7">
                  <c:v>Groundman</c:v>
                </c:pt>
                <c:pt idx="8">
                  <c:v>Laborer</c:v>
                </c:pt>
                <c:pt idx="9">
                  <c:v>Lineman</c:v>
                </c:pt>
                <c:pt idx="10">
                  <c:v>Manager</c:v>
                </c:pt>
                <c:pt idx="11">
                  <c:v>Supervisor</c:v>
                </c:pt>
                <c:pt idx="12">
                  <c:v>Technician</c:v>
                </c:pt>
                <c:pt idx="13">
                  <c:v>Top Hand</c:v>
                </c:pt>
                <c:pt idx="14">
                  <c:v>Vp</c:v>
                </c:pt>
              </c:strCache>
            </c:strRef>
          </c:cat>
          <c:val>
            <c:numRef>
              <c:f>'Sheet 2 '!$D$5:$D$20</c:f>
              <c:numCache>
                <c:formatCode>General</c:formatCode>
                <c:ptCount val="15"/>
                <c:pt idx="5">
                  <c:v>1</c:v>
                </c:pt>
                <c:pt idx="7">
                  <c:v>1</c:v>
                </c:pt>
              </c:numCache>
            </c:numRef>
          </c:val>
          <c:extLst>
            <c:ext xmlns:c16="http://schemas.microsoft.com/office/drawing/2014/chart" uri="{C3380CC4-5D6E-409C-BE32-E72D297353CC}">
              <c16:uniqueId val="{00000003-DABD-49EF-B7D1-9ADD319E661C}"/>
            </c:ext>
          </c:extLst>
        </c:ser>
        <c:dLbls>
          <c:dLblPos val="inEnd"/>
          <c:showLegendKey val="0"/>
          <c:showVal val="1"/>
          <c:showCatName val="0"/>
          <c:showSerName val="0"/>
          <c:showPercent val="0"/>
          <c:showBubbleSize val="0"/>
        </c:dLbls>
        <c:gapWidth val="100"/>
        <c:overlap val="-24"/>
        <c:axId val="1162793855"/>
        <c:axId val="1156033247"/>
      </c:barChart>
      <c:catAx>
        <c:axId val="116279385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6033247"/>
        <c:crosses val="autoZero"/>
        <c:auto val="1"/>
        <c:lblAlgn val="ctr"/>
        <c:lblOffset val="100"/>
        <c:noMultiLvlLbl val="0"/>
      </c:catAx>
      <c:valAx>
        <c:axId val="11560332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279385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EXCEL.xlsx]Sheet 2 !PivotTable1</c:name>
    <c:fmtId val="7"/>
  </c:pivotSource>
  <c:chart>
    <c:autoTitleDeleted val="1"/>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s>
    <c:plotArea>
      <c:layout/>
      <c:pieChart>
        <c:varyColors val="1"/>
        <c:ser>
          <c:idx val="0"/>
          <c:order val="0"/>
          <c:tx>
            <c:strRef>
              <c:f>'Sheet 2 '!$B$3:$B$4</c:f>
              <c:strCache>
                <c:ptCount val="1"/>
                <c:pt idx="0">
                  <c:v>HIGH</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1-C9C4-4647-92BE-4209D372C436}"/>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3-C9C4-4647-92BE-4209D372C436}"/>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5-C9C4-4647-92BE-4209D372C436}"/>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7-C9C4-4647-92BE-4209D372C436}"/>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9-C9C4-4647-92BE-4209D372C436}"/>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B-C9C4-4647-92BE-4209D372C436}"/>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D-C9C4-4647-92BE-4209D372C436}"/>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F-C9C4-4647-92BE-4209D372C436}"/>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11-C9C4-4647-92BE-4209D372C436}"/>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13-C9C4-4647-92BE-4209D372C436}"/>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15-C9C4-4647-92BE-4209D372C436}"/>
              </c:ext>
            </c:extLst>
          </c:dPt>
          <c:dPt>
            <c:idx val="1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17-C9C4-4647-92BE-4209D372C436}"/>
              </c:ext>
            </c:extLst>
          </c:dPt>
          <c:dPt>
            <c:idx val="1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19-C9C4-4647-92BE-4209D372C436}"/>
              </c:ext>
            </c:extLst>
          </c:dPt>
          <c:dPt>
            <c:idx val="13"/>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1B-C9C4-4647-92BE-4209D372C436}"/>
              </c:ext>
            </c:extLst>
          </c:dPt>
          <c:dPt>
            <c:idx val="14"/>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1D-C9C4-4647-92BE-4209D372C436}"/>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 2 '!$A$5:$A$20</c:f>
              <c:strCache>
                <c:ptCount val="15"/>
                <c:pt idx="0">
                  <c:v>Administrator</c:v>
                </c:pt>
                <c:pt idx="1">
                  <c:v>Assistant</c:v>
                </c:pt>
                <c:pt idx="2">
                  <c:v>Billing</c:v>
                </c:pt>
                <c:pt idx="3">
                  <c:v>Drafter</c:v>
                </c:pt>
                <c:pt idx="4">
                  <c:v>Driller</c:v>
                </c:pt>
                <c:pt idx="5">
                  <c:v>Engineer</c:v>
                </c:pt>
                <c:pt idx="6">
                  <c:v>Foreman</c:v>
                </c:pt>
                <c:pt idx="7">
                  <c:v>Groundman</c:v>
                </c:pt>
                <c:pt idx="8">
                  <c:v>Laborer</c:v>
                </c:pt>
                <c:pt idx="9">
                  <c:v>Lineman</c:v>
                </c:pt>
                <c:pt idx="10">
                  <c:v>Manager</c:v>
                </c:pt>
                <c:pt idx="11">
                  <c:v>Supervisor</c:v>
                </c:pt>
                <c:pt idx="12">
                  <c:v>Technician</c:v>
                </c:pt>
                <c:pt idx="13">
                  <c:v>Top Hand</c:v>
                </c:pt>
                <c:pt idx="14">
                  <c:v>Vp</c:v>
                </c:pt>
              </c:strCache>
            </c:strRef>
          </c:cat>
          <c:val>
            <c:numRef>
              <c:f>'Sheet 2 '!$B$5:$B$20</c:f>
              <c:numCache>
                <c:formatCode>General</c:formatCode>
                <c:ptCount val="15"/>
                <c:pt idx="3">
                  <c:v>1</c:v>
                </c:pt>
                <c:pt idx="4">
                  <c:v>1</c:v>
                </c:pt>
                <c:pt idx="5">
                  <c:v>2</c:v>
                </c:pt>
                <c:pt idx="11">
                  <c:v>1</c:v>
                </c:pt>
              </c:numCache>
            </c:numRef>
          </c:val>
          <c:extLst>
            <c:ext xmlns:c16="http://schemas.microsoft.com/office/drawing/2014/chart" uri="{C3380CC4-5D6E-409C-BE32-E72D297353CC}">
              <c16:uniqueId val="{0000001E-C9C4-4647-92BE-4209D372C436}"/>
            </c:ext>
          </c:extLst>
        </c:ser>
        <c:ser>
          <c:idx val="1"/>
          <c:order val="1"/>
          <c:tx>
            <c:strRef>
              <c:f>'Sheet 2 '!$C$3:$C$4</c:f>
              <c:strCache>
                <c:ptCount val="1"/>
                <c:pt idx="0">
                  <c:v>LOW</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20-C9C4-4647-92BE-4209D372C436}"/>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22-C9C4-4647-92BE-4209D372C436}"/>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24-C9C4-4647-92BE-4209D372C436}"/>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26-C9C4-4647-92BE-4209D372C436}"/>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28-C9C4-4647-92BE-4209D372C436}"/>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2A-C9C4-4647-92BE-4209D372C436}"/>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2C-C9C4-4647-92BE-4209D372C436}"/>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2E-C9C4-4647-92BE-4209D372C436}"/>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30-C9C4-4647-92BE-4209D372C436}"/>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32-C9C4-4647-92BE-4209D372C436}"/>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34-C9C4-4647-92BE-4209D372C436}"/>
              </c:ext>
            </c:extLst>
          </c:dPt>
          <c:dPt>
            <c:idx val="1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36-C9C4-4647-92BE-4209D372C436}"/>
              </c:ext>
            </c:extLst>
          </c:dPt>
          <c:dPt>
            <c:idx val="1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38-C9C4-4647-92BE-4209D372C436}"/>
              </c:ext>
            </c:extLst>
          </c:dPt>
          <c:dPt>
            <c:idx val="13"/>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3A-C9C4-4647-92BE-4209D372C436}"/>
              </c:ext>
            </c:extLst>
          </c:dPt>
          <c:dPt>
            <c:idx val="14"/>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3C-C9C4-4647-92BE-4209D372C436}"/>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 2 '!$A$5:$A$20</c:f>
              <c:strCache>
                <c:ptCount val="15"/>
                <c:pt idx="0">
                  <c:v>Administrator</c:v>
                </c:pt>
                <c:pt idx="1">
                  <c:v>Assistant</c:v>
                </c:pt>
                <c:pt idx="2">
                  <c:v>Billing</c:v>
                </c:pt>
                <c:pt idx="3">
                  <c:v>Drafter</c:v>
                </c:pt>
                <c:pt idx="4">
                  <c:v>Driller</c:v>
                </c:pt>
                <c:pt idx="5">
                  <c:v>Engineer</c:v>
                </c:pt>
                <c:pt idx="6">
                  <c:v>Foreman</c:v>
                </c:pt>
                <c:pt idx="7">
                  <c:v>Groundman</c:v>
                </c:pt>
                <c:pt idx="8">
                  <c:v>Laborer</c:v>
                </c:pt>
                <c:pt idx="9">
                  <c:v>Lineman</c:v>
                </c:pt>
                <c:pt idx="10">
                  <c:v>Manager</c:v>
                </c:pt>
                <c:pt idx="11">
                  <c:v>Supervisor</c:v>
                </c:pt>
                <c:pt idx="12">
                  <c:v>Technician</c:v>
                </c:pt>
                <c:pt idx="13">
                  <c:v>Top Hand</c:v>
                </c:pt>
                <c:pt idx="14">
                  <c:v>Vp</c:v>
                </c:pt>
              </c:strCache>
            </c:strRef>
          </c:cat>
          <c:val>
            <c:numRef>
              <c:f>'Sheet 2 '!$C$5:$C$20</c:f>
              <c:numCache>
                <c:formatCode>General</c:formatCode>
                <c:ptCount val="15"/>
                <c:pt idx="0">
                  <c:v>1</c:v>
                </c:pt>
                <c:pt idx="1">
                  <c:v>1</c:v>
                </c:pt>
                <c:pt idx="2">
                  <c:v>1</c:v>
                </c:pt>
                <c:pt idx="5">
                  <c:v>2</c:v>
                </c:pt>
                <c:pt idx="6">
                  <c:v>6</c:v>
                </c:pt>
                <c:pt idx="8">
                  <c:v>3</c:v>
                </c:pt>
                <c:pt idx="9">
                  <c:v>2</c:v>
                </c:pt>
                <c:pt idx="10">
                  <c:v>1</c:v>
                </c:pt>
                <c:pt idx="11">
                  <c:v>1</c:v>
                </c:pt>
                <c:pt idx="12">
                  <c:v>3</c:v>
                </c:pt>
                <c:pt idx="13">
                  <c:v>1</c:v>
                </c:pt>
                <c:pt idx="14">
                  <c:v>1</c:v>
                </c:pt>
              </c:numCache>
            </c:numRef>
          </c:val>
          <c:extLst>
            <c:ext xmlns:c16="http://schemas.microsoft.com/office/drawing/2014/chart" uri="{C3380CC4-5D6E-409C-BE32-E72D297353CC}">
              <c16:uniqueId val="{0000003D-C9C4-4647-92BE-4209D372C436}"/>
            </c:ext>
          </c:extLst>
        </c:ser>
        <c:ser>
          <c:idx val="2"/>
          <c:order val="2"/>
          <c:tx>
            <c:strRef>
              <c:f>'Sheet 2 '!$D$3:$D$4</c:f>
              <c:strCache>
                <c:ptCount val="1"/>
                <c:pt idx="0">
                  <c:v>VERY HIGH</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3F-C9C4-4647-92BE-4209D372C436}"/>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41-C9C4-4647-92BE-4209D372C436}"/>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43-C9C4-4647-92BE-4209D372C436}"/>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45-C9C4-4647-92BE-4209D372C436}"/>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47-C9C4-4647-92BE-4209D372C436}"/>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49-C9C4-4647-92BE-4209D372C436}"/>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4B-C9C4-4647-92BE-4209D372C436}"/>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4D-C9C4-4647-92BE-4209D372C436}"/>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4F-C9C4-4647-92BE-4209D372C436}"/>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51-C9C4-4647-92BE-4209D372C436}"/>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53-C9C4-4647-92BE-4209D372C436}"/>
              </c:ext>
            </c:extLst>
          </c:dPt>
          <c:dPt>
            <c:idx val="1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55-C9C4-4647-92BE-4209D372C436}"/>
              </c:ext>
            </c:extLst>
          </c:dPt>
          <c:dPt>
            <c:idx val="1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57-C9C4-4647-92BE-4209D372C436}"/>
              </c:ext>
            </c:extLst>
          </c:dPt>
          <c:dPt>
            <c:idx val="13"/>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59-C9C4-4647-92BE-4209D372C436}"/>
              </c:ext>
            </c:extLst>
          </c:dPt>
          <c:dPt>
            <c:idx val="14"/>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5B-C9C4-4647-92BE-4209D372C436}"/>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 2 '!$A$5:$A$20</c:f>
              <c:strCache>
                <c:ptCount val="15"/>
                <c:pt idx="0">
                  <c:v>Administrator</c:v>
                </c:pt>
                <c:pt idx="1">
                  <c:v>Assistant</c:v>
                </c:pt>
                <c:pt idx="2">
                  <c:v>Billing</c:v>
                </c:pt>
                <c:pt idx="3">
                  <c:v>Drafter</c:v>
                </c:pt>
                <c:pt idx="4">
                  <c:v>Driller</c:v>
                </c:pt>
                <c:pt idx="5">
                  <c:v>Engineer</c:v>
                </c:pt>
                <c:pt idx="6">
                  <c:v>Foreman</c:v>
                </c:pt>
                <c:pt idx="7">
                  <c:v>Groundman</c:v>
                </c:pt>
                <c:pt idx="8">
                  <c:v>Laborer</c:v>
                </c:pt>
                <c:pt idx="9">
                  <c:v>Lineman</c:v>
                </c:pt>
                <c:pt idx="10">
                  <c:v>Manager</c:v>
                </c:pt>
                <c:pt idx="11">
                  <c:v>Supervisor</c:v>
                </c:pt>
                <c:pt idx="12">
                  <c:v>Technician</c:v>
                </c:pt>
                <c:pt idx="13">
                  <c:v>Top Hand</c:v>
                </c:pt>
                <c:pt idx="14">
                  <c:v>Vp</c:v>
                </c:pt>
              </c:strCache>
            </c:strRef>
          </c:cat>
          <c:val>
            <c:numRef>
              <c:f>'Sheet 2 '!$D$5:$D$20</c:f>
              <c:numCache>
                <c:formatCode>General</c:formatCode>
                <c:ptCount val="15"/>
                <c:pt idx="5">
                  <c:v>1</c:v>
                </c:pt>
                <c:pt idx="7">
                  <c:v>1</c:v>
                </c:pt>
              </c:numCache>
            </c:numRef>
          </c:val>
          <c:extLst>
            <c:ext xmlns:c16="http://schemas.microsoft.com/office/drawing/2014/chart" uri="{C3380CC4-5D6E-409C-BE32-E72D297353CC}">
              <c16:uniqueId val="{0000005C-C9C4-4647-92BE-4209D372C436}"/>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68349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11875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86524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1920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89321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10048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4259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125348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338118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75886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72306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28839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9/4/2024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14654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9/4/2024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63540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9/4/2024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2567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81903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5" name="Date Placeholder 4"/>
          <p:cNvSpPr>
            <a:spLocks noGrp="1"/>
          </p:cNvSpPr>
          <p:nvPr>
            <p:ph type="dt" sz="half" idx="10"/>
          </p:nvPr>
        </p:nvSpPr>
        <p:spPr/>
        <p:txBody>
          <a:bodyPr/>
          <a:lstStyle/>
          <a:p>
            <a:fld id="{1D8BD707-D9CF-40AE-B4C6-C98DA3205C09}" type="datetimeFigureOut">
              <a:rPr lang="en-US" smtClean="0"/>
              <a:t>9/4/2024</a:t>
            </a:fld>
            <a:endParaRPr lang="en-US"/>
          </a:p>
        </p:txBody>
      </p:sp>
    </p:spTree>
    <p:extLst>
      <p:ext uri="{BB962C8B-B14F-4D97-AF65-F5344CB8AC3E}">
        <p14:creationId xmlns:p14="http://schemas.microsoft.com/office/powerpoint/2010/main" val="74188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0000"/>
                <a:lumMod val="110000"/>
              </a:schemeClr>
            </a:gs>
            <a:gs pos="100000">
              <a:schemeClr val="bg1">
                <a:shade val="94000"/>
                <a:lumMod val="96000"/>
              </a:schemeClr>
            </a:gs>
          </a:gsLst>
          <a:path path="rect">
            <a:fillToRect l="100000" t="100000"/>
          </a:path>
          <a:tileRect r="-100000" b="-100000"/>
        </a:grad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2673743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hyperlink" Target="https://freepngimg.com/png/9345-analysis-png-hd"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D02BF968-17FB-441F-8D6A-EE89C656942A}"/>
              </a:ext>
            </a:extLst>
          </p:cNvPr>
          <p:cNvSpPr txBox="1"/>
          <p:nvPr/>
        </p:nvSpPr>
        <p:spPr>
          <a:xfrm>
            <a:off x="1434353" y="3182471"/>
            <a:ext cx="2429435" cy="1323439"/>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cs typeface="Times New Roman" panose="02020603050405020304" pitchFamily="18" charset="0"/>
              </a:rPr>
              <a:t>STUDENT NAME :  </a:t>
            </a:r>
          </a:p>
          <a:p>
            <a:r>
              <a:rPr lang="en-US" sz="2000" dirty="0">
                <a:latin typeface="Cambria" panose="02040503050406030204" pitchFamily="18" charset="0"/>
                <a:ea typeface="Cambria" panose="02040503050406030204" pitchFamily="18" charset="0"/>
                <a:cs typeface="Times New Roman" panose="02020603050405020304" pitchFamily="18" charset="0"/>
              </a:rPr>
              <a:t>REGISTER NO      :</a:t>
            </a:r>
          </a:p>
          <a:p>
            <a:r>
              <a:rPr lang="en-US" sz="2000" dirty="0">
                <a:latin typeface="Cambria" panose="02040503050406030204" pitchFamily="18" charset="0"/>
                <a:ea typeface="Cambria" panose="02040503050406030204" pitchFamily="18" charset="0"/>
                <a:cs typeface="Times New Roman" panose="02020603050405020304" pitchFamily="18" charset="0"/>
              </a:rPr>
              <a:t>DEPARTMENT    :</a:t>
            </a:r>
          </a:p>
          <a:p>
            <a:r>
              <a:rPr lang="en-US" sz="2000" dirty="0">
                <a:latin typeface="Cambria" panose="02040503050406030204" pitchFamily="18" charset="0"/>
                <a:ea typeface="Cambria" panose="02040503050406030204" pitchFamily="18" charset="0"/>
                <a:cs typeface="Times New Roman" panose="02020603050405020304" pitchFamily="18" charset="0"/>
              </a:rPr>
              <a:t>COLLEGE              :</a:t>
            </a:r>
            <a:endParaRPr lang="en-IN" sz="2000" dirty="0">
              <a:latin typeface="Cambria" panose="02040503050406030204" pitchFamily="18" charset="0"/>
              <a:ea typeface="Cambria" panose="020405030504060302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E795635-3127-423F-88FC-F8E9C14596F1}"/>
              </a:ext>
            </a:extLst>
          </p:cNvPr>
          <p:cNvSpPr txBox="1"/>
          <p:nvPr/>
        </p:nvSpPr>
        <p:spPr>
          <a:xfrm>
            <a:off x="3752850" y="3182471"/>
            <a:ext cx="5901031" cy="1631216"/>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cs typeface="Times New Roman" panose="02020603050405020304" pitchFamily="18" charset="0"/>
              </a:rPr>
              <a:t>SHREE JYOTHI.C</a:t>
            </a:r>
          </a:p>
          <a:p>
            <a:r>
              <a:rPr lang="en-US" sz="2000" dirty="0">
                <a:latin typeface="Cambria" panose="02040503050406030204" pitchFamily="18" charset="0"/>
                <a:ea typeface="Cambria" panose="02040503050406030204" pitchFamily="18" charset="0"/>
                <a:cs typeface="Times New Roman" panose="02020603050405020304" pitchFamily="18" charset="0"/>
              </a:rPr>
              <a:t>312211064</a:t>
            </a:r>
          </a:p>
          <a:p>
            <a:r>
              <a:rPr lang="en-US" sz="2000" dirty="0">
                <a:latin typeface="Cambria" panose="02040503050406030204" pitchFamily="18" charset="0"/>
                <a:ea typeface="Cambria" panose="02040503050406030204" pitchFamily="18" charset="0"/>
                <a:cs typeface="Times New Roman" panose="02020603050405020304" pitchFamily="18" charset="0"/>
              </a:rPr>
              <a:t>BACHELOR OF COMMERCE (GENERAL)</a:t>
            </a:r>
          </a:p>
          <a:p>
            <a:r>
              <a:rPr lang="en-US" sz="2000" dirty="0">
                <a:latin typeface="Cambria" panose="02040503050406030204" pitchFamily="18" charset="0"/>
                <a:ea typeface="Cambria" panose="02040503050406030204" pitchFamily="18" charset="0"/>
                <a:cs typeface="Times New Roman" panose="02020603050405020304" pitchFamily="18" charset="0"/>
              </a:rPr>
              <a:t>DR. MGR JANAKI COLLEGE OF ARTS AND SCIENCE FOR WOMEN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3918811D-4B32-4BA6-814A-D239B697AADD}"/>
              </a:ext>
            </a:extLst>
          </p:cNvPr>
          <p:cNvSpPr txBox="1"/>
          <p:nvPr/>
        </p:nvSpPr>
        <p:spPr>
          <a:xfrm>
            <a:off x="1111624" y="1210235"/>
            <a:ext cx="8695764" cy="4708981"/>
          </a:xfrm>
          <a:prstGeom prst="rect">
            <a:avLst/>
          </a:prstGeom>
          <a:noFill/>
        </p:spPr>
        <p:txBody>
          <a:bodyPr wrap="square" rtlCol="0">
            <a:spAutoFit/>
          </a:bodyPr>
          <a:lstStyle/>
          <a:p>
            <a:pPr marL="285750" indent="-28575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DATA COLLECTION</a:t>
            </a:r>
            <a:r>
              <a:rPr lang="en-US" sz="2000" dirty="0">
                <a:latin typeface="Times New Roman" panose="02020603050405020304" pitchFamily="18" charset="0"/>
                <a:cs typeface="Times New Roman" panose="02020603050405020304" pitchFamily="18" charset="0"/>
              </a:rPr>
              <a:t>: Kaggle was the source used to collect data. total 26 features and selected 9 features to analyze employee performance</a:t>
            </a:r>
          </a:p>
          <a:p>
            <a:pPr marL="285750" indent="-28575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DATA CLEANING</a:t>
            </a:r>
            <a:r>
              <a:rPr lang="en-US" sz="2000" dirty="0">
                <a:latin typeface="Times New Roman" panose="02020603050405020304" pitchFamily="18" charset="0"/>
                <a:cs typeface="Times New Roman" panose="02020603050405020304" pitchFamily="18" charset="0"/>
              </a:rPr>
              <a:t>: the collected data were sorted and filtered using conditional formatting.</a:t>
            </a:r>
          </a:p>
          <a:p>
            <a:pPr marL="285750" indent="-28575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TECHNIQUES USED</a:t>
            </a:r>
            <a:r>
              <a:rPr lang="en-US" sz="20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Conditional formatting </a:t>
            </a:r>
            <a:r>
              <a:rPr lang="en-US" sz="2000" dirty="0">
                <a:latin typeface="Times New Roman" panose="02020603050405020304" pitchFamily="18" charset="0"/>
                <a:cs typeface="Times New Roman" panose="02020603050405020304" pitchFamily="18" charset="0"/>
              </a:rPr>
              <a:t>– using this blank cells can be highlighted </a:t>
            </a: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Filter and sorting</a:t>
            </a:r>
            <a:r>
              <a:rPr lang="en-US" sz="2000" dirty="0">
                <a:latin typeface="Times New Roman" panose="02020603050405020304" pitchFamily="18" charset="0"/>
                <a:cs typeface="Times New Roman" panose="02020603050405020304" pitchFamily="18" charset="0"/>
              </a:rPr>
              <a:t>- the blank cells are removed using filter</a:t>
            </a: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Pivot table</a:t>
            </a:r>
            <a:r>
              <a:rPr lang="en-US" sz="2000" dirty="0">
                <a:latin typeface="Times New Roman" panose="02020603050405020304" pitchFamily="18" charset="0"/>
                <a:cs typeface="Times New Roman" panose="02020603050405020304" pitchFamily="18" charset="0"/>
              </a:rPr>
              <a:t>- the pivot table was calculated using the dataset. It had been segregated as follows:-</a:t>
            </a:r>
          </a:p>
          <a:p>
            <a:pPr marL="1200150" lvl="2" indent="-285750"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Filter – gender code</a:t>
            </a:r>
          </a:p>
          <a:p>
            <a:pPr marL="1200150" lvl="2" indent="-285750"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Row labels – job function description</a:t>
            </a:r>
          </a:p>
          <a:p>
            <a:pPr marL="1200150" lvl="2" indent="-285750"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Column – performance level</a:t>
            </a:r>
          </a:p>
          <a:p>
            <a:pPr marL="1200150" lvl="2" indent="-285750"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Values – count of first name </a:t>
            </a:r>
          </a:p>
          <a:p>
            <a:pPr marL="285750" indent="-28575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CHART</a:t>
            </a:r>
            <a:r>
              <a:rPr lang="en-US" sz="2000" dirty="0">
                <a:latin typeface="Times New Roman" panose="02020603050405020304" pitchFamily="18" charset="0"/>
                <a:cs typeface="Times New Roman" panose="02020603050405020304" pitchFamily="18" charset="0"/>
              </a:rPr>
              <a:t> : the graph chart and pie chart is created for the above pivot table.</a:t>
            </a:r>
          </a:p>
          <a:p>
            <a:pPr marL="285750" indent="-28575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RESULTS</a:t>
            </a:r>
            <a:r>
              <a:rPr lang="en-US" sz="2000" dirty="0">
                <a:latin typeface="Times New Roman" panose="02020603050405020304" pitchFamily="18" charset="0"/>
                <a:cs typeface="Times New Roman" panose="02020603050405020304" pitchFamily="18" charset="0"/>
              </a:rPr>
              <a:t>: final report is created using excel on employee performance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170268" y="1396504"/>
            <a:ext cx="679635" cy="307602"/>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74310" y="5560391"/>
            <a:ext cx="738468"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lang="en-US" dirty="0"/>
          </a:p>
          <a:p>
            <a:endParaRPr dirty="0"/>
          </a:p>
        </p:txBody>
      </p:sp>
      <p:sp>
        <p:nvSpPr>
          <p:cNvPr id="5" name="object 5"/>
          <p:cNvSpPr/>
          <p:nvPr/>
        </p:nvSpPr>
        <p:spPr>
          <a:xfrm>
            <a:off x="10625786" y="952907"/>
            <a:ext cx="224117" cy="307602"/>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67463"/>
          </a:xfrm>
          <a:prstGeom prst="rect">
            <a:avLst/>
          </a:prstGeom>
        </p:spPr>
        <p:txBody>
          <a:bodyPr vert="horz" wrap="square" lIns="0" tIns="13335" rIns="0" bIns="0" rtlCol="0">
            <a:spAutoFit/>
          </a:bodyPr>
          <a:lstStyle/>
          <a:p>
            <a:pPr marL="12700">
              <a:lnSpc>
                <a:spcPct val="100000"/>
              </a:lnSpc>
              <a:spcBef>
                <a:spcPts val="105"/>
              </a:spcBef>
            </a:pPr>
            <a:r>
              <a:rPr b="1" dirty="0">
                <a:solidFill>
                  <a:schemeClr val="tx1"/>
                </a:solidFill>
              </a:rPr>
              <a:t>R</a:t>
            </a:r>
            <a:r>
              <a:rPr b="1" spc="-40" dirty="0">
                <a:solidFill>
                  <a:schemeClr val="tx1"/>
                </a:solidFill>
              </a:rPr>
              <a:t>E</a:t>
            </a:r>
            <a:r>
              <a:rPr b="1" spc="15" dirty="0">
                <a:solidFill>
                  <a:schemeClr val="tx1"/>
                </a:solidFill>
              </a:rPr>
              <a:t>S</a:t>
            </a:r>
            <a:r>
              <a:rPr b="1" spc="-30" dirty="0">
                <a:solidFill>
                  <a:schemeClr val="tx1"/>
                </a:solidFill>
              </a:rPr>
              <a:t>U</a:t>
            </a:r>
            <a:r>
              <a:rPr b="1" spc="-405" dirty="0">
                <a:solidFill>
                  <a:schemeClr val="tx1"/>
                </a:solidFill>
              </a:rPr>
              <a:t>L</a:t>
            </a:r>
            <a:r>
              <a:rPr b="1" dirty="0">
                <a:solidFill>
                  <a:schemeClr val="tx1"/>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a:extLst>
              <a:ext uri="{FF2B5EF4-FFF2-40B4-BE49-F238E27FC236}">
                <a16:creationId xmlns:a16="http://schemas.microsoft.com/office/drawing/2014/main" id="{27F55836-A158-4782-9466-0312F11499EA}"/>
              </a:ext>
            </a:extLst>
          </p:cNvPr>
          <p:cNvSpPr/>
          <p:nvPr/>
        </p:nvSpPr>
        <p:spPr>
          <a:xfrm>
            <a:off x="918069" y="6097960"/>
            <a:ext cx="325475" cy="2674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08646E0D-9BBA-47AA-9A1B-D317D31F53DD}"/>
              </a:ext>
            </a:extLst>
          </p:cNvPr>
          <p:cNvSpPr txBox="1"/>
          <p:nvPr/>
        </p:nvSpPr>
        <p:spPr>
          <a:xfrm>
            <a:off x="918070" y="4591395"/>
            <a:ext cx="3985624" cy="276999"/>
          </a:xfrm>
          <a:prstGeom prst="rect">
            <a:avLst/>
          </a:prstGeom>
          <a:noFill/>
        </p:spPr>
        <p:txBody>
          <a:bodyPr wrap="square" rtlCol="0">
            <a:spAutoFit/>
          </a:bodyPr>
          <a:lstStyle/>
          <a:p>
            <a:r>
              <a:rPr lang="en-US" sz="1200" b="1" dirty="0"/>
              <a:t>Trendline graph of employee performance level</a:t>
            </a:r>
            <a:endParaRPr lang="en-IN" sz="1200" b="1" dirty="0"/>
          </a:p>
        </p:txBody>
      </p:sp>
      <p:graphicFrame>
        <p:nvGraphicFramePr>
          <p:cNvPr id="14" name="Chart 13">
            <a:extLst>
              <a:ext uri="{FF2B5EF4-FFF2-40B4-BE49-F238E27FC236}">
                <a16:creationId xmlns:a16="http://schemas.microsoft.com/office/drawing/2014/main" id="{D7DD3EB5-7CA0-4CC8-9ED5-3633175A290F}"/>
              </a:ext>
            </a:extLst>
          </p:cNvPr>
          <p:cNvGraphicFramePr>
            <a:graphicFrameLocks/>
          </p:cNvGraphicFramePr>
          <p:nvPr>
            <p:extLst>
              <p:ext uri="{D42A27DB-BD31-4B8C-83A1-F6EECF244321}">
                <p14:modId xmlns:p14="http://schemas.microsoft.com/office/powerpoint/2010/main" val="1617674816"/>
              </p:ext>
            </p:extLst>
          </p:nvPr>
        </p:nvGraphicFramePr>
        <p:xfrm>
          <a:off x="1080806" y="1652318"/>
          <a:ext cx="4746253" cy="300235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EFF39108-F69F-4D18-80FC-2F22929088A2}"/>
              </a:ext>
            </a:extLst>
          </p:cNvPr>
          <p:cNvGraphicFramePr>
            <a:graphicFrameLocks/>
          </p:cNvGraphicFramePr>
          <p:nvPr>
            <p:extLst>
              <p:ext uri="{D42A27DB-BD31-4B8C-83A1-F6EECF244321}">
                <p14:modId xmlns:p14="http://schemas.microsoft.com/office/powerpoint/2010/main" val="972130799"/>
              </p:ext>
            </p:extLst>
          </p:nvPr>
        </p:nvGraphicFramePr>
        <p:xfrm>
          <a:off x="6277903" y="1759075"/>
          <a:ext cx="4572000" cy="2895600"/>
        </p:xfrm>
        <a:graphic>
          <a:graphicData uri="http://schemas.openxmlformats.org/drawingml/2006/chart">
            <c:chart xmlns:c="http://schemas.openxmlformats.org/drawingml/2006/chart" xmlns:r="http://schemas.openxmlformats.org/officeDocument/2006/relationships" r:id="rId4"/>
          </a:graphicData>
        </a:graphic>
      </p:graphicFrame>
      <p:sp>
        <p:nvSpPr>
          <p:cNvPr id="10" name="Rectangle 9">
            <a:extLst>
              <a:ext uri="{FF2B5EF4-FFF2-40B4-BE49-F238E27FC236}">
                <a16:creationId xmlns:a16="http://schemas.microsoft.com/office/drawing/2014/main" id="{D0D536D4-B5AF-416D-975B-C104C66B822B}"/>
              </a:ext>
            </a:extLst>
          </p:cNvPr>
          <p:cNvSpPr/>
          <p:nvPr/>
        </p:nvSpPr>
        <p:spPr>
          <a:xfrm>
            <a:off x="5100917" y="4772563"/>
            <a:ext cx="5836023" cy="276999"/>
          </a:xfrm>
          <a:prstGeom prst="rect">
            <a:avLst/>
          </a:prstGeom>
        </p:spPr>
        <p:txBody>
          <a:bodyPr wrap="square">
            <a:spAutoFit/>
          </a:bodyPr>
          <a:lstStyle/>
          <a:p>
            <a:pPr algn="ctr"/>
            <a:r>
              <a:rPr lang="en-US" sz="1200" b="1" dirty="0"/>
              <a:t>Pie chart of employee performance level</a:t>
            </a:r>
            <a:endParaRPr lang="en-IN" sz="12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CONCLUSION</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5AFE2089-143F-4048-AFE2-4E806BC44F4B}"/>
              </a:ext>
            </a:extLst>
          </p:cNvPr>
          <p:cNvSpPr/>
          <p:nvPr/>
        </p:nvSpPr>
        <p:spPr>
          <a:xfrm>
            <a:off x="1945341" y="1354753"/>
            <a:ext cx="7198659" cy="4093428"/>
          </a:xfrm>
          <a:prstGeom prst="rect">
            <a:avLst/>
          </a:prstGeom>
        </p:spPr>
        <p:txBody>
          <a:bodyPr wrap="square">
            <a:spAutoFit/>
          </a:bodyPr>
          <a:lstStyle/>
          <a:p>
            <a:pPr algn="just"/>
            <a:r>
              <a:rPr lang="en-IN" sz="2000" dirty="0">
                <a:latin typeface="Times New Roman" panose="02020603050405020304" pitchFamily="18" charset="0"/>
                <a:cs typeface="Times New Roman" panose="02020603050405020304" pitchFamily="18" charset="0"/>
              </a:rPr>
              <a:t>By concluding that, The employee performance analysis conducted using Excel has provided critical insights into productivity and areas for improvement. By utilizing Excel’s data analysis tools, such as pivot tables, charts </a:t>
            </a:r>
            <a:r>
              <a:rPr lang="en-US" sz="2000" dirty="0">
                <a:latin typeface="Times New Roman" panose="02020603050405020304" pitchFamily="18" charset="0"/>
                <a:cs typeface="Times New Roman" panose="02020603050405020304" pitchFamily="18" charset="0"/>
              </a:rPr>
              <a:t> and conditional formatting, we were able to identify patterns, trends, and </a:t>
            </a:r>
            <a:r>
              <a:rPr lang="en-IN" sz="2000" dirty="0">
                <a:latin typeface="Times New Roman" panose="02020603050405020304" pitchFamily="18" charset="0"/>
                <a:cs typeface="Times New Roman" panose="02020603050405020304" pitchFamily="18" charset="0"/>
              </a:rPr>
              <a:t>able to identify top performers, job functions where employees work highly, and trends in productivity that impact the overall efficiency of the organization.</a:t>
            </a:r>
          </a:p>
          <a:p>
            <a:pPr algn="just"/>
            <a:r>
              <a:rPr lang="en-IN" sz="2000" dirty="0">
                <a:latin typeface="Times New Roman" panose="02020603050405020304" pitchFamily="18" charset="0"/>
                <a:cs typeface="Times New Roman" panose="02020603050405020304" pitchFamily="18" charset="0"/>
              </a:rPr>
              <a:t>             These findings will inform  next steps, which include implementing targeted training programs, recognizing high achievers, and optimizing workflows to enhance overall performance. </a:t>
            </a:r>
            <a:r>
              <a:rPr lang="en-US" sz="2000" dirty="0">
                <a:latin typeface="Times New Roman" panose="02020603050405020304" pitchFamily="18" charset="0"/>
                <a:cs typeface="Times New Roman" panose="02020603050405020304" pitchFamily="18" charset="0"/>
              </a:rPr>
              <a:t>By continually refining our approach based on the data and insights gained, we can foster a more productive and motivated workforce, driving the organization toward its strategic objectives.</a:t>
            </a:r>
            <a:endParaRPr lang="en-IN"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B2E13A1F-D55C-4CB4-98AD-F885B819E2CB}"/>
              </a:ext>
            </a:extLst>
          </p:cNvPr>
          <p:cNvSpPr/>
          <p:nvPr/>
        </p:nvSpPr>
        <p:spPr>
          <a:xfrm>
            <a:off x="9574306" y="5056093"/>
            <a:ext cx="735106" cy="54684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94CC769-637F-4605-A77C-443F53F4FB21}"/>
              </a:ext>
            </a:extLst>
          </p:cNvPr>
          <p:cNvSpPr/>
          <p:nvPr/>
        </p:nvSpPr>
        <p:spPr>
          <a:xfrm>
            <a:off x="9314329" y="5809129"/>
            <a:ext cx="493059" cy="36755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482E6031-148E-4AA6-A7E2-62C5BABD5732}"/>
              </a:ext>
            </a:extLst>
          </p:cNvPr>
          <p:cNvSpPr/>
          <p:nvPr/>
        </p:nvSpPr>
        <p:spPr>
          <a:xfrm>
            <a:off x="9027459" y="797859"/>
            <a:ext cx="286870" cy="26894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6408"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76275" y="722546"/>
            <a:ext cx="3909695" cy="678180"/>
          </a:xfrm>
          <a:prstGeom prst="rect">
            <a:avLst/>
          </a:prstGeom>
        </p:spPr>
        <p:txBody>
          <a:bodyPr vert="horz" wrap="square" lIns="0" tIns="16510" rIns="0" bIns="0" rtlCol="0">
            <a:spAutoFit/>
          </a:bodyPr>
          <a:lstStyle/>
          <a:p>
            <a:pPr marL="12700">
              <a:lnSpc>
                <a:spcPct val="100000"/>
              </a:lnSpc>
              <a:spcBef>
                <a:spcPts val="130"/>
              </a:spcBef>
            </a:pPr>
            <a:r>
              <a:rPr sz="4250" b="1" spc="5" dirty="0">
                <a:solidFill>
                  <a:schemeClr val="tx1"/>
                </a:solidFill>
              </a:rPr>
              <a:t>PROJECT</a:t>
            </a:r>
            <a:r>
              <a:rPr sz="4250" b="1" spc="-85" dirty="0"/>
              <a:t> </a:t>
            </a:r>
            <a:r>
              <a:rPr sz="4250" b="1" spc="25" dirty="0">
                <a:solidFill>
                  <a:schemeClr val="tx1"/>
                </a:solidFill>
              </a:rPr>
              <a:t>TITLE</a:t>
            </a:r>
            <a:endParaRPr sz="4250" b="1" dirty="0">
              <a:solidFill>
                <a:schemeClr val="tx1"/>
              </a:solidFill>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806824" y="2123271"/>
            <a:ext cx="9003926"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26" name="Picture 25">
            <a:extLst>
              <a:ext uri="{FF2B5EF4-FFF2-40B4-BE49-F238E27FC236}">
                <a16:creationId xmlns:a16="http://schemas.microsoft.com/office/drawing/2014/main" id="{BC0671FF-9375-4FA0-83DA-8CC2E9D1AB9D}"/>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5036694" y="3191435"/>
            <a:ext cx="3148082" cy="319479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567463"/>
          </a:xfrm>
          <a:prstGeom prst="rect">
            <a:avLst/>
          </a:prstGeom>
        </p:spPr>
        <p:txBody>
          <a:bodyPr vert="horz" wrap="square" lIns="0" tIns="13335" rIns="0" bIns="0" rtlCol="0">
            <a:spAutoFit/>
          </a:bodyPr>
          <a:lstStyle/>
          <a:p>
            <a:pPr marL="12700">
              <a:lnSpc>
                <a:spcPct val="100000"/>
              </a:lnSpc>
              <a:spcBef>
                <a:spcPts val="105"/>
              </a:spcBef>
            </a:pPr>
            <a:r>
              <a:rPr b="1" spc="25" dirty="0">
                <a:solidFill>
                  <a:schemeClr val="tx1"/>
                </a:solidFill>
              </a:rPr>
              <a:t>A</a:t>
            </a:r>
            <a:r>
              <a:rPr b="1" spc="-5" dirty="0">
                <a:solidFill>
                  <a:schemeClr val="tx1"/>
                </a:solidFill>
              </a:rPr>
              <a:t>G</a:t>
            </a:r>
            <a:r>
              <a:rPr b="1" spc="-35" dirty="0">
                <a:solidFill>
                  <a:schemeClr val="tx1"/>
                </a:solidFill>
              </a:rPr>
              <a:t>E</a:t>
            </a:r>
            <a:r>
              <a:rPr b="1" spc="15" dirty="0">
                <a:solidFill>
                  <a:schemeClr val="tx1"/>
                </a:solidFill>
              </a:rPr>
              <a:t>N</a:t>
            </a:r>
            <a:r>
              <a:rPr b="1" dirty="0">
                <a:solidFill>
                  <a:schemeClr val="tx1"/>
                </a:solidFill>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solidFill>
                  <a:schemeClr val="tx1"/>
                </a:solidFill>
              </a:rPr>
              <a:t>P</a:t>
            </a:r>
            <a:r>
              <a:rPr sz="4250" b="1" spc="15" dirty="0">
                <a:solidFill>
                  <a:schemeClr val="tx1"/>
                </a:solidFill>
              </a:rPr>
              <a:t>ROB</a:t>
            </a:r>
            <a:r>
              <a:rPr sz="4250" b="1" spc="55" dirty="0">
                <a:solidFill>
                  <a:schemeClr val="tx1"/>
                </a:solidFill>
              </a:rPr>
              <a:t>L</a:t>
            </a:r>
            <a:r>
              <a:rPr sz="4250" b="1" spc="-20" dirty="0">
                <a:solidFill>
                  <a:schemeClr val="tx1"/>
                </a:solidFill>
              </a:rPr>
              <a:t>E</a:t>
            </a:r>
            <a:r>
              <a:rPr sz="4250" b="1" spc="20" dirty="0">
                <a:solidFill>
                  <a:schemeClr val="tx1"/>
                </a:solidFill>
              </a:rPr>
              <a:t>M</a:t>
            </a:r>
            <a:r>
              <a:rPr sz="4250" b="1" dirty="0">
                <a:solidFill>
                  <a:schemeClr val="tx1"/>
                </a:solidFill>
              </a:rPr>
              <a:t>	</a:t>
            </a:r>
            <a:r>
              <a:rPr sz="4250" b="1" spc="10" dirty="0">
                <a:solidFill>
                  <a:schemeClr val="tx1"/>
                </a:solidFill>
              </a:rPr>
              <a:t>S</a:t>
            </a:r>
            <a:r>
              <a:rPr sz="4250" b="1" spc="-370" dirty="0">
                <a:solidFill>
                  <a:schemeClr val="tx1"/>
                </a:solidFill>
              </a:rPr>
              <a:t>T</a:t>
            </a:r>
            <a:r>
              <a:rPr sz="4250" b="1" spc="-375" dirty="0">
                <a:solidFill>
                  <a:schemeClr val="tx1"/>
                </a:solidFill>
              </a:rPr>
              <a:t>A</a:t>
            </a:r>
            <a:r>
              <a:rPr sz="4250" b="1" spc="15" dirty="0">
                <a:solidFill>
                  <a:schemeClr val="tx1"/>
                </a:solidFill>
              </a:rPr>
              <a:t>T</a:t>
            </a:r>
            <a:r>
              <a:rPr sz="4250" b="1" spc="-10" dirty="0">
                <a:solidFill>
                  <a:schemeClr val="tx1"/>
                </a:solidFill>
              </a:rPr>
              <a:t>E</a:t>
            </a:r>
            <a:r>
              <a:rPr sz="4250" b="1" spc="-20" dirty="0">
                <a:solidFill>
                  <a:schemeClr val="tx1"/>
                </a:solidFill>
              </a:rPr>
              <a:t>ME</a:t>
            </a:r>
            <a:r>
              <a:rPr sz="4250" b="1" spc="10" dirty="0">
                <a:solidFill>
                  <a:schemeClr val="tx1"/>
                </a:solidFill>
              </a:rPr>
              <a:t>NT</a:t>
            </a:r>
            <a:endParaRPr sz="4250" b="1" dirty="0">
              <a:solidFill>
                <a:schemeClr val="tx1"/>
              </a:solidFill>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DDAA7077-E767-44E3-849E-0EF2DC603F5B}"/>
              </a:ext>
            </a:extLst>
          </p:cNvPr>
          <p:cNvSpPr txBox="1"/>
          <p:nvPr/>
        </p:nvSpPr>
        <p:spPr>
          <a:xfrm>
            <a:off x="950258" y="2106706"/>
            <a:ext cx="5745817" cy="255454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Aim of doing Employee performance analysis is :</a:t>
            </a: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streamline employee performance tracking and analysis, increasing accuracy and efficiency.</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gain actionable insights into employee strengths, weaknesses, and development needs.</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inform data-driven decisions, driving employee growth and organizational success.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84173" y="3168188"/>
            <a:ext cx="3714750" cy="3810000"/>
            <a:chOff x="8131391" y="4857979"/>
            <a:chExt cx="3714750" cy="3810000"/>
          </a:xfrm>
        </p:grpSpPr>
        <p:sp>
          <p:nvSpPr>
            <p:cNvPr id="3" name="object 3"/>
            <p:cNvSpPr/>
            <p:nvPr/>
          </p:nvSpPr>
          <p:spPr>
            <a:xfrm>
              <a:off x="8220648" y="728837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131391" y="782595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312366" y="4857979"/>
              <a:ext cx="3533775" cy="3810000"/>
            </a:xfrm>
            <a:prstGeom prst="rect">
              <a:avLst/>
            </a:prstGeom>
          </p:spPr>
        </p:pic>
      </p:grpSp>
      <p:sp>
        <p:nvSpPr>
          <p:cNvPr id="6" name="object 6"/>
          <p:cNvSpPr/>
          <p:nvPr/>
        </p:nvSpPr>
        <p:spPr>
          <a:xfrm>
            <a:off x="6660216" y="112707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488968"/>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a:solidFill>
                  <a:schemeClr val="tx1"/>
                </a:solidFill>
              </a:rPr>
              <a:t>PROJECT	</a:t>
            </a:r>
            <a:r>
              <a:rPr sz="4250" b="1" spc="-20" dirty="0">
                <a:solidFill>
                  <a:schemeClr val="tx1"/>
                </a:solidFill>
              </a:rPr>
              <a:t>OVERVIEW</a:t>
            </a:r>
            <a:endParaRPr sz="4250" b="1" dirty="0">
              <a:solidFill>
                <a:schemeClr val="tx1"/>
              </a:solidFill>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749954" y="1537502"/>
            <a:ext cx="7911353" cy="4093428"/>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srgbClr val="0D0D0D"/>
                </a:solidFill>
                <a:latin typeface="Times New Roman" panose="02020603050405020304" pitchFamily="18" charset="0"/>
                <a:cs typeface="Times New Roman" panose="02020603050405020304" pitchFamily="18" charset="0"/>
              </a:rPr>
              <a:t>This project aims to analyze employee performance to improve workforce management and decision-making processes. The analysis focuses on key performance indicators (KPIs) such as productivity, sales targets, project completion rates, attendance, and customer feedback.</a:t>
            </a:r>
          </a:p>
          <a:p>
            <a:pPr marL="342900" indent="-342900">
              <a:buFont typeface="Wingdings" panose="05000000000000000000" pitchFamily="2" charset="2"/>
              <a:buChar char="Ø"/>
            </a:pPr>
            <a:r>
              <a:rPr lang="en-US" sz="2000" dirty="0">
                <a:solidFill>
                  <a:srgbClr val="0D0D0D"/>
                </a:solidFill>
                <a:latin typeface="Times New Roman" panose="02020603050405020304" pitchFamily="18" charset="0"/>
                <a:cs typeface="Times New Roman" panose="02020603050405020304" pitchFamily="18" charset="0"/>
              </a:rPr>
              <a:t> Data will be gathered from various internal systems and inputted into Excel for thorough examination. By leveraging Excel's powerful features, such as pivot tables, charts, and conditional formatting, the data will be organized to identify patterns, trends, and outliers.</a:t>
            </a:r>
          </a:p>
          <a:p>
            <a:pPr marL="342900" indent="-342900">
              <a:buFont typeface="Wingdings" panose="05000000000000000000" pitchFamily="2" charset="2"/>
              <a:buChar char="Ø"/>
            </a:pPr>
            <a:r>
              <a:rPr lang="en-US" sz="2000" dirty="0">
                <a:solidFill>
                  <a:srgbClr val="0D0D0D"/>
                </a:solidFill>
                <a:latin typeface="Times New Roman" panose="02020603050405020304" pitchFamily="18" charset="0"/>
                <a:cs typeface="Times New Roman" panose="02020603050405020304" pitchFamily="18" charset="0"/>
              </a:rPr>
              <a:t> Statistical functions and formulas will be used to calculate metrics like average performance scores, growth rates, and variance.</a:t>
            </a:r>
          </a:p>
          <a:p>
            <a:pPr marL="342900" indent="-342900">
              <a:buFont typeface="Wingdings" panose="05000000000000000000" pitchFamily="2" charset="2"/>
              <a:buChar char="Ø"/>
            </a:pPr>
            <a:r>
              <a:rPr lang="en-US" sz="2000" dirty="0">
                <a:solidFill>
                  <a:srgbClr val="0D0D0D"/>
                </a:solidFill>
                <a:latin typeface="Times New Roman" panose="02020603050405020304" pitchFamily="18" charset="0"/>
                <a:cs typeface="Times New Roman" panose="02020603050405020304" pitchFamily="18" charset="0"/>
              </a:rPr>
              <a:t> The project seeks to uncover areas of high performance, identify employees who may need additional support or training, and provide actionable insights for management.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b="1" spc="25" dirty="0">
                <a:solidFill>
                  <a:schemeClr val="tx1"/>
                </a:solidFill>
              </a:rPr>
              <a:t>W</a:t>
            </a:r>
            <a:r>
              <a:rPr sz="3200" b="1" spc="-20" dirty="0">
                <a:solidFill>
                  <a:schemeClr val="tx1"/>
                </a:solidFill>
              </a:rPr>
              <a:t>H</a:t>
            </a:r>
            <a:r>
              <a:rPr sz="3200" b="1" spc="20" dirty="0">
                <a:solidFill>
                  <a:schemeClr val="tx1"/>
                </a:solidFill>
              </a:rPr>
              <a:t>O</a:t>
            </a:r>
            <a:r>
              <a:rPr sz="3200" b="1" spc="-235" dirty="0">
                <a:solidFill>
                  <a:schemeClr val="tx1"/>
                </a:solidFill>
              </a:rPr>
              <a:t> </a:t>
            </a:r>
            <a:r>
              <a:rPr sz="3200" b="1" spc="-10" dirty="0">
                <a:solidFill>
                  <a:schemeClr val="tx1"/>
                </a:solidFill>
              </a:rPr>
              <a:t>AR</a:t>
            </a:r>
            <a:r>
              <a:rPr sz="3200" b="1" spc="15" dirty="0">
                <a:solidFill>
                  <a:schemeClr val="tx1"/>
                </a:solidFill>
              </a:rPr>
              <a:t>E</a:t>
            </a:r>
            <a:r>
              <a:rPr sz="3200" b="1" spc="-35" dirty="0">
                <a:solidFill>
                  <a:schemeClr val="tx1"/>
                </a:solidFill>
              </a:rPr>
              <a:t> </a:t>
            </a:r>
            <a:r>
              <a:rPr sz="3200" b="1" spc="-10" dirty="0">
                <a:solidFill>
                  <a:schemeClr val="tx1"/>
                </a:solidFill>
              </a:rPr>
              <a:t>T</a:t>
            </a:r>
            <a:r>
              <a:rPr sz="3200" b="1" spc="-15" dirty="0">
                <a:solidFill>
                  <a:schemeClr val="tx1"/>
                </a:solidFill>
              </a:rPr>
              <a:t>H</a:t>
            </a:r>
            <a:r>
              <a:rPr sz="3200" b="1" spc="15" dirty="0">
                <a:solidFill>
                  <a:schemeClr val="tx1"/>
                </a:solidFill>
              </a:rPr>
              <a:t>E</a:t>
            </a:r>
            <a:r>
              <a:rPr sz="3200" b="1" spc="-35" dirty="0">
                <a:solidFill>
                  <a:schemeClr val="tx1"/>
                </a:solidFill>
              </a:rPr>
              <a:t> </a:t>
            </a:r>
            <a:r>
              <a:rPr sz="3200" b="1" spc="-20" dirty="0">
                <a:solidFill>
                  <a:schemeClr val="tx1"/>
                </a:solidFill>
              </a:rPr>
              <a:t>E</a:t>
            </a:r>
            <a:r>
              <a:rPr sz="3200" b="1" spc="30" dirty="0">
                <a:solidFill>
                  <a:schemeClr val="tx1"/>
                </a:solidFill>
              </a:rPr>
              <a:t>N</a:t>
            </a:r>
            <a:r>
              <a:rPr sz="3200" b="1" spc="15" dirty="0">
                <a:solidFill>
                  <a:schemeClr val="tx1"/>
                </a:solidFill>
              </a:rPr>
              <a:t>D</a:t>
            </a:r>
            <a:r>
              <a:rPr sz="3200" b="1" spc="-45" dirty="0">
                <a:solidFill>
                  <a:schemeClr val="tx1"/>
                </a:solidFill>
              </a:rPr>
              <a:t> </a:t>
            </a:r>
            <a:r>
              <a:rPr sz="3200" b="1" dirty="0">
                <a:solidFill>
                  <a:schemeClr val="tx1"/>
                </a:solidFill>
              </a:rPr>
              <a:t>U</a:t>
            </a:r>
            <a:r>
              <a:rPr sz="3200" b="1" spc="10" dirty="0">
                <a:solidFill>
                  <a:schemeClr val="tx1"/>
                </a:solidFill>
              </a:rPr>
              <a:t>S</a:t>
            </a:r>
            <a:r>
              <a:rPr sz="3200" b="1" spc="-25" dirty="0">
                <a:solidFill>
                  <a:schemeClr val="tx1"/>
                </a:solidFill>
              </a:rPr>
              <a:t>E</a:t>
            </a:r>
            <a:r>
              <a:rPr sz="3200" b="1" spc="-10" dirty="0">
                <a:solidFill>
                  <a:schemeClr val="tx1"/>
                </a:solidFill>
              </a:rPr>
              <a:t>R</a:t>
            </a:r>
            <a:r>
              <a:rPr sz="3200" b="1" spc="5" dirty="0">
                <a:solidFill>
                  <a:schemeClr val="tx1"/>
                </a:solidFill>
              </a:rPr>
              <a:t>S?</a:t>
            </a:r>
            <a:endParaRPr sz="3200" b="1" dirty="0">
              <a:solidFill>
                <a:schemeClr val="tx1"/>
              </a:solidFill>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370A572D-A2AD-4F52-9CB5-79CFB2E65030}"/>
              </a:ext>
            </a:extLst>
          </p:cNvPr>
          <p:cNvSpPr txBox="1"/>
          <p:nvPr/>
        </p:nvSpPr>
        <p:spPr>
          <a:xfrm>
            <a:off x="600635" y="1801906"/>
            <a:ext cx="5800165" cy="388420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End Users Of An Employee Analysis System Are : </a:t>
            </a:r>
          </a:p>
          <a:p>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1. HR Professionals</a:t>
            </a:r>
          </a:p>
          <a:p>
            <a:pPr>
              <a:lnSpc>
                <a:spcPct val="150000"/>
              </a:lnSpc>
            </a:pPr>
            <a:r>
              <a:rPr lang="en-US" sz="2000" dirty="0">
                <a:latin typeface="Times New Roman" panose="02020603050405020304" pitchFamily="18" charset="0"/>
                <a:cs typeface="Times New Roman" panose="02020603050405020304" pitchFamily="18" charset="0"/>
              </a:rPr>
              <a:t>2.  Managers</a:t>
            </a:r>
          </a:p>
          <a:p>
            <a:pPr>
              <a:lnSpc>
                <a:spcPct val="150000"/>
              </a:lnSpc>
            </a:pPr>
            <a:r>
              <a:rPr lang="en-US" sz="2000" dirty="0">
                <a:latin typeface="Times New Roman" panose="02020603050405020304" pitchFamily="18" charset="0"/>
                <a:cs typeface="Times New Roman" panose="02020603050405020304" pitchFamily="18" charset="0"/>
              </a:rPr>
              <a:t>3. Team Leaders</a:t>
            </a:r>
          </a:p>
          <a:p>
            <a:pPr>
              <a:lnSpc>
                <a:spcPct val="150000"/>
              </a:lnSpc>
            </a:pPr>
            <a:r>
              <a:rPr lang="en-US" sz="2000" dirty="0">
                <a:latin typeface="Times New Roman" panose="02020603050405020304" pitchFamily="18" charset="0"/>
                <a:cs typeface="Times New Roman" panose="02020603050405020304" pitchFamily="18" charset="0"/>
              </a:rPr>
              <a:t>4. Employees</a:t>
            </a:r>
          </a:p>
          <a:p>
            <a:pPr>
              <a:lnSpc>
                <a:spcPct val="150000"/>
              </a:lnSpc>
            </a:pPr>
            <a:r>
              <a:rPr lang="en-US" sz="2000" dirty="0">
                <a:latin typeface="Times New Roman" panose="02020603050405020304" pitchFamily="18" charset="0"/>
                <a:cs typeface="Times New Roman" panose="02020603050405020304" pitchFamily="18" charset="0"/>
              </a:rPr>
              <a:t>5. Senior Leadership</a:t>
            </a:r>
          </a:p>
          <a:p>
            <a:pPr>
              <a:lnSpc>
                <a:spcPct val="150000"/>
              </a:lnSpc>
            </a:pPr>
            <a:r>
              <a:rPr lang="en-US" sz="2000" dirty="0">
                <a:latin typeface="Times New Roman" panose="02020603050405020304" pitchFamily="18" charset="0"/>
                <a:cs typeface="Times New Roman" panose="02020603050405020304" pitchFamily="18" charset="0"/>
              </a:rPr>
              <a:t>6. Talent Development Specialists</a:t>
            </a:r>
          </a:p>
          <a:p>
            <a:pPr>
              <a:lnSpc>
                <a:spcPct val="150000"/>
              </a:lnSpc>
            </a:pPr>
            <a:r>
              <a:rPr lang="en-US" sz="2000" dirty="0">
                <a:latin typeface="Times New Roman" panose="02020603050405020304" pitchFamily="18" charset="0"/>
                <a:cs typeface="Times New Roman" panose="02020603050405020304" pitchFamily="18" charset="0"/>
              </a:rPr>
              <a:t>7. Compensation and Benefits Analysts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032129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44829" y="154463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549890" y="60394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b="1" spc="10" dirty="0">
                <a:solidFill>
                  <a:schemeClr val="tx1"/>
                </a:solidFill>
              </a:rPr>
              <a:t>O</a:t>
            </a:r>
            <a:r>
              <a:rPr sz="3600" b="1" spc="25" dirty="0">
                <a:solidFill>
                  <a:schemeClr val="tx1"/>
                </a:solidFill>
              </a:rPr>
              <a:t>U</a:t>
            </a:r>
            <a:r>
              <a:rPr sz="3600" b="1" dirty="0">
                <a:solidFill>
                  <a:schemeClr val="tx1"/>
                </a:solidFill>
              </a:rPr>
              <a:t>R</a:t>
            </a:r>
            <a:r>
              <a:rPr sz="3600" b="1" spc="5" dirty="0">
                <a:solidFill>
                  <a:schemeClr val="tx1"/>
                </a:solidFill>
              </a:rPr>
              <a:t> </a:t>
            </a:r>
            <a:r>
              <a:rPr sz="3600" b="1" spc="25" dirty="0">
                <a:solidFill>
                  <a:schemeClr val="tx1"/>
                </a:solidFill>
              </a:rPr>
              <a:t>S</a:t>
            </a:r>
            <a:r>
              <a:rPr sz="3600" b="1" spc="10" dirty="0">
                <a:solidFill>
                  <a:schemeClr val="tx1"/>
                </a:solidFill>
              </a:rPr>
              <a:t>O</a:t>
            </a:r>
            <a:r>
              <a:rPr sz="3600" b="1" spc="25" dirty="0">
                <a:solidFill>
                  <a:schemeClr val="tx1"/>
                </a:solidFill>
              </a:rPr>
              <a:t>LU</a:t>
            </a:r>
            <a:r>
              <a:rPr sz="3600" b="1" spc="-35" dirty="0">
                <a:solidFill>
                  <a:schemeClr val="tx1"/>
                </a:solidFill>
              </a:rPr>
              <a:t>T</a:t>
            </a:r>
            <a:r>
              <a:rPr sz="3600" b="1" spc="-30" dirty="0">
                <a:solidFill>
                  <a:schemeClr val="tx1"/>
                </a:solidFill>
              </a:rPr>
              <a:t>I</a:t>
            </a:r>
            <a:r>
              <a:rPr sz="3600" b="1" spc="10" dirty="0">
                <a:solidFill>
                  <a:schemeClr val="tx1"/>
                </a:solidFill>
              </a:rPr>
              <a:t>O</a:t>
            </a:r>
            <a:r>
              <a:rPr sz="3600" b="1" dirty="0">
                <a:solidFill>
                  <a:schemeClr val="tx1"/>
                </a:solidFill>
              </a:rPr>
              <a:t>N</a:t>
            </a:r>
            <a:r>
              <a:rPr sz="3600" b="1" spc="-345" dirty="0">
                <a:solidFill>
                  <a:schemeClr val="tx1"/>
                </a:solidFill>
              </a:rPr>
              <a:t> </a:t>
            </a:r>
            <a:r>
              <a:rPr sz="3600" b="1" spc="-35" dirty="0">
                <a:solidFill>
                  <a:schemeClr val="tx1"/>
                </a:solidFill>
              </a:rPr>
              <a:t>A</a:t>
            </a:r>
            <a:r>
              <a:rPr sz="3600" b="1" spc="-5" dirty="0">
                <a:solidFill>
                  <a:schemeClr val="tx1"/>
                </a:solidFill>
              </a:rPr>
              <a:t>N</a:t>
            </a:r>
            <a:r>
              <a:rPr sz="3600" b="1" dirty="0">
                <a:solidFill>
                  <a:schemeClr val="tx1"/>
                </a:solidFill>
              </a:rPr>
              <a:t>D</a:t>
            </a:r>
            <a:r>
              <a:rPr sz="3600" b="1" spc="35" dirty="0">
                <a:solidFill>
                  <a:schemeClr val="tx1"/>
                </a:solidFill>
              </a:rPr>
              <a:t> </a:t>
            </a:r>
            <a:r>
              <a:rPr sz="3600" b="1" spc="-30" dirty="0">
                <a:solidFill>
                  <a:schemeClr val="tx1"/>
                </a:solidFill>
              </a:rPr>
              <a:t>I</a:t>
            </a:r>
            <a:r>
              <a:rPr sz="3600" b="1" spc="-35" dirty="0">
                <a:solidFill>
                  <a:schemeClr val="tx1"/>
                </a:solidFill>
              </a:rPr>
              <a:t>T</a:t>
            </a:r>
            <a:r>
              <a:rPr sz="3600" b="1" dirty="0">
                <a:solidFill>
                  <a:schemeClr val="tx1"/>
                </a:solidFill>
              </a:rPr>
              <a:t>S</a:t>
            </a:r>
            <a:r>
              <a:rPr sz="3600" b="1" spc="60" dirty="0">
                <a:solidFill>
                  <a:schemeClr val="tx1"/>
                </a:solidFill>
              </a:rPr>
              <a:t> </a:t>
            </a:r>
            <a:r>
              <a:rPr sz="3600" b="1" spc="-295" dirty="0">
                <a:solidFill>
                  <a:schemeClr val="tx1"/>
                </a:solidFill>
              </a:rPr>
              <a:t>V</a:t>
            </a:r>
            <a:r>
              <a:rPr sz="3600" b="1" spc="-35" dirty="0">
                <a:solidFill>
                  <a:schemeClr val="tx1"/>
                </a:solidFill>
              </a:rPr>
              <a:t>A</a:t>
            </a:r>
            <a:r>
              <a:rPr sz="3600" b="1" spc="25" dirty="0">
                <a:solidFill>
                  <a:schemeClr val="tx1"/>
                </a:solidFill>
              </a:rPr>
              <a:t>LU</a:t>
            </a:r>
            <a:r>
              <a:rPr sz="3600" b="1" dirty="0">
                <a:solidFill>
                  <a:schemeClr val="tx1"/>
                </a:solidFill>
              </a:rPr>
              <a:t>E</a:t>
            </a:r>
            <a:r>
              <a:rPr sz="3600" b="1" spc="-65" dirty="0">
                <a:solidFill>
                  <a:schemeClr val="tx1"/>
                </a:solidFill>
              </a:rPr>
              <a:t> </a:t>
            </a:r>
            <a:r>
              <a:rPr sz="3600" b="1" spc="-15" dirty="0">
                <a:solidFill>
                  <a:schemeClr val="tx1"/>
                </a:solidFill>
              </a:rPr>
              <a:t>P</a:t>
            </a:r>
            <a:r>
              <a:rPr sz="3600" b="1" spc="-30" dirty="0">
                <a:solidFill>
                  <a:schemeClr val="tx1"/>
                </a:solidFill>
              </a:rPr>
              <a:t>R</a:t>
            </a:r>
            <a:r>
              <a:rPr sz="3600" b="1" spc="10" dirty="0">
                <a:solidFill>
                  <a:schemeClr val="tx1"/>
                </a:solidFill>
              </a:rPr>
              <a:t>O</a:t>
            </a:r>
            <a:r>
              <a:rPr sz="3600" b="1" spc="-15" dirty="0">
                <a:solidFill>
                  <a:schemeClr val="tx1"/>
                </a:solidFill>
              </a:rPr>
              <a:t>P</a:t>
            </a:r>
            <a:r>
              <a:rPr sz="3600" b="1" spc="10" dirty="0">
                <a:solidFill>
                  <a:schemeClr val="tx1"/>
                </a:solidFill>
              </a:rPr>
              <a:t>O</a:t>
            </a:r>
            <a:r>
              <a:rPr sz="3600" b="1" spc="25" dirty="0">
                <a:solidFill>
                  <a:schemeClr val="tx1"/>
                </a:solidFill>
              </a:rPr>
              <a:t>S</a:t>
            </a:r>
            <a:r>
              <a:rPr sz="3600" b="1" spc="-30" dirty="0">
                <a:solidFill>
                  <a:schemeClr val="tx1"/>
                </a:solidFill>
              </a:rPr>
              <a:t>I</a:t>
            </a:r>
            <a:r>
              <a:rPr sz="3600" b="1" spc="-35" dirty="0">
                <a:solidFill>
                  <a:schemeClr val="tx1"/>
                </a:solidFill>
              </a:rPr>
              <a:t>T</a:t>
            </a:r>
            <a:r>
              <a:rPr sz="3600" b="1" spc="-30" dirty="0">
                <a:solidFill>
                  <a:schemeClr val="tx1"/>
                </a:solidFill>
              </a:rPr>
              <a:t>I</a:t>
            </a:r>
            <a:r>
              <a:rPr sz="3600" b="1" spc="10" dirty="0">
                <a:solidFill>
                  <a:schemeClr val="tx1"/>
                </a:solidFill>
              </a:rPr>
              <a:t>O</a:t>
            </a:r>
            <a:r>
              <a:rPr sz="3600" b="1" dirty="0">
                <a:solidFill>
                  <a:schemeClr val="tx1"/>
                </a:solidFill>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Rectangle 7">
            <a:extLst>
              <a:ext uri="{FF2B5EF4-FFF2-40B4-BE49-F238E27FC236}">
                <a16:creationId xmlns:a16="http://schemas.microsoft.com/office/drawing/2014/main" id="{E98C41D4-51B0-48AF-9240-50C22C659FF2}"/>
              </a:ext>
            </a:extLst>
          </p:cNvPr>
          <p:cNvSpPr/>
          <p:nvPr/>
        </p:nvSpPr>
        <p:spPr>
          <a:xfrm>
            <a:off x="3003176" y="2051097"/>
            <a:ext cx="6535271" cy="3798476"/>
          </a:xfrm>
          <a:prstGeom prst="rect">
            <a:avLst/>
          </a:prstGeom>
        </p:spPr>
        <p:txBody>
          <a:bodyPr wrap="square">
            <a:spAutoFit/>
          </a:bodyPr>
          <a:lstStyle/>
          <a:p>
            <a:pPr marL="12700" marR="257175">
              <a:lnSpc>
                <a:spcPct val="100000"/>
              </a:lnSpc>
              <a:spcBef>
                <a:spcPts val="100"/>
              </a:spcBef>
            </a:pPr>
            <a:r>
              <a:rPr lang="en-US" sz="2000" b="1" dirty="0">
                <a:latin typeface="Times New Roman"/>
                <a:cs typeface="Times New Roman"/>
              </a:rPr>
              <a:t>The method used on finding performance analysis is:</a:t>
            </a:r>
          </a:p>
          <a:p>
            <a:pPr marL="298450" marR="257175" indent="-285750">
              <a:lnSpc>
                <a:spcPct val="100000"/>
              </a:lnSpc>
              <a:spcBef>
                <a:spcPts val="100"/>
              </a:spcBef>
              <a:buFont typeface="Arial" panose="020B0604020202020204" pitchFamily="34" charset="0"/>
              <a:buChar char="•"/>
            </a:pPr>
            <a:r>
              <a:rPr lang="en-US" sz="2000" b="1" dirty="0">
                <a:latin typeface="Times New Roman"/>
                <a:cs typeface="Times New Roman"/>
              </a:rPr>
              <a:t>Conditional</a:t>
            </a:r>
            <a:r>
              <a:rPr lang="en-US" sz="2000" b="1" spc="-55" dirty="0">
                <a:latin typeface="Times New Roman"/>
                <a:cs typeface="Times New Roman"/>
              </a:rPr>
              <a:t> </a:t>
            </a:r>
            <a:r>
              <a:rPr lang="en-US" sz="2000" b="1" dirty="0">
                <a:latin typeface="Times New Roman"/>
                <a:cs typeface="Times New Roman"/>
              </a:rPr>
              <a:t>Formatting</a:t>
            </a:r>
            <a:r>
              <a:rPr lang="en-US" sz="2000" b="1" spc="-50" dirty="0">
                <a:latin typeface="Times New Roman"/>
                <a:cs typeface="Times New Roman"/>
              </a:rPr>
              <a:t> </a:t>
            </a:r>
            <a:r>
              <a:rPr lang="en-US" sz="2000" dirty="0">
                <a:latin typeface="Times New Roman"/>
                <a:cs typeface="Times New Roman"/>
              </a:rPr>
              <a:t>-</a:t>
            </a:r>
            <a:r>
              <a:rPr lang="en-US" sz="2000" spc="-95" dirty="0">
                <a:latin typeface="Times New Roman"/>
                <a:cs typeface="Times New Roman"/>
              </a:rPr>
              <a:t> </a:t>
            </a:r>
            <a:r>
              <a:rPr lang="en-US" sz="2000" spc="-30" dirty="0">
                <a:latin typeface="Times New Roman"/>
                <a:cs typeface="Times New Roman"/>
              </a:rPr>
              <a:t>To</a:t>
            </a:r>
            <a:r>
              <a:rPr lang="en-US" sz="2000" spc="-50" dirty="0">
                <a:latin typeface="Times New Roman"/>
                <a:cs typeface="Times New Roman"/>
              </a:rPr>
              <a:t> </a:t>
            </a:r>
            <a:r>
              <a:rPr lang="en-US" sz="2000" dirty="0">
                <a:latin typeface="Times New Roman"/>
                <a:cs typeface="Times New Roman"/>
              </a:rPr>
              <a:t>Highlight</a:t>
            </a:r>
            <a:r>
              <a:rPr lang="en-US" sz="2000" spc="-55" dirty="0">
                <a:latin typeface="Times New Roman"/>
                <a:cs typeface="Times New Roman"/>
              </a:rPr>
              <a:t> </a:t>
            </a:r>
            <a:r>
              <a:rPr lang="en-US" sz="2000" dirty="0">
                <a:latin typeface="Times New Roman"/>
                <a:cs typeface="Times New Roman"/>
              </a:rPr>
              <a:t>the</a:t>
            </a:r>
            <a:r>
              <a:rPr lang="en-US" sz="2000" spc="-55" dirty="0">
                <a:latin typeface="Times New Roman"/>
                <a:cs typeface="Times New Roman"/>
              </a:rPr>
              <a:t> </a:t>
            </a:r>
            <a:r>
              <a:rPr lang="en-US" sz="2000" spc="-10" dirty="0">
                <a:latin typeface="Times New Roman"/>
                <a:cs typeface="Times New Roman"/>
              </a:rPr>
              <a:t>Blanks </a:t>
            </a:r>
            <a:r>
              <a:rPr lang="en-US" sz="2000" dirty="0">
                <a:latin typeface="Times New Roman"/>
                <a:cs typeface="Times New Roman"/>
              </a:rPr>
              <a:t>cells</a:t>
            </a:r>
            <a:r>
              <a:rPr lang="en-US" sz="2000" spc="-15" dirty="0">
                <a:latin typeface="Times New Roman"/>
                <a:cs typeface="Times New Roman"/>
              </a:rPr>
              <a:t> </a:t>
            </a:r>
            <a:r>
              <a:rPr lang="en-US" sz="2000" dirty="0">
                <a:latin typeface="Times New Roman"/>
                <a:cs typeface="Times New Roman"/>
              </a:rPr>
              <a:t>and</a:t>
            </a:r>
            <a:r>
              <a:rPr lang="en-US" sz="2000" spc="-10" dirty="0">
                <a:latin typeface="Times New Roman"/>
                <a:cs typeface="Times New Roman"/>
              </a:rPr>
              <a:t> </a:t>
            </a:r>
            <a:r>
              <a:rPr lang="en-US" sz="2000" dirty="0">
                <a:latin typeface="Times New Roman"/>
                <a:cs typeface="Times New Roman"/>
              </a:rPr>
              <a:t>change</a:t>
            </a:r>
            <a:r>
              <a:rPr lang="en-US" sz="2000" spc="-20" dirty="0">
                <a:latin typeface="Times New Roman"/>
                <a:cs typeface="Times New Roman"/>
              </a:rPr>
              <a:t> </a:t>
            </a:r>
            <a:r>
              <a:rPr lang="en-US" sz="2000" dirty="0">
                <a:latin typeface="Times New Roman"/>
                <a:cs typeface="Times New Roman"/>
              </a:rPr>
              <a:t>the</a:t>
            </a:r>
            <a:r>
              <a:rPr lang="en-US" sz="2000" spc="-15" dirty="0">
                <a:latin typeface="Times New Roman"/>
                <a:cs typeface="Times New Roman"/>
              </a:rPr>
              <a:t> </a:t>
            </a:r>
            <a:r>
              <a:rPr lang="en-US" sz="2000" dirty="0">
                <a:latin typeface="Times New Roman"/>
                <a:cs typeface="Times New Roman"/>
              </a:rPr>
              <a:t>color</a:t>
            </a:r>
            <a:r>
              <a:rPr lang="en-US" sz="2000" spc="-10" dirty="0">
                <a:latin typeface="Times New Roman"/>
                <a:cs typeface="Times New Roman"/>
              </a:rPr>
              <a:t> </a:t>
            </a:r>
            <a:r>
              <a:rPr lang="en-US" sz="2000" dirty="0">
                <a:latin typeface="Times New Roman"/>
                <a:cs typeface="Times New Roman"/>
              </a:rPr>
              <a:t>of</a:t>
            </a:r>
            <a:r>
              <a:rPr lang="en-US" sz="2000" spc="-15" dirty="0">
                <a:latin typeface="Times New Roman"/>
                <a:cs typeface="Times New Roman"/>
              </a:rPr>
              <a:t> </a:t>
            </a:r>
            <a:r>
              <a:rPr lang="en-US" sz="2000" dirty="0">
                <a:latin typeface="Times New Roman"/>
                <a:cs typeface="Times New Roman"/>
              </a:rPr>
              <a:t>the</a:t>
            </a:r>
            <a:r>
              <a:rPr lang="en-US" sz="2000" spc="-15" dirty="0">
                <a:latin typeface="Times New Roman"/>
                <a:cs typeface="Times New Roman"/>
              </a:rPr>
              <a:t> </a:t>
            </a:r>
            <a:r>
              <a:rPr lang="en-US" sz="2000" dirty="0">
                <a:latin typeface="Times New Roman"/>
                <a:cs typeface="Times New Roman"/>
              </a:rPr>
              <a:t>cell</a:t>
            </a:r>
            <a:r>
              <a:rPr lang="en-US" sz="2000" spc="-20" dirty="0">
                <a:latin typeface="Times New Roman"/>
                <a:cs typeface="Times New Roman"/>
              </a:rPr>
              <a:t> </a:t>
            </a:r>
            <a:r>
              <a:rPr lang="en-US" sz="2000" spc="-50" dirty="0">
                <a:latin typeface="Times New Roman"/>
                <a:cs typeface="Times New Roman"/>
              </a:rPr>
              <a:t>.</a:t>
            </a:r>
            <a:endParaRPr lang="en-US" sz="2000" dirty="0">
              <a:latin typeface="Times New Roman"/>
              <a:cs typeface="Times New Roman"/>
            </a:endParaRPr>
          </a:p>
          <a:p>
            <a:pPr marL="298450" marR="52705" indent="-285750">
              <a:lnSpc>
                <a:spcPct val="100000"/>
              </a:lnSpc>
              <a:buFont typeface="Arial" panose="020B0604020202020204" pitchFamily="34" charset="0"/>
              <a:buChar char="•"/>
            </a:pPr>
            <a:r>
              <a:rPr lang="en-US" sz="2000" b="1" dirty="0">
                <a:latin typeface="Times New Roman"/>
                <a:cs typeface="Times New Roman"/>
              </a:rPr>
              <a:t>Sort</a:t>
            </a:r>
            <a:r>
              <a:rPr lang="en-US" sz="2000" b="1" spc="-25" dirty="0">
                <a:latin typeface="Times New Roman"/>
                <a:cs typeface="Times New Roman"/>
              </a:rPr>
              <a:t> </a:t>
            </a:r>
            <a:r>
              <a:rPr lang="en-US" sz="2000" b="1" dirty="0">
                <a:latin typeface="Times New Roman"/>
                <a:cs typeface="Times New Roman"/>
              </a:rPr>
              <a:t>&amp;</a:t>
            </a:r>
            <a:r>
              <a:rPr lang="en-US" sz="2000" b="1" spc="-20" dirty="0">
                <a:latin typeface="Times New Roman"/>
                <a:cs typeface="Times New Roman"/>
              </a:rPr>
              <a:t> </a:t>
            </a:r>
            <a:r>
              <a:rPr lang="en-US" sz="2000" b="1" dirty="0">
                <a:latin typeface="Times New Roman"/>
                <a:cs typeface="Times New Roman"/>
              </a:rPr>
              <a:t>Filter</a:t>
            </a:r>
            <a:r>
              <a:rPr lang="en-US" sz="2000" b="1" spc="-70" dirty="0">
                <a:latin typeface="Times New Roman"/>
                <a:cs typeface="Times New Roman"/>
              </a:rPr>
              <a:t> </a:t>
            </a:r>
            <a:r>
              <a:rPr lang="en-US" sz="2000" dirty="0">
                <a:latin typeface="Times New Roman"/>
                <a:cs typeface="Times New Roman"/>
              </a:rPr>
              <a:t>-</a:t>
            </a:r>
            <a:r>
              <a:rPr lang="en-US" sz="2000" spc="-20" dirty="0">
                <a:latin typeface="Times New Roman"/>
                <a:cs typeface="Times New Roman"/>
              </a:rPr>
              <a:t> </a:t>
            </a:r>
            <a:r>
              <a:rPr lang="en-US" sz="2000" dirty="0">
                <a:latin typeface="Times New Roman"/>
                <a:cs typeface="Times New Roman"/>
              </a:rPr>
              <a:t>Remove</a:t>
            </a:r>
            <a:r>
              <a:rPr lang="en-US" sz="2000" spc="-30" dirty="0">
                <a:latin typeface="Times New Roman"/>
                <a:cs typeface="Times New Roman"/>
              </a:rPr>
              <a:t> </a:t>
            </a:r>
            <a:r>
              <a:rPr lang="en-US" sz="2000" dirty="0">
                <a:latin typeface="Times New Roman"/>
                <a:cs typeface="Times New Roman"/>
              </a:rPr>
              <a:t>the</a:t>
            </a:r>
            <a:r>
              <a:rPr lang="en-US" sz="2000" spc="-25" dirty="0">
                <a:latin typeface="Times New Roman"/>
                <a:cs typeface="Times New Roman"/>
              </a:rPr>
              <a:t> </a:t>
            </a:r>
            <a:r>
              <a:rPr lang="en-US" sz="2000" dirty="0">
                <a:latin typeface="Times New Roman"/>
                <a:cs typeface="Times New Roman"/>
              </a:rPr>
              <a:t>Blank</a:t>
            </a:r>
            <a:r>
              <a:rPr lang="en-US" sz="2000" spc="-20" dirty="0">
                <a:latin typeface="Times New Roman"/>
                <a:cs typeface="Times New Roman"/>
              </a:rPr>
              <a:t> </a:t>
            </a:r>
            <a:r>
              <a:rPr lang="en-US" sz="2000" dirty="0">
                <a:latin typeface="Times New Roman"/>
                <a:cs typeface="Times New Roman"/>
              </a:rPr>
              <a:t>Missing</a:t>
            </a:r>
            <a:r>
              <a:rPr lang="en-US" sz="2000" spc="-65" dirty="0">
                <a:latin typeface="Times New Roman"/>
                <a:cs typeface="Times New Roman"/>
              </a:rPr>
              <a:t> </a:t>
            </a:r>
            <a:r>
              <a:rPr lang="en-US" sz="2000" spc="-10" dirty="0">
                <a:latin typeface="Times New Roman"/>
                <a:cs typeface="Times New Roman"/>
              </a:rPr>
              <a:t>Values. </a:t>
            </a:r>
          </a:p>
          <a:p>
            <a:pPr marL="298450" marR="52705" indent="-285750">
              <a:lnSpc>
                <a:spcPct val="100000"/>
              </a:lnSpc>
              <a:buFont typeface="Arial" panose="020B0604020202020204" pitchFamily="34" charset="0"/>
              <a:buChar char="•"/>
            </a:pPr>
            <a:r>
              <a:rPr lang="en-US" sz="2000" b="1" dirty="0">
                <a:latin typeface="Times New Roman"/>
                <a:cs typeface="Times New Roman"/>
              </a:rPr>
              <a:t>Pivot</a:t>
            </a:r>
            <a:r>
              <a:rPr lang="en-US" sz="2000" b="1" spc="-90" dirty="0">
                <a:latin typeface="Times New Roman"/>
                <a:cs typeface="Times New Roman"/>
              </a:rPr>
              <a:t> </a:t>
            </a:r>
            <a:r>
              <a:rPr lang="en-US" sz="2000" b="1" spc="-30" dirty="0">
                <a:latin typeface="Times New Roman"/>
                <a:cs typeface="Times New Roman"/>
              </a:rPr>
              <a:t>Table</a:t>
            </a:r>
            <a:r>
              <a:rPr lang="en-US" sz="2000" b="1" spc="-45" dirty="0">
                <a:latin typeface="Times New Roman"/>
                <a:cs typeface="Times New Roman"/>
              </a:rPr>
              <a:t> -</a:t>
            </a:r>
            <a:r>
              <a:rPr lang="en-US" sz="2000" spc="-45" dirty="0">
                <a:latin typeface="Times New Roman"/>
                <a:cs typeface="Times New Roman"/>
              </a:rPr>
              <a:t> To aggregate and summarize large data cells into meaning full categories.</a:t>
            </a:r>
            <a:endParaRPr lang="en-US" sz="2000" dirty="0">
              <a:latin typeface="Times New Roman"/>
              <a:cs typeface="Times New Roman"/>
            </a:endParaRPr>
          </a:p>
          <a:p>
            <a:pPr marL="298450" marR="5080" indent="-285750">
              <a:lnSpc>
                <a:spcPct val="100000"/>
              </a:lnSpc>
              <a:buFont typeface="Arial" panose="020B0604020202020204" pitchFamily="34" charset="0"/>
              <a:buChar char="•"/>
            </a:pPr>
            <a:r>
              <a:rPr lang="en-US" sz="2000" b="1" dirty="0">
                <a:latin typeface="Times New Roman"/>
                <a:cs typeface="Times New Roman"/>
              </a:rPr>
              <a:t>Formula</a:t>
            </a:r>
            <a:r>
              <a:rPr lang="en-US" sz="2000" b="1" spc="-40" dirty="0">
                <a:latin typeface="Times New Roman"/>
                <a:cs typeface="Times New Roman"/>
              </a:rPr>
              <a:t> </a:t>
            </a:r>
            <a:r>
              <a:rPr lang="en-US" sz="2000" dirty="0">
                <a:latin typeface="Times New Roman"/>
                <a:cs typeface="Times New Roman"/>
              </a:rPr>
              <a:t>–</a:t>
            </a:r>
            <a:r>
              <a:rPr lang="en-US" sz="2000" spc="-20" dirty="0">
                <a:latin typeface="Times New Roman"/>
                <a:cs typeface="Times New Roman"/>
              </a:rPr>
              <a:t>To</a:t>
            </a:r>
            <a:r>
              <a:rPr lang="en-US" sz="2000" spc="-35" dirty="0">
                <a:latin typeface="Times New Roman"/>
                <a:cs typeface="Times New Roman"/>
              </a:rPr>
              <a:t> </a:t>
            </a:r>
            <a:r>
              <a:rPr lang="en-US" sz="2000" dirty="0">
                <a:latin typeface="Times New Roman"/>
                <a:cs typeface="Times New Roman"/>
              </a:rPr>
              <a:t>get</a:t>
            </a:r>
            <a:r>
              <a:rPr lang="en-US" sz="2000" spc="-40" dirty="0">
                <a:latin typeface="Times New Roman"/>
                <a:cs typeface="Times New Roman"/>
              </a:rPr>
              <a:t> </a:t>
            </a:r>
            <a:r>
              <a:rPr lang="en-US" sz="2000" dirty="0">
                <a:latin typeface="Times New Roman"/>
                <a:cs typeface="Times New Roman"/>
              </a:rPr>
              <a:t>the</a:t>
            </a:r>
            <a:r>
              <a:rPr lang="en-US" sz="2000" spc="-40" dirty="0">
                <a:latin typeface="Times New Roman"/>
                <a:cs typeface="Times New Roman"/>
              </a:rPr>
              <a:t> Performance level.</a:t>
            </a:r>
            <a:r>
              <a:rPr lang="en-US" sz="2000" spc="-35" dirty="0">
                <a:latin typeface="Times New Roman"/>
                <a:cs typeface="Times New Roman"/>
              </a:rPr>
              <a:t> </a:t>
            </a:r>
            <a:r>
              <a:rPr lang="en-US" sz="2000" dirty="0">
                <a:latin typeface="Times New Roman"/>
                <a:cs typeface="Times New Roman"/>
              </a:rPr>
              <a:t>IFS</a:t>
            </a:r>
            <a:r>
              <a:rPr lang="en-US" sz="2000" dirty="0">
                <a:latin typeface="Times New Roman" panose="02020603050405020304" pitchFamily="18" charset="0"/>
                <a:cs typeface="Times New Roman" panose="02020603050405020304" pitchFamily="18" charset="0"/>
              </a:rPr>
              <a:t>(L2&gt;=5,”VERYHIGH”,L2&gt;=4,”HIGH”,L2&gt;=3,"MED",TRUE,”LOW”)</a:t>
            </a:r>
            <a:endParaRPr lang="en-US" sz="2000" spc="-20" dirty="0">
              <a:latin typeface="Times New Roman"/>
              <a:cs typeface="Times New Roman"/>
            </a:endParaRPr>
          </a:p>
          <a:p>
            <a:pPr marL="298450" marR="5080" indent="-285750">
              <a:lnSpc>
                <a:spcPct val="100000"/>
              </a:lnSpc>
              <a:buFont typeface="Arial" panose="020B0604020202020204" pitchFamily="34" charset="0"/>
              <a:buChar char="•"/>
            </a:pPr>
            <a:r>
              <a:rPr lang="en-US" sz="2000" b="1" dirty="0">
                <a:latin typeface="Times New Roman"/>
                <a:cs typeface="Times New Roman"/>
              </a:rPr>
              <a:t>Graphs </a:t>
            </a:r>
            <a:r>
              <a:rPr lang="en-US" sz="2000" dirty="0">
                <a:latin typeface="Times New Roman"/>
                <a:cs typeface="Times New Roman"/>
              </a:rPr>
              <a:t>-</a:t>
            </a:r>
            <a:r>
              <a:rPr lang="en-US" sz="2000" spc="-25" dirty="0">
                <a:latin typeface="Times New Roman"/>
                <a:cs typeface="Times New Roman"/>
              </a:rPr>
              <a:t> To visually represent performance metrics and trends of employees.</a:t>
            </a:r>
          </a:p>
          <a:p>
            <a:pPr marL="298450" marR="5080" indent="-285750">
              <a:lnSpc>
                <a:spcPct val="100000"/>
              </a:lnSpc>
              <a:buFont typeface="Arial" panose="020B0604020202020204" pitchFamily="34" charset="0"/>
              <a:buChar char="•"/>
            </a:pPr>
            <a:r>
              <a:rPr lang="en-US" sz="2000" b="1" spc="-10" dirty="0">
                <a:latin typeface="Times New Roman"/>
                <a:cs typeface="Times New Roman"/>
              </a:rPr>
              <a:t>Final report </a:t>
            </a:r>
            <a:r>
              <a:rPr lang="en-US" sz="2000" spc="-10" dirty="0">
                <a:latin typeface="Times New Roman"/>
                <a:cs typeface="Times New Roman"/>
              </a:rPr>
              <a:t> </a:t>
            </a:r>
            <a:r>
              <a:rPr lang="en-US" sz="2000" dirty="0">
                <a:latin typeface="Times New Roman"/>
                <a:cs typeface="Times New Roman"/>
              </a:rPr>
              <a:t>on</a:t>
            </a:r>
            <a:r>
              <a:rPr lang="en-US" sz="2000" spc="30" dirty="0">
                <a:latin typeface="Times New Roman"/>
                <a:cs typeface="Times New Roman"/>
              </a:rPr>
              <a:t> </a:t>
            </a:r>
            <a:r>
              <a:rPr lang="en-US" sz="2000" spc="-10" dirty="0">
                <a:latin typeface="Times New Roman"/>
                <a:cs typeface="Times New Roman"/>
              </a:rPr>
              <a:t>Employee</a:t>
            </a:r>
            <a:r>
              <a:rPr lang="en-US" sz="2000" spc="-110" dirty="0">
                <a:latin typeface="Times New Roman"/>
                <a:cs typeface="Times New Roman"/>
              </a:rPr>
              <a:t>s performance .</a:t>
            </a:r>
            <a:endParaRPr lang="en-US" sz="2000" dirty="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b="1" dirty="0">
                <a:solidFill>
                  <a:schemeClr val="tx1"/>
                </a:solidFill>
              </a:rPr>
              <a:t>DATASET DESCRIPTION</a:t>
            </a:r>
          </a:p>
        </p:txBody>
      </p:sp>
      <p:sp>
        <p:nvSpPr>
          <p:cNvPr id="3" name="Rectangle 2">
            <a:extLst>
              <a:ext uri="{FF2B5EF4-FFF2-40B4-BE49-F238E27FC236}">
                <a16:creationId xmlns:a16="http://schemas.microsoft.com/office/drawing/2014/main" id="{C405650E-51F1-427B-8F7F-CB690A6FBA58}"/>
              </a:ext>
            </a:extLst>
          </p:cNvPr>
          <p:cNvSpPr/>
          <p:nvPr/>
        </p:nvSpPr>
        <p:spPr>
          <a:xfrm>
            <a:off x="968188" y="1537457"/>
            <a:ext cx="8305814" cy="4234493"/>
          </a:xfrm>
          <a:prstGeom prst="rect">
            <a:avLst/>
          </a:prstGeom>
        </p:spPr>
        <p:txBody>
          <a:bodyPr wrap="square">
            <a:spAutoFit/>
          </a:bodyPr>
          <a:lstStyle/>
          <a:p>
            <a:pPr marL="298450" indent="-285750">
              <a:lnSpc>
                <a:spcPct val="100000"/>
              </a:lnSpc>
              <a:spcBef>
                <a:spcPts val="100"/>
              </a:spcBef>
              <a:buFont typeface="Arial" panose="020B0604020202020204" pitchFamily="34" charset="0"/>
              <a:buChar char="•"/>
            </a:pPr>
            <a:r>
              <a:rPr lang="en-US" sz="2000" b="1" spc="-10" dirty="0">
                <a:latin typeface="Times New Roman"/>
                <a:cs typeface="Times New Roman"/>
              </a:rPr>
              <a:t>Employee</a:t>
            </a:r>
            <a:r>
              <a:rPr lang="en-US" sz="2000" b="1" spc="-140" dirty="0">
                <a:latin typeface="Times New Roman"/>
                <a:cs typeface="Times New Roman"/>
              </a:rPr>
              <a:t>s  </a:t>
            </a:r>
            <a:r>
              <a:rPr lang="en-US" sz="2000" b="1" dirty="0">
                <a:latin typeface="Times New Roman"/>
                <a:cs typeface="Times New Roman"/>
              </a:rPr>
              <a:t>Dataset</a:t>
            </a:r>
            <a:r>
              <a:rPr lang="en-US" sz="2000" b="1" spc="-35" dirty="0">
                <a:latin typeface="Times New Roman"/>
                <a:cs typeface="Times New Roman"/>
              </a:rPr>
              <a:t> </a:t>
            </a:r>
            <a:r>
              <a:rPr lang="en-US" sz="2000" spc="-35" dirty="0">
                <a:latin typeface="Times New Roman"/>
                <a:cs typeface="Times New Roman"/>
              </a:rPr>
              <a:t>- Kaggle</a:t>
            </a:r>
            <a:endParaRPr lang="en-US" sz="2000" dirty="0">
              <a:latin typeface="Times New Roman"/>
              <a:cs typeface="Times New Roman"/>
            </a:endParaRPr>
          </a:p>
          <a:p>
            <a:pPr marL="298450" indent="-285750">
              <a:lnSpc>
                <a:spcPct val="100000"/>
              </a:lnSpc>
              <a:spcBef>
                <a:spcPts val="100"/>
              </a:spcBef>
              <a:buFont typeface="Arial" panose="020B0604020202020204" pitchFamily="34" charset="0"/>
              <a:buChar char="•"/>
            </a:pPr>
            <a:r>
              <a:rPr lang="en-US" sz="2000" b="1" spc="-35" dirty="0">
                <a:latin typeface="Times New Roman"/>
                <a:cs typeface="Times New Roman"/>
              </a:rPr>
              <a:t>Total features - </a:t>
            </a:r>
            <a:r>
              <a:rPr lang="en-US" sz="2000" spc="-35" dirty="0">
                <a:latin typeface="Times New Roman"/>
                <a:cs typeface="Times New Roman"/>
              </a:rPr>
              <a:t>26</a:t>
            </a:r>
            <a:endParaRPr lang="en-US" sz="2000" dirty="0">
              <a:latin typeface="Times New Roman"/>
              <a:cs typeface="Times New Roman"/>
            </a:endParaRPr>
          </a:p>
          <a:p>
            <a:pPr marL="298450" indent="-285750">
              <a:lnSpc>
                <a:spcPct val="100000"/>
              </a:lnSpc>
              <a:spcBef>
                <a:spcPts val="100"/>
              </a:spcBef>
              <a:buFont typeface="Arial" panose="020B0604020202020204" pitchFamily="34" charset="0"/>
              <a:buChar char="•"/>
            </a:pPr>
            <a:r>
              <a:rPr lang="en-US" sz="2000" b="1" spc="-35" dirty="0">
                <a:latin typeface="Times New Roman"/>
                <a:cs typeface="Times New Roman"/>
              </a:rPr>
              <a:t>Selected features - </a:t>
            </a:r>
            <a:r>
              <a:rPr lang="en-US" sz="2000" spc="-35" dirty="0">
                <a:latin typeface="Times New Roman"/>
                <a:cs typeface="Times New Roman"/>
              </a:rPr>
              <a:t>9 features</a:t>
            </a:r>
          </a:p>
          <a:p>
            <a:pPr marL="298450" indent="-285750">
              <a:lnSpc>
                <a:spcPct val="100000"/>
              </a:lnSpc>
              <a:spcBef>
                <a:spcPts val="100"/>
              </a:spcBef>
              <a:buFont typeface="Arial" panose="020B0604020202020204" pitchFamily="34" charset="0"/>
              <a:buChar char="•"/>
            </a:pPr>
            <a:r>
              <a:rPr lang="en-US" sz="2000" b="1" spc="-35" dirty="0">
                <a:latin typeface="Times New Roman"/>
                <a:cs typeface="Times New Roman"/>
              </a:rPr>
              <a:t>Employee id </a:t>
            </a:r>
          </a:p>
          <a:p>
            <a:pPr marL="298450" indent="-285750">
              <a:lnSpc>
                <a:spcPct val="100000"/>
              </a:lnSpc>
              <a:spcBef>
                <a:spcPts val="100"/>
              </a:spcBef>
              <a:buFont typeface="Arial" panose="020B0604020202020204" pitchFamily="34" charset="0"/>
              <a:buChar char="•"/>
            </a:pPr>
            <a:r>
              <a:rPr lang="en-US" sz="2000" b="1" spc="-35" dirty="0">
                <a:latin typeface="Times New Roman"/>
                <a:cs typeface="Times New Roman"/>
              </a:rPr>
              <a:t>Business unit</a:t>
            </a:r>
          </a:p>
          <a:p>
            <a:pPr marL="298450" indent="-285750">
              <a:lnSpc>
                <a:spcPct val="100000"/>
              </a:lnSpc>
              <a:spcBef>
                <a:spcPts val="100"/>
              </a:spcBef>
              <a:buFont typeface="Arial" panose="020B0604020202020204" pitchFamily="34" charset="0"/>
              <a:buChar char="•"/>
            </a:pPr>
            <a:r>
              <a:rPr lang="en-US" sz="2000" b="1" spc="-35" dirty="0">
                <a:latin typeface="Times New Roman"/>
                <a:cs typeface="Times New Roman"/>
              </a:rPr>
              <a:t>Gender  - </a:t>
            </a:r>
            <a:r>
              <a:rPr lang="en-US" sz="2000" spc="-35" dirty="0">
                <a:latin typeface="Times New Roman"/>
                <a:cs typeface="Times New Roman"/>
              </a:rPr>
              <a:t>male, female</a:t>
            </a:r>
          </a:p>
          <a:p>
            <a:pPr marL="298450" indent="-285750">
              <a:lnSpc>
                <a:spcPct val="100000"/>
              </a:lnSpc>
              <a:spcBef>
                <a:spcPts val="100"/>
              </a:spcBef>
              <a:buFont typeface="Arial" panose="020B0604020202020204" pitchFamily="34" charset="0"/>
              <a:buChar char="•"/>
            </a:pPr>
            <a:r>
              <a:rPr lang="en-US" sz="2000" b="1" spc="-35" dirty="0">
                <a:latin typeface="Times New Roman"/>
                <a:cs typeface="Times New Roman"/>
              </a:rPr>
              <a:t>Job function description -</a:t>
            </a:r>
            <a:r>
              <a:rPr lang="en-US" sz="2000" spc="-35" dirty="0">
                <a:latin typeface="Times New Roman"/>
                <a:cs typeface="Times New Roman"/>
              </a:rPr>
              <a:t>  job function of the employees</a:t>
            </a:r>
          </a:p>
          <a:p>
            <a:pPr marL="298450" indent="-285750">
              <a:lnSpc>
                <a:spcPct val="100000"/>
              </a:lnSpc>
              <a:spcBef>
                <a:spcPts val="100"/>
              </a:spcBef>
              <a:buFont typeface="Arial" panose="020B0604020202020204" pitchFamily="34" charset="0"/>
              <a:buChar char="•"/>
            </a:pPr>
            <a:r>
              <a:rPr lang="en-US" sz="2000" b="1" spc="-35" dirty="0">
                <a:latin typeface="Times New Roman"/>
                <a:cs typeface="Times New Roman"/>
              </a:rPr>
              <a:t>First name – </a:t>
            </a:r>
            <a:r>
              <a:rPr lang="en-US" sz="2000" spc="-35" dirty="0">
                <a:latin typeface="Times New Roman"/>
                <a:cs typeface="Times New Roman"/>
              </a:rPr>
              <a:t>first name of the employees</a:t>
            </a:r>
          </a:p>
          <a:p>
            <a:pPr marL="298450" indent="-285750">
              <a:lnSpc>
                <a:spcPct val="100000"/>
              </a:lnSpc>
              <a:spcBef>
                <a:spcPts val="100"/>
              </a:spcBef>
              <a:buFont typeface="Arial" panose="020B0604020202020204" pitchFamily="34" charset="0"/>
              <a:buChar char="•"/>
            </a:pPr>
            <a:r>
              <a:rPr lang="en-US" sz="2000" b="1" spc="-35" dirty="0">
                <a:latin typeface="Times New Roman"/>
                <a:cs typeface="Times New Roman"/>
              </a:rPr>
              <a:t>Current employee rating – </a:t>
            </a:r>
            <a:r>
              <a:rPr lang="en-US" sz="2000" spc="-35" dirty="0">
                <a:latin typeface="Times New Roman"/>
                <a:cs typeface="Times New Roman"/>
              </a:rPr>
              <a:t>The current rating of the employees</a:t>
            </a:r>
          </a:p>
          <a:p>
            <a:pPr marL="298450" indent="-285750">
              <a:spcBef>
                <a:spcPts val="100"/>
              </a:spcBef>
              <a:buFont typeface="Arial" panose="020B0604020202020204" pitchFamily="34" charset="0"/>
              <a:buChar char="•"/>
            </a:pPr>
            <a:r>
              <a:rPr lang="en-US" sz="2000" b="1" spc="-35" dirty="0">
                <a:latin typeface="Times New Roman"/>
                <a:cs typeface="Times New Roman"/>
              </a:rPr>
              <a:t>Performance level  – </a:t>
            </a:r>
            <a:r>
              <a:rPr lang="en-US" sz="2000" spc="-35" dirty="0">
                <a:latin typeface="Times New Roman"/>
                <a:cs typeface="Times New Roman"/>
              </a:rPr>
              <a:t>the level indicating employee performance as very high, high, low </a:t>
            </a:r>
          </a:p>
          <a:p>
            <a:pPr marL="298450" indent="-285750">
              <a:lnSpc>
                <a:spcPct val="100000"/>
              </a:lnSpc>
              <a:spcBef>
                <a:spcPts val="100"/>
              </a:spcBef>
              <a:buFont typeface="Arial" panose="020B0604020202020204" pitchFamily="34" charset="0"/>
              <a:buChar char="•"/>
            </a:pPr>
            <a:endParaRPr lang="en-US" sz="2000" spc="-35" dirty="0">
              <a:latin typeface="Times New Roman"/>
              <a:cs typeface="Times New Roman"/>
            </a:endParaRPr>
          </a:p>
          <a:p>
            <a:pPr marL="298450" indent="-285750">
              <a:lnSpc>
                <a:spcPct val="100000"/>
              </a:lnSpc>
              <a:spcBef>
                <a:spcPts val="100"/>
              </a:spcBef>
              <a:buFont typeface="Arial" panose="020B0604020202020204" pitchFamily="34" charset="0"/>
              <a:buChar char="•"/>
            </a:pPr>
            <a:endParaRPr lang="en-US" sz="2000" spc="-35" dirty="0">
              <a:latin typeface="Times New Roman"/>
              <a:cs typeface="Times New Roman"/>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b="1" spc="15" dirty="0">
                <a:solidFill>
                  <a:schemeClr val="tx1"/>
                </a:solidFill>
              </a:rPr>
              <a:t>THE</a:t>
            </a:r>
            <a:r>
              <a:rPr sz="4250" b="1" spc="20" dirty="0">
                <a:solidFill>
                  <a:schemeClr val="tx1"/>
                </a:solidFill>
              </a:rPr>
              <a:t> </a:t>
            </a:r>
            <a:r>
              <a:rPr lang="en-US" sz="4250" b="1" spc="20" dirty="0">
                <a:solidFill>
                  <a:schemeClr val="tx1"/>
                </a:solidFill>
              </a:rPr>
              <a:t>"</a:t>
            </a:r>
            <a:r>
              <a:rPr sz="4250" b="1" spc="10" dirty="0">
                <a:solidFill>
                  <a:schemeClr val="tx1"/>
                </a:solidFill>
              </a:rPr>
              <a:t>WOW</a:t>
            </a:r>
            <a:r>
              <a:rPr lang="en-US" sz="4250" b="1" spc="10" dirty="0">
                <a:solidFill>
                  <a:schemeClr val="tx1"/>
                </a:solidFill>
              </a:rPr>
              <a:t>"</a:t>
            </a:r>
            <a:r>
              <a:rPr sz="4250" b="1" spc="85" dirty="0">
                <a:solidFill>
                  <a:schemeClr val="tx1"/>
                </a:solidFill>
              </a:rPr>
              <a:t> </a:t>
            </a:r>
            <a:r>
              <a:rPr sz="4250" b="1" spc="10" dirty="0">
                <a:solidFill>
                  <a:schemeClr val="tx1"/>
                </a:solidFill>
              </a:rPr>
              <a:t>IN</a:t>
            </a:r>
            <a:r>
              <a:rPr sz="4250" b="1" spc="-5" dirty="0">
                <a:solidFill>
                  <a:schemeClr val="tx1"/>
                </a:solidFill>
              </a:rPr>
              <a:t> </a:t>
            </a:r>
            <a:r>
              <a:rPr sz="4250" b="1" spc="15" dirty="0">
                <a:solidFill>
                  <a:schemeClr val="tx1"/>
                </a:solidFill>
              </a:rPr>
              <a:t>OUR</a:t>
            </a:r>
            <a:r>
              <a:rPr sz="4250" b="1" spc="-10" dirty="0">
                <a:solidFill>
                  <a:schemeClr val="tx1"/>
                </a:solidFill>
              </a:rPr>
              <a:t> </a:t>
            </a:r>
            <a:r>
              <a:rPr sz="4250" b="1" spc="20" dirty="0">
                <a:solidFill>
                  <a:schemeClr val="tx1"/>
                </a:solidFill>
              </a:rPr>
              <a:t>SOLUTION</a:t>
            </a:r>
            <a:endParaRPr sz="4250" b="1" dirty="0">
              <a:solidFill>
                <a:schemeClr val="tx1"/>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3198159" y="2332989"/>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756F0CC5-CC30-425A-9102-406C76A135D6}"/>
              </a:ext>
            </a:extLst>
          </p:cNvPr>
          <p:cNvSpPr/>
          <p:nvPr/>
        </p:nvSpPr>
        <p:spPr>
          <a:xfrm>
            <a:off x="2344363" y="2338470"/>
            <a:ext cx="8207096" cy="1883657"/>
          </a:xfrm>
          <a:prstGeom prst="rect">
            <a:avLst/>
          </a:prstGeom>
        </p:spPr>
        <p:txBody>
          <a:bodyPr wrap="square">
            <a:spAutoFit/>
          </a:bodyPr>
          <a:lstStyle/>
          <a:p>
            <a:pPr marL="285750" indent="-28575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 New strategy which was used to calculate employee performance level is </a:t>
            </a:r>
          </a:p>
          <a:p>
            <a:pPr>
              <a:lnSpc>
                <a:spcPct val="150000"/>
              </a:lnSpc>
            </a:pPr>
            <a:r>
              <a:rPr lang="en-US" sz="2000" dirty="0">
                <a:latin typeface="Times New Roman" panose="02020603050405020304" pitchFamily="18" charset="0"/>
                <a:cs typeface="Times New Roman" panose="02020603050405020304" pitchFamily="18" charset="0"/>
              </a:rPr>
              <a:t>Formula used:</a:t>
            </a:r>
          </a:p>
          <a:p>
            <a:pPr>
              <a:lnSpc>
                <a:spcPct val="150000"/>
              </a:lnSpc>
            </a:pPr>
            <a:r>
              <a:rPr lang="en-US" sz="2000" dirty="0">
                <a:latin typeface="Times New Roman" panose="02020603050405020304" pitchFamily="18" charset="0"/>
                <a:cs typeface="Times New Roman" panose="02020603050405020304" pitchFamily="18" charset="0"/>
              </a:rPr>
              <a:t>=IFS(I2&gt;=5,”VERY HIGH”,I2&gt;=4,”HIGH”,I2&gt;=3,”MED”,TRUE,”LOW”)</a:t>
            </a:r>
          </a:p>
          <a:p>
            <a:pPr marL="285750" indent="-28575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This specifies the data into – “very high”, “high”, “low”</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322</TotalTime>
  <Words>834</Words>
  <Application>Microsoft Office PowerPoint</Application>
  <PresentationFormat>Widescreen</PresentationFormat>
  <Paragraphs>98</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Cambria</vt:lpstr>
      <vt:lpstr>Roboto</vt:lpstr>
      <vt:lpstr>Times New Roman</vt:lpstr>
      <vt:lpstr>Trebuchet MS</vt:lpstr>
      <vt:lpstr>Wingdings</vt:lpstr>
      <vt:lpstr>Wingdings 3</vt: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Shree Hari C</dc:creator>
  <cp:lastModifiedBy>Shree Hari C</cp:lastModifiedBy>
  <cp:revision>25</cp:revision>
  <dcterms:modified xsi:type="dcterms:W3CDTF">2024-09-04T14:41:53Z</dcterms:modified>
</cp:coreProperties>
</file>