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68" r:id="rId5"/>
    <p:sldId id="270" r:id="rId6"/>
    <p:sldId id="271" r:id="rId7"/>
    <p:sldId id="258" r:id="rId8"/>
    <p:sldId id="259" r:id="rId9"/>
    <p:sldId id="272" r:id="rId10"/>
    <p:sldId id="273" r:id="rId11"/>
    <p:sldId id="264" r:id="rId12"/>
    <p:sldId id="265" r:id="rId13"/>
    <p:sldId id="263" r:id="rId14"/>
    <p:sldId id="26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8BEC5-7D5B-5909-74B6-4FE645BD908C}" v="6" dt="2021-02-01T21:33:49.792"/>
    <p1510:client id="{3F6C6DB3-0ECD-BBEC-C06F-63BF9A03D49B}" v="667" dt="2021-02-01T19:38:40.812"/>
    <p1510:client id="{65D6CDE4-4A7A-B479-4C65-0EAF9D6DC2AA}" v="9" dt="2021-02-01T21:36:50.796"/>
    <p1510:client id="{71FC6F77-7A6D-F827-1255-379B0A3E6D6F}" v="7" dt="2021-02-01T22:34:20.769"/>
    <p1510:client id="{77B30D8B-C6E5-BEE2-6B9B-CAB487B42C28}" v="10" dt="2021-02-01T19:56:25.545"/>
    <p1510:client id="{8195EFC6-395C-42DC-B951-D43136D1AC79}" v="102" dt="2021-02-01T22:20:31.349"/>
    <p1510:client id="{A8F429F5-0052-1E6F-5FB0-A26FA61A019E}" v="1785" dt="2021-02-01T22:04:49.564"/>
    <p1510:client id="{BC92E900-292C-4512-B61F-12C37D7153D1}" v="14" dt="2021-02-01T22:20:55.193"/>
    <p1510:client id="{BF4D1754-89B7-BE47-721E-81AA85CC5DCC}" v="393" dt="2021-02-01T22:19:02.110"/>
    <p1510:client id="{C3AC374B-4953-2A2E-58A7-09EDE498A288}" v="2" dt="2021-02-01T05:55:27.638"/>
    <p1510:client id="{F15B6B4C-F500-41CE-67E1-BCFF95AD004E}" v="16" dt="2021-02-01T21:29:25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F5D7-5768-4768-B37D-C45DD65EFFB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FFEF6-4289-4209-9FD6-8C1E6D6F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FFEF6-4289-4209-9FD6-8C1E6D6F6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FFEF6-4289-4209-9FD6-8C1E6D6F6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FFEF6-4289-4209-9FD6-8C1E6D6F6A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FFEF6-4289-4209-9FD6-8C1E6D6F6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FFEF6-4289-4209-9FD6-8C1E6D6F6A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FFEF6-4289-4209-9FD6-8C1E6D6F6A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FFEF6-4289-4209-9FD6-8C1E6D6F6A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1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F2A4-808D-4CEF-BA00-B2782FBEA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A09EF-3AAA-4A82-83FA-95E135E35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8C9-C83B-4E50-B060-7ED18800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29F6-9411-4920-BA1E-A9B96013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2494-37B8-4D26-9091-0D39355A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E83E-7F9F-44A1-9604-6B06BFC4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4E3C1-3C3D-4F7E-B68F-6DCC58C04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4B73-D00D-4DDB-9E34-A9237371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733E-3500-4580-89FB-AC787779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10B3-91A9-4C5A-8570-802B3246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CEFBB-2133-45FD-B70E-C19353BE2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86EE3-53D0-449D-95E2-8EA337070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F94A-E8CF-48FF-89AF-FC53391D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51C8-3CF8-420F-8146-26116D08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3E1A-4492-4C17-9FB2-E93CE680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1023-61DA-48EE-A190-5509168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B673-BF8F-4FE7-AC4D-FDD5EA72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035F-98D1-42EA-8437-3E4978FF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8797-CBB1-472B-972A-9E18E210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9643-F2D9-4C78-8C87-0184DFC3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A023-52CE-4114-8E89-9D08391E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2A806-01F5-4E6A-8736-66C54A64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F557-7E79-4988-AB89-217EE2CA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112E-A6DD-47B8-83AB-B7331345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74BA-B6A5-429B-8680-5623B7F9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FBAB-75B1-4E0D-AFC1-D1A0E6DE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15CF-4C69-4C72-B494-F90961835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B5026-2572-471A-96FB-13AF2CF0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9BA9F-C0E4-4225-8835-E78EB75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B8A0-7D09-477C-9674-5B18576C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8F497-208B-4E72-A452-CEF7CCCC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BC6B-04B9-4451-8866-63568061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F9FB3-4D05-4B20-AFC0-379D023C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3C488-3B1F-4BF4-9EEC-7A4728DF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78B71-8D8F-4388-B38D-56FB679CD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065FF-A1AE-4CE2-9B74-5C41785CD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15D95-05B8-4728-B0D6-06F65D6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EBD1B-6B25-45D5-81C8-019C3D72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B62B7-DBC2-474A-9E7C-BCB81B34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ADBC-BEE8-43A0-AE2A-7708F96B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65264-C06E-46DE-A43C-83C109CB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6F10B-59CF-4381-85C3-5FDD79BB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DD3D7-5BE0-496A-9E95-54D64472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6E59A-8015-45F1-BB61-60222F9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AD4E3-4F1B-4959-8CCF-4E67B99B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B594-1E2C-4B71-8757-7F43024B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2D34-002F-4EC4-875B-FDFA108D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702B-C2D3-45E8-9A65-C083C263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338CC-6800-4E51-8560-2C8B364A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0C4A5-2450-42A7-85E8-7833BEB7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DE85-E954-4E5A-9939-BE508619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3C56C-9EEE-42FC-B55E-C0F1A0AF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A50A-B19A-49FF-BDED-51B0AC4E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9242E-7FAE-4D64-B192-4EDF79CCF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598A6-458F-4B8D-AEA1-4591DFA5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A100B-0A8B-48DD-A82E-B5FCDD80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B5C76-3CBE-479A-8A93-D2F6BB60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56578-5AE5-433B-901D-E1B4A1A7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6142D-FAB2-4ED9-AF8F-19E3FFEA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9B7C-4DB8-40BE-9DD3-EAE9A72BC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8B06-3BC2-443C-AB14-4CDF92144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E513-AC13-45E3-B2AB-7A9E5CAA774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ED48-D023-430E-89E5-69C2532E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DFC39-1C67-4A10-A78D-CE5A0C3E7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library.utoronto.ca/c.php?g=448614&amp;p=3505475" TargetMode="External"/><Relationship Id="rId3" Type="http://schemas.openxmlformats.org/officeDocument/2006/relationships/hyperlink" Target="https://crunchprep.com/beginners-guide-to-gre/introduction-to-gre" TargetMode="External"/><Relationship Id="rId7" Type="http://schemas.openxmlformats.org/officeDocument/2006/relationships/hyperlink" Target="https://news.stanford.edu/2013/03/01/games-education-tool-030113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c.carleton.edu/introgeo/games/whygames.html" TargetMode="External"/><Relationship Id="rId5" Type="http://schemas.openxmlformats.org/officeDocument/2006/relationships/hyperlink" Target="https://newsroom.collegeboard.org/nearly-22-million-students-class-2020-took-sat-least-once#:~:text=9%2F9%2F2020-,Nearly%202.2%20Million%20Students%20in%20the%20Class%20of,The%20SAT%20At%20Least%20Once&amp;text=New%20York%E2%80%94Nearly%202.2%20million,Assessments%20Program%20Results%20released%20today" TargetMode="External"/><Relationship Id="rId4" Type="http://schemas.openxmlformats.org/officeDocument/2006/relationships/hyperlink" Target="https://www.ets.org/s/gre/pdf/gre_volumes_by_country.pdf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F64EA9A-046A-4F6A-B134-337C50BEA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r="35364" b="79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9C712-F088-4C33-ABD7-978AE8597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372" y="1285875"/>
            <a:ext cx="4069428" cy="3162860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GameSAT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8531B-5998-4194-861F-B3CD89256F22}"/>
              </a:ext>
            </a:extLst>
          </p:cNvPr>
          <p:cNvSpPr txBox="1">
            <a:spLocks/>
          </p:cNvSpPr>
          <p:nvPr/>
        </p:nvSpPr>
        <p:spPr>
          <a:xfrm>
            <a:off x="454946" y="2152650"/>
            <a:ext cx="5145753" cy="344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>
                <a:cs typeface="Calibri Light"/>
              </a:rPr>
              <a:t>Play to learn.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D349ACC-EACA-47DA-8CE7-34C45F3D9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177" y="5600571"/>
            <a:ext cx="1720004" cy="11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23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D2476C3-B232-4973-823D-6EEC16C48082}"/>
              </a:ext>
            </a:extLst>
          </p:cNvPr>
          <p:cNvSpPr txBox="1">
            <a:spLocks/>
          </p:cNvSpPr>
          <p:nvPr/>
        </p:nvSpPr>
        <p:spPr>
          <a:xfrm>
            <a:off x="838200" y="10836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 Motivation</a:t>
            </a:r>
            <a:br>
              <a:rPr lang="en-US"/>
            </a:br>
            <a:r>
              <a:rPr lang="en-US"/>
              <a:t>_____________________________________</a:t>
            </a:r>
          </a:p>
        </p:txBody>
      </p:sp>
      <p:pic>
        <p:nvPicPr>
          <p:cNvPr id="21" name="Picture 20" descr="A picture containing food&#10;&#10;Description automatically generated">
            <a:extLst>
              <a:ext uri="{FF2B5EF4-FFF2-40B4-BE49-F238E27FC236}">
                <a16:creationId xmlns:a16="http://schemas.microsoft.com/office/drawing/2014/main" id="{46996F25-6BFA-4652-A050-48F296E87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369" y="5544654"/>
            <a:ext cx="1832597" cy="1240528"/>
          </a:xfrm>
          <a:prstGeom prst="rect">
            <a:avLst/>
          </a:prstGeom>
        </p:spPr>
      </p:pic>
      <p:pic>
        <p:nvPicPr>
          <p:cNvPr id="22" name="Picture 22" descr="A picture containing person, sitting, looking, person&#10;&#10;Description automatically generated">
            <a:extLst>
              <a:ext uri="{FF2B5EF4-FFF2-40B4-BE49-F238E27FC236}">
                <a16:creationId xmlns:a16="http://schemas.microsoft.com/office/drawing/2014/main" id="{C9E87DFF-BF48-410F-A36E-400B2206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496" y="2838740"/>
            <a:ext cx="3291213" cy="17911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4DDD1C-7888-4792-BB10-49F34FBA5188}"/>
              </a:ext>
            </a:extLst>
          </p:cNvPr>
          <p:cNvSpPr txBox="1"/>
          <p:nvPr/>
        </p:nvSpPr>
        <p:spPr>
          <a:xfrm>
            <a:off x="836113" y="2949879"/>
            <a:ext cx="774839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Games make learning fun, and require attention and focus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1ECBD9-D89A-4C6A-A2AF-9326E6187CCE}"/>
              </a:ext>
            </a:extLst>
          </p:cNvPr>
          <p:cNvSpPr txBox="1"/>
          <p:nvPr/>
        </p:nvSpPr>
        <p:spPr>
          <a:xfrm>
            <a:off x="836112" y="4040686"/>
            <a:ext cx="774839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Games provide opportunity for feedback and practice</a:t>
            </a:r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BCCD2A-915A-4C1F-9BE5-35E3C5762FF6}"/>
              </a:ext>
            </a:extLst>
          </p:cNvPr>
          <p:cNvSpPr txBox="1"/>
          <p:nvPr/>
        </p:nvSpPr>
        <p:spPr>
          <a:xfrm>
            <a:off x="836112" y="4995796"/>
            <a:ext cx="774839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Research shows student reading below grade level, will read texts above their grade level if it is part of a game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70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FAA-A267-4B47-B8AC-FA078906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Functionalities</a:t>
            </a:r>
          </a:p>
        </p:txBody>
      </p:sp>
      <p:pic>
        <p:nvPicPr>
          <p:cNvPr id="58" name="Graphic 58" descr="Computer with solid fill">
            <a:extLst>
              <a:ext uri="{FF2B5EF4-FFF2-40B4-BE49-F238E27FC236}">
                <a16:creationId xmlns:a16="http://schemas.microsoft.com/office/drawing/2014/main" id="{57A05CFC-4DEC-4F1B-A745-851CDA7A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2546" y="2139085"/>
            <a:ext cx="1009650" cy="1009650"/>
          </a:xfrm>
        </p:spPr>
      </p:pic>
      <p:pic>
        <p:nvPicPr>
          <p:cNvPr id="59" name="Graphic 59" descr="Smart Phone with solid fill">
            <a:extLst>
              <a:ext uri="{FF2B5EF4-FFF2-40B4-BE49-F238E27FC236}">
                <a16:creationId xmlns:a16="http://schemas.microsoft.com/office/drawing/2014/main" id="{13B90592-D355-4BA3-8C1A-282A33E5C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0982" y="4071504"/>
            <a:ext cx="1052945" cy="1009650"/>
          </a:xfrm>
          <a:prstGeom prst="rect">
            <a:avLst/>
          </a:prstGeom>
        </p:spPr>
      </p:pic>
      <p:pic>
        <p:nvPicPr>
          <p:cNvPr id="60" name="Graphic 60" descr="Game controller with solid fill">
            <a:extLst>
              <a:ext uri="{FF2B5EF4-FFF2-40B4-BE49-F238E27FC236}">
                <a16:creationId xmlns:a16="http://schemas.microsoft.com/office/drawing/2014/main" id="{1D10F086-5387-4DDF-B410-071C03DF8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2186" y="2911186"/>
            <a:ext cx="1304058" cy="1321377"/>
          </a:xfrm>
          <a:prstGeom prst="rect">
            <a:avLst/>
          </a:prstGeom>
        </p:spPr>
      </p:pic>
      <p:pic>
        <p:nvPicPr>
          <p:cNvPr id="61" name="Graphic 61" descr="Body builder with solid fill">
            <a:extLst>
              <a:ext uri="{FF2B5EF4-FFF2-40B4-BE49-F238E27FC236}">
                <a16:creationId xmlns:a16="http://schemas.microsoft.com/office/drawing/2014/main" id="{CE08BB53-5459-499B-8181-BB185F27C0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459" y="2971800"/>
            <a:ext cx="1200150" cy="1200150"/>
          </a:xfrm>
          <a:prstGeom prst="rect">
            <a:avLst/>
          </a:prstGeom>
        </p:spPr>
      </p:pic>
      <p:pic>
        <p:nvPicPr>
          <p:cNvPr id="62" name="Graphic 62" descr="Soccer Goal with solid fill">
            <a:extLst>
              <a:ext uri="{FF2B5EF4-FFF2-40B4-BE49-F238E27FC236}">
                <a16:creationId xmlns:a16="http://schemas.microsoft.com/office/drawing/2014/main" id="{18C2663D-BA26-4967-8491-C78D316A5F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65277" y="3032413"/>
            <a:ext cx="1130876" cy="1139535"/>
          </a:xfrm>
          <a:prstGeom prst="rect">
            <a:avLst/>
          </a:prstGeom>
        </p:spPr>
      </p:pic>
      <p:pic>
        <p:nvPicPr>
          <p:cNvPr id="63" name="Graphic 63" descr="Arrow circle with solid fill">
            <a:extLst>
              <a:ext uri="{FF2B5EF4-FFF2-40B4-BE49-F238E27FC236}">
                <a16:creationId xmlns:a16="http://schemas.microsoft.com/office/drawing/2014/main" id="{E97D7660-AFF3-49C8-BFF2-FD1411A4D2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05550" y="5578186"/>
            <a:ext cx="914400" cy="914400"/>
          </a:xfrm>
          <a:prstGeom prst="rect">
            <a:avLst/>
          </a:prstGeom>
        </p:spPr>
      </p:pic>
      <p:pic>
        <p:nvPicPr>
          <p:cNvPr id="64" name="Graphic 64" descr="Close with solid fill">
            <a:extLst>
              <a:ext uri="{FF2B5EF4-FFF2-40B4-BE49-F238E27FC236}">
                <a16:creationId xmlns:a16="http://schemas.microsoft.com/office/drawing/2014/main" id="{95E0B5D1-2A4D-4C26-849A-D6F01F0F04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08869" y="5578187"/>
            <a:ext cx="914400" cy="914400"/>
          </a:xfrm>
          <a:prstGeom prst="rect">
            <a:avLst/>
          </a:prstGeom>
        </p:spPr>
      </p:pic>
      <p:pic>
        <p:nvPicPr>
          <p:cNvPr id="65" name="Graphic 65" descr="Race Flag with solid fill">
            <a:extLst>
              <a:ext uri="{FF2B5EF4-FFF2-40B4-BE49-F238E27FC236}">
                <a16:creationId xmlns:a16="http://schemas.microsoft.com/office/drawing/2014/main" id="{890DABFA-958F-4BFE-A481-E440EBF71C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22573" y="4573732"/>
            <a:ext cx="914400" cy="914400"/>
          </a:xfrm>
          <a:prstGeom prst="rect">
            <a:avLst/>
          </a:prstGeom>
        </p:spPr>
      </p:pic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F1A83F4F-4479-4BF5-A9A4-B6017A6DC5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41369" y="5560983"/>
            <a:ext cx="1832597" cy="12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FAA-A267-4B47-B8AC-FA078906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CFFB-DA10-4E84-826E-943450DA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4259" cy="636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Restart button</a:t>
            </a:r>
          </a:p>
          <a:p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0A8F281A-DE4D-48E0-B437-5C24FEAB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369" y="5544654"/>
            <a:ext cx="1832597" cy="1240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D91BD-12E1-4854-9552-08D72AE502C5}"/>
              </a:ext>
            </a:extLst>
          </p:cNvPr>
          <p:cNvSpPr txBox="1"/>
          <p:nvPr/>
        </p:nvSpPr>
        <p:spPr>
          <a:xfrm>
            <a:off x="836468" y="2308513"/>
            <a:ext cx="8717971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/>
              <a:t>Help</a:t>
            </a:r>
            <a:r>
              <a:rPr lang="en-US" sz="2800">
                <a:ea typeface="+mn-lt"/>
                <a:cs typeface="+mn-lt"/>
              </a:rPr>
              <a:t> button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A7574-5194-40E9-9BF6-63BA4F19A91E}"/>
              </a:ext>
            </a:extLst>
          </p:cNvPr>
          <p:cNvSpPr txBox="1"/>
          <p:nvPr/>
        </p:nvSpPr>
        <p:spPr>
          <a:xfrm>
            <a:off x="840798" y="2884343"/>
            <a:ext cx="8709312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800">
                <a:cs typeface="Calibri"/>
              </a:rPr>
              <a:t>Skip question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08B47-8C3C-432A-9D2D-853FCDCD0F76}"/>
              </a:ext>
            </a:extLst>
          </p:cNvPr>
          <p:cNvSpPr txBox="1"/>
          <p:nvPr/>
        </p:nvSpPr>
        <p:spPr>
          <a:xfrm>
            <a:off x="836468" y="3486150"/>
            <a:ext cx="8717971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Mathematics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8606E-BB0E-44C7-AECC-D3917BEBFFA1}"/>
              </a:ext>
            </a:extLst>
          </p:cNvPr>
          <p:cNvSpPr txBox="1"/>
          <p:nvPr/>
        </p:nvSpPr>
        <p:spPr>
          <a:xfrm>
            <a:off x="840798" y="4079298"/>
            <a:ext cx="8440880" cy="13839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800">
                <a:cs typeface="Calibri"/>
              </a:rPr>
              <a:t>Training Mode</a:t>
            </a:r>
            <a:endParaRPr lang="en-US" sz="2800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2800">
                <a:cs typeface="Calibri"/>
              </a:rPr>
              <a:t>No point system</a:t>
            </a:r>
            <a:endParaRPr lang="en-US" sz="2800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2800">
                <a:cs typeface="Calibri"/>
              </a:rPr>
              <a:t>Missed questions will show up more frequently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70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FAA-A267-4B47-B8AC-FA078906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CFFB-DA10-4E84-826E-943450DA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72" y="1609965"/>
            <a:ext cx="10515600" cy="465326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This game initially starts with 10 points</a:t>
            </a:r>
          </a:p>
          <a:p>
            <a:r>
              <a:rPr lang="en-US">
                <a:ea typeface="+mn-lt"/>
                <a:cs typeface="+mn-lt"/>
              </a:rPr>
              <a:t>As per the player's response, 1 point is added for every correct response and 1 point is deducted for every incorrect response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After each response, the checkbox of correct option is turned green but if player has selected a wrong answer the selected answer's checkbox will turn red</a:t>
            </a:r>
            <a:endParaRPr lang="en-US"/>
          </a:p>
          <a:p>
            <a:r>
              <a:rPr lang="en-US">
                <a:cs typeface="Calibri"/>
              </a:rPr>
              <a:t>Correct answer for each question is displayed after each response</a:t>
            </a:r>
          </a:p>
          <a:p>
            <a:r>
              <a:rPr lang="en-US">
                <a:cs typeface="Calibri"/>
              </a:rPr>
              <a:t>For 5 consecutives correct responses, 1 bonus point will be added to the total score of the player</a:t>
            </a:r>
          </a:p>
          <a:p>
            <a:r>
              <a:rPr lang="en-US">
                <a:cs typeface="Calibri"/>
              </a:rPr>
              <a:t>This game consists of 5 different levels</a:t>
            </a:r>
          </a:p>
          <a:p>
            <a:r>
              <a:rPr lang="en-US">
                <a:cs typeface="Calibri"/>
              </a:rPr>
              <a:t>Whenever a player accumulates 10 points, the game is advanced to the next level with more challenging questions</a:t>
            </a:r>
          </a:p>
          <a:p>
            <a:r>
              <a:rPr lang="en-US">
                <a:cs typeface="Calibri"/>
              </a:rPr>
              <a:t>A total score of 0 terminates the game with display message "Game Over"</a:t>
            </a:r>
          </a:p>
          <a:p>
            <a:r>
              <a:rPr lang="en-US">
                <a:cs typeface="Calibri"/>
              </a:rPr>
              <a:t>A total score of 50 terminates the game with display message "Congratulations"</a:t>
            </a:r>
          </a:p>
          <a:p>
            <a:endParaRPr lang="en-US">
              <a:cs typeface="Calibri"/>
            </a:endParaRP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55DA59ED-54C0-489B-BC87-C00B5483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369" y="5550097"/>
            <a:ext cx="1832597" cy="12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3674-156F-42FF-ACFC-93520EE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/>
              <a:t>Technologies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D130-E454-4B6B-BA07-65489727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Java – This project will be coded using Java Programming language.</a:t>
            </a:r>
          </a:p>
          <a:p>
            <a:r>
              <a:rPr lang="en-US"/>
              <a:t>Android Studio</a:t>
            </a:r>
          </a:p>
          <a:p>
            <a:r>
              <a:rPr lang="en-US"/>
              <a:t>Windows</a:t>
            </a:r>
            <a:endParaRPr lang="en-US">
              <a:cs typeface="Calibri"/>
            </a:endParaRPr>
          </a:p>
          <a:p>
            <a:r>
              <a:rPr lang="en-US"/>
              <a:t>Linux</a:t>
            </a:r>
          </a:p>
          <a:p>
            <a:r>
              <a:rPr lang="en-US">
                <a:cs typeface="Calibri"/>
              </a:rPr>
              <a:t>MacOS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4C87343B-E3B4-4787-9AE2-C0FA26D0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369" y="5550097"/>
            <a:ext cx="1832597" cy="12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8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AAF8-5AB6-4E78-972D-F57F5CCB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4261-2C72-41EF-BC20-FE076075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ea typeface="+mn-lt"/>
                <a:cs typeface="+mn-lt"/>
              </a:rPr>
              <a:t>1. </a:t>
            </a:r>
            <a:r>
              <a:rPr lang="en-US">
                <a:ea typeface="+mn-lt"/>
                <a:cs typeface="+mn-lt"/>
                <a:hlinkClick r:id="rId3"/>
              </a:rPr>
              <a:t>https://crunchprep.com/beginners-guide-to-gre/introduction-to-gre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</a:rPr>
              <a:t>2. </a:t>
            </a:r>
            <a:r>
              <a:rPr lang="en-US">
                <a:ea typeface="+mn-lt"/>
                <a:cs typeface="+mn-lt"/>
                <a:hlinkClick r:id="rId4"/>
              </a:rPr>
              <a:t>https://www.ets.org/s/gre/pdf/gre_volumes_by_country.pdf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</a:rPr>
              <a:t>3. </a:t>
            </a:r>
            <a:r>
              <a:rPr lang="en-US">
                <a:ea typeface="+mn-lt"/>
                <a:cs typeface="+mn-lt"/>
                <a:hlinkClick r:id="rId5"/>
              </a:rPr>
              <a:t>https://newsroom.collegeboard.org/nearly-22-million-students-class-2020-took-sat-least-once#:~:text=9%2F9%2F2020-,Nearly%202.2%20Million%20Students%20in%20the%20Class%20of,The%20SAT%20At%20Least%20Once&amp;text=New%20York%E2%80%94Nearly%202.2%20million,Assessments%20Program%20Results%20released%20today</a:t>
            </a:r>
            <a:r>
              <a:rPr lang="en-US">
                <a:ea typeface="+mn-lt"/>
                <a:cs typeface="+mn-lt"/>
              </a:rPr>
              <a:t>. </a:t>
            </a:r>
          </a:p>
          <a:p>
            <a:r>
              <a:rPr lang="en-US">
                <a:ea typeface="+mn-lt"/>
                <a:cs typeface="+mn-lt"/>
              </a:rPr>
              <a:t>4. </a:t>
            </a:r>
            <a:r>
              <a:rPr lang="en-US">
                <a:ea typeface="+mn-lt"/>
                <a:cs typeface="+mn-lt"/>
                <a:hlinkClick r:id="rId6"/>
              </a:rPr>
              <a:t>https://serc.carleton.edu/introgeo/games/whygames.html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</a:rPr>
              <a:t>5. </a:t>
            </a:r>
            <a:r>
              <a:rPr lang="en-US">
                <a:ea typeface="+mn-lt"/>
                <a:cs typeface="+mn-lt"/>
                <a:hlinkClick r:id="rId7"/>
              </a:rPr>
              <a:t>https://news.stanford.edu/2013/03/01/games-education-tool-030113/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6. </a:t>
            </a:r>
            <a:r>
              <a:rPr lang="en-US">
                <a:ea typeface="+mn-lt"/>
                <a:cs typeface="+mn-lt"/>
                <a:hlinkClick r:id="rId8"/>
              </a:rPr>
              <a:t>https://guides.library.utoronto.ca/c.php?g=448614&amp;p=3505475</a:t>
            </a:r>
            <a:endParaRPr lang="en-US">
              <a:cs typeface="Calibri"/>
            </a:endParaRP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3524C5EE-4B84-4C18-B20C-0EA5F23A14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5040" y="5533769"/>
            <a:ext cx="1848926" cy="12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7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22AB-8446-4F86-95C5-D67F45F3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/>
              <a:t>Ayush Dhumal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BE0226AB-0E91-4C46-9676-E3F82921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789383"/>
            <a:ext cx="5152821" cy="3315326"/>
          </a:xfrm>
        </p:spPr>
        <p:txBody>
          <a:bodyPr anchor="t">
            <a:normAutofit/>
          </a:bodyPr>
          <a:lstStyle/>
          <a:p>
            <a:r>
              <a:rPr lang="en-US" sz="2000"/>
              <a:t>Graduation date: Fall 2021</a:t>
            </a:r>
            <a:endParaRPr lang="en-US" sz="2000">
              <a:cs typeface="Calibri"/>
            </a:endParaRPr>
          </a:p>
          <a:p>
            <a:r>
              <a:rPr lang="en-US" sz="2000"/>
              <a:t>Interests: Cloud, Blockchain, and Technology</a:t>
            </a:r>
            <a:endParaRPr lang="en-US" sz="2000">
              <a:cs typeface="Calibri"/>
            </a:endParaRPr>
          </a:p>
          <a:p>
            <a:endParaRPr lang="en-US" sz="2000"/>
          </a:p>
          <a:p>
            <a:endParaRPr lang="en-US" sz="2000"/>
          </a:p>
        </p:txBody>
      </p:sp>
      <p:pic>
        <p:nvPicPr>
          <p:cNvPr id="4" name="Picture 3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69D5AC6B-9756-4206-862D-149A34783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4" y="2076545"/>
            <a:ext cx="3026545" cy="3026545"/>
          </a:xfrm>
          <a:prstGeom prst="rect">
            <a:avLst/>
          </a:prstGeom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AFE55529-1DCD-4D5B-B049-F35A466B1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040" y="5533769"/>
            <a:ext cx="1848926" cy="12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23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22AB-8446-4F86-95C5-D67F45F3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Andris Docaj</a:t>
            </a:r>
            <a:endParaRPr lang="en-US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BE0226AB-0E91-4C46-9676-E3F82921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B565FD3-7F34-4F2F-A0DA-340A4D31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64" y="1821114"/>
            <a:ext cx="2743200" cy="2609959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F527397-512E-409D-BB6B-C33E67C80BEA}"/>
              </a:ext>
            </a:extLst>
          </p:cNvPr>
          <p:cNvSpPr txBox="1">
            <a:spLocks/>
          </p:cNvSpPr>
          <p:nvPr/>
        </p:nvSpPr>
        <p:spPr>
          <a:xfrm>
            <a:off x="6688182" y="2789383"/>
            <a:ext cx="5152821" cy="331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Calibri"/>
              </a:rPr>
              <a:t>MS student</a:t>
            </a:r>
          </a:p>
          <a:p>
            <a:r>
              <a:rPr lang="en-US" sz="2000"/>
              <a:t>Interests: Mathematics, Computer Science, Physics</a:t>
            </a:r>
            <a:endParaRPr lang="en-US" sz="2000">
              <a:cs typeface="Calibri"/>
            </a:endParaRPr>
          </a:p>
          <a:p>
            <a:endParaRPr lang="en-US" sz="2000"/>
          </a:p>
          <a:p>
            <a:endParaRPr lang="en-US" sz="2000"/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F06B0BFF-17FB-41F1-9B74-58B8E0D1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040" y="5533769"/>
            <a:ext cx="1848926" cy="12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22AB-8446-4F86-95C5-D67F45F3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/>
              <a:t>Mostofa Adib Shakib</a:t>
            </a:r>
            <a:endParaRPr lang="en-US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BE0226AB-0E91-4C46-9676-E3F82921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r>
              <a:rPr lang="en-US" sz="2000">
                <a:cs typeface="Calibri"/>
              </a:rPr>
              <a:t>Adib</a:t>
            </a:r>
          </a:p>
          <a:p>
            <a:r>
              <a:rPr lang="en-US" sz="2000"/>
              <a:t>May 2021</a:t>
            </a:r>
            <a:endParaRPr lang="en-US" sz="2000">
              <a:cs typeface="Calibri"/>
            </a:endParaRPr>
          </a:p>
        </p:txBody>
      </p:sp>
      <p:pic>
        <p:nvPicPr>
          <p:cNvPr id="3" name="Picture 4" descr="A person wearing a suit and tie standing in front of a building&#10;&#10;Description automatically generated">
            <a:extLst>
              <a:ext uri="{FF2B5EF4-FFF2-40B4-BE49-F238E27FC236}">
                <a16:creationId xmlns:a16="http://schemas.microsoft.com/office/drawing/2014/main" id="{EC4E78E8-4012-48F7-AF81-3B93D2184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9" y="1789993"/>
            <a:ext cx="5159296" cy="3426694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439EB561-005D-45AE-8CF1-CDF417ECA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040" y="5533769"/>
            <a:ext cx="1848926" cy="12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4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22AB-8446-4F86-95C5-D67F45F3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Scott McFarlane</a:t>
            </a:r>
            <a:endParaRPr lang="en-US" sz="4000">
              <a:cs typeface="Calibri Light"/>
            </a:endParaRP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3F7271E-9384-481E-BB73-983CCAEC9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4276" y="1881415"/>
            <a:ext cx="2407634" cy="3210179"/>
          </a:xfr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383778CE-2557-41E0-8DDC-9F47EEF6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040" y="5533769"/>
            <a:ext cx="1848926" cy="1251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42BF7-A900-45C9-89D8-DD8387838ADB}"/>
              </a:ext>
            </a:extLst>
          </p:cNvPr>
          <p:cNvSpPr txBox="1"/>
          <p:nvPr/>
        </p:nvSpPr>
        <p:spPr>
          <a:xfrm>
            <a:off x="6690014" y="3096491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Senior graduating 2021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Interests: Computers and game design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Played the trumpet for 8 years</a:t>
            </a:r>
          </a:p>
        </p:txBody>
      </p:sp>
    </p:spTree>
    <p:extLst>
      <p:ext uri="{BB962C8B-B14F-4D97-AF65-F5344CB8AC3E}">
        <p14:creationId xmlns:p14="http://schemas.microsoft.com/office/powerpoint/2010/main" val="161291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22AB-8446-4F86-95C5-D67F45F3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/>
              <a:t>Shree Shrestha</a:t>
            </a:r>
            <a:endParaRPr lang="en-US" sz="4000">
              <a:ea typeface="+mj-lt"/>
              <a:cs typeface="+mj-lt"/>
            </a:endParaRP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DE3CC74-E66A-40E6-BE03-85233F6E1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924" y="1830605"/>
            <a:ext cx="2407634" cy="3210179"/>
          </a:xfr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6BF4803B-3347-4CC2-8442-6DF9AF74C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040" y="5533769"/>
            <a:ext cx="1848926" cy="1251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AC62E-B314-4650-BD47-ED0BB3B0C749}"/>
              </a:ext>
            </a:extLst>
          </p:cNvPr>
          <p:cNvSpPr txBox="1"/>
          <p:nvPr/>
        </p:nvSpPr>
        <p:spPr>
          <a:xfrm>
            <a:off x="6464060" y="2912853"/>
            <a:ext cx="489980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>
                <a:cs typeface="Arial"/>
              </a:rPr>
              <a:t> Senior Computer Science Student</a:t>
            </a:r>
          </a:p>
          <a:p>
            <a:pPr>
              <a:buChar char="•"/>
            </a:pPr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Interests:Computer</a:t>
            </a:r>
            <a:r>
              <a:rPr lang="en-US" sz="2000">
                <a:cs typeface="Arial"/>
              </a:rPr>
              <a:t> Science, Mathematics                     and Electronics</a:t>
            </a:r>
          </a:p>
        </p:txBody>
      </p:sp>
    </p:spTree>
    <p:extLst>
      <p:ext uri="{BB962C8B-B14F-4D97-AF65-F5344CB8AC3E}">
        <p14:creationId xmlns:p14="http://schemas.microsoft.com/office/powerpoint/2010/main" val="1364281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162C-F2D1-486D-94E0-8D6A4001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3685"/>
            <a:ext cx="10515600" cy="1325563"/>
          </a:xfrm>
        </p:spPr>
        <p:txBody>
          <a:bodyPr/>
          <a:lstStyle/>
          <a:p>
            <a:r>
              <a:rPr lang="en-US"/>
              <a:t>Project Motivation </a:t>
            </a:r>
            <a:br>
              <a:rPr lang="en-US"/>
            </a:br>
            <a:r>
              <a:rPr lang="en-US"/>
              <a:t>_____________________________________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09D791A6-EF4D-4526-8E9C-71E4D34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7856" y="2853983"/>
            <a:ext cx="1150034" cy="1150034"/>
          </a:xfrm>
          <a:prstGeom prst="rect">
            <a:avLst/>
          </a:prstGeom>
        </p:spPr>
      </p:pic>
      <p:pic>
        <p:nvPicPr>
          <p:cNvPr id="7" name="Graphic 6" descr="Storytelling with solid fill">
            <a:extLst>
              <a:ext uri="{FF2B5EF4-FFF2-40B4-BE49-F238E27FC236}">
                <a16:creationId xmlns:a16="http://schemas.microsoft.com/office/drawing/2014/main" id="{1504D646-7CEC-4912-B023-C60F4B717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5894" y="2914149"/>
            <a:ext cx="858174" cy="8581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8FC4F5-C32A-401F-BDC2-9086C8AE0E28}"/>
              </a:ext>
            </a:extLst>
          </p:cNvPr>
          <p:cNvSpPr txBox="1"/>
          <p:nvPr/>
        </p:nvSpPr>
        <p:spPr>
          <a:xfrm>
            <a:off x="1223638" y="4172098"/>
            <a:ext cx="20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pitchFamily="18" charset="0"/>
                <a:ea typeface="DotumChe" panose="020B0503020000020004" pitchFamily="49" charset="-127"/>
              </a:rPr>
              <a:t>4.4M Candidates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16F36-869F-4FFD-84EA-86ACABCA3466}"/>
              </a:ext>
            </a:extLst>
          </p:cNvPr>
          <p:cNvSpPr txBox="1"/>
          <p:nvPr/>
        </p:nvSpPr>
        <p:spPr>
          <a:xfrm>
            <a:off x="5558444" y="3915115"/>
            <a:ext cx="179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pitchFamily="18" charset="0"/>
                <a:ea typeface="DotumChe" panose="020B0503020000020004" pitchFamily="49" charset="-127"/>
              </a:rPr>
              <a:t>Preparation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D5D98-4EAA-446C-87B6-34E4D920366B}"/>
              </a:ext>
            </a:extLst>
          </p:cNvPr>
          <p:cNvSpPr txBox="1"/>
          <p:nvPr/>
        </p:nvSpPr>
        <p:spPr>
          <a:xfrm>
            <a:off x="8915650" y="3864579"/>
            <a:ext cx="20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pitchFamily="18" charset="0"/>
                <a:ea typeface="DotumChe" panose="020B0503020000020004" pitchFamily="49" charset="-127"/>
              </a:rPr>
              <a:t> Fun</a:t>
            </a:r>
          </a:p>
        </p:txBody>
      </p:sp>
      <p:pic>
        <p:nvPicPr>
          <p:cNvPr id="6" name="Graphic 5" descr="Tic Tac Toe with solid fill">
            <a:extLst>
              <a:ext uri="{FF2B5EF4-FFF2-40B4-BE49-F238E27FC236}">
                <a16:creationId xmlns:a16="http://schemas.microsoft.com/office/drawing/2014/main" id="{11C58130-5863-4721-89A7-9D1DF8E89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7805" y="2966661"/>
            <a:ext cx="801168" cy="8011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2F1AE-01D6-447C-9867-FAA8F83089FC}"/>
              </a:ext>
            </a:extLst>
          </p:cNvPr>
          <p:cNvCxnSpPr>
            <a:cxnSpLocks/>
          </p:cNvCxnSpPr>
          <p:nvPr/>
        </p:nvCxnSpPr>
        <p:spPr>
          <a:xfrm>
            <a:off x="6167261" y="4855285"/>
            <a:ext cx="31805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F3B94A-96CE-4079-888C-B73F919D2843}"/>
              </a:ext>
            </a:extLst>
          </p:cNvPr>
          <p:cNvCxnSpPr>
            <a:cxnSpLocks/>
          </p:cNvCxnSpPr>
          <p:nvPr/>
        </p:nvCxnSpPr>
        <p:spPr>
          <a:xfrm>
            <a:off x="6211408" y="4352992"/>
            <a:ext cx="0" cy="507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B9E40F-4F7A-41AE-8AA1-9C6F84FD06F7}"/>
              </a:ext>
            </a:extLst>
          </p:cNvPr>
          <p:cNvCxnSpPr>
            <a:cxnSpLocks/>
          </p:cNvCxnSpPr>
          <p:nvPr/>
        </p:nvCxnSpPr>
        <p:spPr>
          <a:xfrm>
            <a:off x="9275684" y="4348051"/>
            <a:ext cx="0" cy="507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0E8D27-656E-44DE-8C87-A1E8FA9B7B8B}"/>
              </a:ext>
            </a:extLst>
          </p:cNvPr>
          <p:cNvCxnSpPr>
            <a:cxnSpLocks/>
          </p:cNvCxnSpPr>
          <p:nvPr/>
        </p:nvCxnSpPr>
        <p:spPr>
          <a:xfrm>
            <a:off x="7757548" y="4855285"/>
            <a:ext cx="0" cy="477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Ui Ux outline">
            <a:extLst>
              <a:ext uri="{FF2B5EF4-FFF2-40B4-BE49-F238E27FC236}">
                <a16:creationId xmlns:a16="http://schemas.microsoft.com/office/drawing/2014/main" id="{528ABC20-1D13-4E9F-91F2-E2BA5B3785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6964" y="5332878"/>
            <a:ext cx="801168" cy="801168"/>
          </a:xfrm>
          <a:prstGeom prst="rect">
            <a:avLst/>
          </a:prstGeom>
        </p:spPr>
      </p:pic>
      <p:pic>
        <p:nvPicPr>
          <p:cNvPr id="30" name="Graphic 29" descr="Close outline">
            <a:extLst>
              <a:ext uri="{FF2B5EF4-FFF2-40B4-BE49-F238E27FC236}">
                <a16:creationId xmlns:a16="http://schemas.microsoft.com/office/drawing/2014/main" id="{5B399728-12F8-4BD8-8488-CF618F809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85894" y="2849205"/>
            <a:ext cx="4008795" cy="4008795"/>
          </a:xfrm>
          <a:prstGeom prst="rect">
            <a:avLst/>
          </a:prstGeom>
        </p:spPr>
      </p:pic>
      <p:pic>
        <p:nvPicPr>
          <p:cNvPr id="32" name="Graphic 31" descr="Add with solid fill">
            <a:extLst>
              <a:ext uri="{FF2B5EF4-FFF2-40B4-BE49-F238E27FC236}">
                <a16:creationId xmlns:a16="http://schemas.microsoft.com/office/drawing/2014/main" id="{0198432C-FA9E-49E6-85F5-20E5FB78A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00348" y="3134845"/>
            <a:ext cx="914400" cy="914400"/>
          </a:xfrm>
          <a:prstGeom prst="rect">
            <a:avLst/>
          </a:prstGeom>
        </p:spPr>
      </p:pic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E8255745-064D-4597-8A8C-2849D4783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25040" y="5533769"/>
            <a:ext cx="1848926" cy="12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162C-F2D1-486D-94E0-8D6A4001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3685"/>
            <a:ext cx="10515600" cy="1325563"/>
          </a:xfrm>
        </p:spPr>
        <p:txBody>
          <a:bodyPr/>
          <a:lstStyle/>
          <a:p>
            <a:r>
              <a:rPr lang="en-US"/>
              <a:t>Project Motivation </a:t>
            </a:r>
            <a:br>
              <a:rPr lang="en-US"/>
            </a:br>
            <a:r>
              <a:rPr lang="en-US"/>
              <a:t>_____________________________________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BB75F264-CE91-44DA-A0BF-B286E783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369" y="5544654"/>
            <a:ext cx="1832597" cy="1240528"/>
          </a:xfrm>
          <a:prstGeom prst="rect">
            <a:avLst/>
          </a:prstGeom>
        </p:spPr>
      </p:pic>
      <p:pic>
        <p:nvPicPr>
          <p:cNvPr id="4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C39E977A-37FB-4E7F-930C-2385E8FE0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94" y="2724273"/>
            <a:ext cx="2743200" cy="1664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50C9C6-A5B6-4204-BC60-A154A2397356}"/>
              </a:ext>
            </a:extLst>
          </p:cNvPr>
          <p:cNvSpPr txBox="1"/>
          <p:nvPr/>
        </p:nvSpPr>
        <p:spPr>
          <a:xfrm>
            <a:off x="1648118" y="3171200"/>
            <a:ext cx="1929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Baskerville Old Face"/>
              </a:rPr>
              <a:t>equivocal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86A251C-D428-4F86-8E30-915D0D72FEC3}"/>
              </a:ext>
            </a:extLst>
          </p:cNvPr>
          <p:cNvSpPr/>
          <p:nvPr/>
        </p:nvSpPr>
        <p:spPr>
          <a:xfrm>
            <a:off x="5011036" y="3357902"/>
            <a:ext cx="1131276" cy="355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49E2FC65-81FC-441B-AAD4-43D3E9A5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185" y="2724272"/>
            <a:ext cx="2743200" cy="1664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150353-93CE-4FF4-B681-1DA6306DAE40}"/>
              </a:ext>
            </a:extLst>
          </p:cNvPr>
          <p:cNvSpPr txBox="1"/>
          <p:nvPr/>
        </p:nvSpPr>
        <p:spPr>
          <a:xfrm>
            <a:off x="4987942" y="3845528"/>
            <a:ext cx="1118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latin typeface="Georgia" panose="02040502050405020303" pitchFamily="18" charset="0"/>
                <a:ea typeface="DotumChe" panose="020B0503020000020004" pitchFamily="49" charset="-127"/>
              </a:rPr>
              <a:t>click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7999A-7E6B-4FD9-88B4-B8CE77BBE7F6}"/>
              </a:ext>
            </a:extLst>
          </p:cNvPr>
          <p:cNvSpPr txBox="1"/>
          <p:nvPr/>
        </p:nvSpPr>
        <p:spPr>
          <a:xfrm>
            <a:off x="7133474" y="3165982"/>
            <a:ext cx="2602283" cy="65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Baskerville Old Face"/>
                <a:ea typeface="+mn-lt"/>
                <a:cs typeface="+mn-lt"/>
              </a:rPr>
              <a:t>adj.</a:t>
            </a:r>
            <a:r>
              <a:rPr lang="en-US">
                <a:latin typeface="Baskerville Old Face"/>
                <a:ea typeface="+mn-lt"/>
                <a:cs typeface="+mn-lt"/>
              </a:rPr>
              <a:t> – not easily understood or explained</a:t>
            </a:r>
            <a:endParaRPr lang="en-US">
              <a:latin typeface="Baskerville Old Fac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9920B5-49A6-4E89-9625-D78D4B53DE5D}"/>
              </a:ext>
            </a:extLst>
          </p:cNvPr>
          <p:cNvSpPr txBox="1"/>
          <p:nvPr/>
        </p:nvSpPr>
        <p:spPr>
          <a:xfrm>
            <a:off x="747387" y="4766154"/>
            <a:ext cx="83590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Questions are unrealistic and more difficult than exam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EC517-859C-4FE0-8378-23C5847D46AB}"/>
              </a:ext>
            </a:extLst>
          </p:cNvPr>
          <p:cNvSpPr txBox="1"/>
          <p:nvPr/>
        </p:nvSpPr>
        <p:spPr>
          <a:xfrm>
            <a:off x="747387" y="5444646"/>
            <a:ext cx="886529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Most current apps inspired by outdated GRE prep or Quizlet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allAtOnce"/>
      <p:bldP spid="11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AA345C-747F-42FC-93EC-13D81BECAE48}"/>
              </a:ext>
            </a:extLst>
          </p:cNvPr>
          <p:cNvSpPr txBox="1">
            <a:spLocks/>
          </p:cNvSpPr>
          <p:nvPr/>
        </p:nvSpPr>
        <p:spPr>
          <a:xfrm>
            <a:off x="838200" y="10836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 Motivation</a:t>
            </a:r>
            <a:br>
              <a:rPr lang="en-US"/>
            </a:br>
            <a:r>
              <a:rPr lang="en-US"/>
              <a:t>_____________________________________</a:t>
            </a:r>
          </a:p>
        </p:txBody>
      </p:sp>
      <p:pic>
        <p:nvPicPr>
          <p:cNvPr id="21" name="Picture 20" descr="A picture containing food&#10;&#10;Description automatically generated">
            <a:extLst>
              <a:ext uri="{FF2B5EF4-FFF2-40B4-BE49-F238E27FC236}">
                <a16:creationId xmlns:a16="http://schemas.microsoft.com/office/drawing/2014/main" id="{FB9A45A4-D0CD-4747-88C9-A9FCBD07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369" y="5544654"/>
            <a:ext cx="1832597" cy="1240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84E0F28-69A8-4442-AEF4-8CFE8CE6D2C6}"/>
              </a:ext>
            </a:extLst>
          </p:cNvPr>
          <p:cNvSpPr txBox="1"/>
          <p:nvPr/>
        </p:nvSpPr>
        <p:spPr>
          <a:xfrm>
            <a:off x="836113" y="3090797"/>
            <a:ext cx="77483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Verbal section of both GRE and SAT is abstract</a:t>
            </a:r>
            <a:endParaRPr lang="en-US"/>
          </a:p>
        </p:txBody>
      </p:sp>
      <p:pic>
        <p:nvPicPr>
          <p:cNvPr id="24" name="Picture 24" descr="A young child using a computer sitting on top of a table&#10;&#10;Description automatically generated">
            <a:extLst>
              <a:ext uri="{FF2B5EF4-FFF2-40B4-BE49-F238E27FC236}">
                <a16:creationId xmlns:a16="http://schemas.microsoft.com/office/drawing/2014/main" id="{C744B746-C28E-46B6-B44A-E91D3C69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318" y="2660737"/>
            <a:ext cx="3098104" cy="20636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DF2F0AA-08F3-4992-8935-1F629F324E6C}"/>
              </a:ext>
            </a:extLst>
          </p:cNvPr>
          <p:cNvSpPr txBox="1"/>
          <p:nvPr/>
        </p:nvSpPr>
        <p:spPr>
          <a:xfrm>
            <a:off x="837157" y="3754676"/>
            <a:ext cx="774839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Articles come from various field of study and seem unrelated</a:t>
            </a:r>
            <a:endParaRPr lang="en-US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0FBA9-462E-4398-9968-450C3F629956}"/>
              </a:ext>
            </a:extLst>
          </p:cNvPr>
          <p:cNvSpPr txBox="1"/>
          <p:nvPr/>
        </p:nvSpPr>
        <p:spPr>
          <a:xfrm>
            <a:off x="837157" y="4850704"/>
            <a:ext cx="774839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Indispensable for a student to possess a strong vocabulary to do well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6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GameSAT</vt:lpstr>
      <vt:lpstr>Ayush Dhumal</vt:lpstr>
      <vt:lpstr>Andris Docaj</vt:lpstr>
      <vt:lpstr>Mostofa Adib Shakib</vt:lpstr>
      <vt:lpstr>Scott McFarlane</vt:lpstr>
      <vt:lpstr>Shree Shrestha</vt:lpstr>
      <vt:lpstr>Project Motivation  _____________________________________</vt:lpstr>
      <vt:lpstr>Project Motivation  _____________________________________</vt:lpstr>
      <vt:lpstr>PowerPoint Presentation</vt:lpstr>
      <vt:lpstr>PowerPoint Presentation</vt:lpstr>
      <vt:lpstr>Expected Functionalities</vt:lpstr>
      <vt:lpstr>Expected Functionalities</vt:lpstr>
      <vt:lpstr>Implementation</vt:lpstr>
      <vt:lpstr>Technologies to be used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Dhumal, Ayush P</dc:creator>
  <cp:revision>4</cp:revision>
  <dcterms:created xsi:type="dcterms:W3CDTF">2021-01-31T11:53:14Z</dcterms:created>
  <dcterms:modified xsi:type="dcterms:W3CDTF">2021-02-01T23:07:45Z</dcterms:modified>
</cp:coreProperties>
</file>