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60" r:id="rId3"/>
    <p:sldId id="258" r:id="rId4"/>
    <p:sldId id="259" r:id="rId5"/>
    <p:sldId id="261" r:id="rId6"/>
    <p:sldId id="262" r:id="rId7"/>
    <p:sldId id="263" r:id="rId8"/>
    <p:sldId id="264" r:id="rId9"/>
    <p:sldId id="265"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58007-4FC1-4F22-A88B-737B25BDFFAA}" type="datetimeFigureOut">
              <a:rPr lang="en-US" smtClean="0"/>
              <a:pPr/>
              <a:t>5/15/2022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FF4F4D-E396-4876-A909-FF052336A29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5E8E2D-D74D-49C0-A404-C85AE888E896}"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40873E-BB03-46AA-B11D-85B0FF37DF1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E8E2D-D74D-49C0-A404-C85AE888E896}"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40873E-BB03-46AA-B11D-85B0FF37DF1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E8E2D-D74D-49C0-A404-C85AE888E896}"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40873E-BB03-46AA-B11D-85B0FF37DF1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E8E2D-D74D-49C0-A404-C85AE888E896}"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40873E-BB03-46AA-B11D-85B0FF37DF1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E8E2D-D74D-49C0-A404-C85AE888E896}"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40873E-BB03-46AA-B11D-85B0FF37DF1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5E8E2D-D74D-49C0-A404-C85AE888E896}" type="datetimeFigureOut">
              <a:rPr lang="en-US" smtClean="0"/>
              <a:pPr/>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40873E-BB03-46AA-B11D-85B0FF37DF1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5E8E2D-D74D-49C0-A404-C85AE888E896}" type="datetimeFigureOut">
              <a:rPr lang="en-US" smtClean="0"/>
              <a:pPr/>
              <a:t>5/15/2022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840873E-BB03-46AA-B11D-85B0FF37DF1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5E8E2D-D74D-49C0-A404-C85AE888E896}" type="datetimeFigureOut">
              <a:rPr lang="en-US" smtClean="0"/>
              <a:pPr/>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40873E-BB03-46AA-B11D-85B0FF37DF1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E8E2D-D74D-49C0-A404-C85AE888E896}" type="datetimeFigureOut">
              <a:rPr lang="en-US" smtClean="0"/>
              <a:pPr/>
              <a:t>5/15/2022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840873E-BB03-46AA-B11D-85B0FF37DF1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E8E2D-D74D-49C0-A404-C85AE888E896}" type="datetimeFigureOut">
              <a:rPr lang="en-US" smtClean="0"/>
              <a:pPr/>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40873E-BB03-46AA-B11D-85B0FF37DF1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E8E2D-D74D-49C0-A404-C85AE888E896}" type="datetimeFigureOut">
              <a:rPr lang="en-US" smtClean="0"/>
              <a:pPr/>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40873E-BB03-46AA-B11D-85B0FF37DF1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E8E2D-D74D-49C0-A404-C85AE888E896}" type="datetimeFigureOut">
              <a:rPr lang="en-US" smtClean="0"/>
              <a:pPr/>
              <a:t>5/15/2022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0873E-BB03-46AA-B11D-85B0FF37DF1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80600A-784B-4BB5-B788-2F2C41193540}" type="datetime1">
              <a:rPr lang="en-IN" smtClean="0"/>
              <a:pPr/>
              <a:t>15-05-2022</a:t>
            </a:fld>
            <a:endParaRPr lang="en-IN" dirty="0"/>
          </a:p>
        </p:txBody>
      </p:sp>
      <p:sp>
        <p:nvSpPr>
          <p:cNvPr id="5" name="Footer Placeholder 4"/>
          <p:cNvSpPr>
            <a:spLocks noGrp="1"/>
          </p:cNvSpPr>
          <p:nvPr>
            <p:ph type="ftr" sz="quarter" idx="11"/>
          </p:nvPr>
        </p:nvSpPr>
        <p:spPr/>
        <p:txBody>
          <a:bodyPr/>
          <a:lstStyle/>
          <a:p>
            <a:r>
              <a:rPr lang="en-IN" dirty="0"/>
              <a:t>SCHOOL OF ELECTRONICS AND COMMUNICATION ENGINEERING</a:t>
            </a:r>
          </a:p>
        </p:txBody>
      </p:sp>
      <p:sp>
        <p:nvSpPr>
          <p:cNvPr id="6" name="Slide Number Placeholder 5"/>
          <p:cNvSpPr>
            <a:spLocks noGrp="1"/>
          </p:cNvSpPr>
          <p:nvPr>
            <p:ph type="sldNum" sz="quarter" idx="12"/>
          </p:nvPr>
        </p:nvSpPr>
        <p:spPr/>
        <p:txBody>
          <a:bodyPr/>
          <a:lstStyle/>
          <a:p>
            <a:fld id="{C104BCFA-415E-45EC-9026-21BB5BA36EF0}" type="slidenum">
              <a:rPr lang="en-IN" smtClean="0"/>
              <a:pPr/>
              <a:t>1</a:t>
            </a:fld>
            <a:endParaRPr lang="en-IN" dirty="0"/>
          </a:p>
        </p:txBody>
      </p:sp>
      <p:pic>
        <p:nvPicPr>
          <p:cNvPr id="7" name="Picture 6"/>
          <p:cNvPicPr/>
          <p:nvPr/>
        </p:nvPicPr>
        <p:blipFill>
          <a:blip r:embed="rId2" cstate="print"/>
          <a:srcRect/>
          <a:stretch>
            <a:fillRect/>
          </a:stretch>
        </p:blipFill>
        <p:spPr bwMode="auto">
          <a:xfrm>
            <a:off x="107504" y="44451"/>
            <a:ext cx="2304256" cy="876754"/>
          </a:xfrm>
          <a:prstGeom prst="rect">
            <a:avLst/>
          </a:prstGeom>
          <a:noFill/>
          <a:ln w="9525">
            <a:noFill/>
            <a:miter lim="800000"/>
            <a:headEnd/>
            <a:tailEnd/>
          </a:ln>
        </p:spPr>
      </p:pic>
      <p:sp>
        <p:nvSpPr>
          <p:cNvPr id="8" name="Title 1">
            <a:extLst>
              <a:ext uri="{FF2B5EF4-FFF2-40B4-BE49-F238E27FC236}">
                <a16:creationId xmlns="" xmlns:a16="http://schemas.microsoft.com/office/drawing/2014/main" id="{8B6D5B98-2493-4AA0-BAD7-04CC65FA58E9}"/>
              </a:ext>
            </a:extLst>
          </p:cNvPr>
          <p:cNvSpPr txBox="1">
            <a:spLocks/>
          </p:cNvSpPr>
          <p:nvPr/>
        </p:nvSpPr>
        <p:spPr>
          <a:xfrm>
            <a:off x="0" y="571480"/>
            <a:ext cx="9144000" cy="1297809"/>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endParaRPr lang="en-US" sz="3100" dirty="0">
              <a:latin typeface="Times New Roman" pitchFamily="18" charset="0"/>
              <a:cs typeface="Times New Roman" pitchFamily="18" charset="0"/>
            </a:endParaRPr>
          </a:p>
          <a:p>
            <a:pPr lvl="0"/>
            <a:endParaRPr lang="en-US" sz="12800" dirty="0">
              <a:latin typeface="Times New Roman" pitchFamily="18" charset="0"/>
              <a:cs typeface="Times New Roman" pitchFamily="18" charset="0"/>
            </a:endParaRPr>
          </a:p>
          <a:p>
            <a:pPr lvl="0"/>
            <a:r>
              <a:rPr lang="en-US" sz="12800" b="1" dirty="0" smtClean="0">
                <a:latin typeface="Times New Roman" panose="02020603050405020304" pitchFamily="18" charset="0"/>
                <a:cs typeface="Times New Roman" panose="02020603050405020304" pitchFamily="18" charset="0"/>
              </a:rPr>
              <a:t>Design and Implement a 16 bit PRNG That generates Fibonacci series  </a:t>
            </a:r>
            <a:endParaRPr lang="en-IN" sz="12800" dirty="0">
              <a:latin typeface="Times New Roman" panose="02020603050405020304" pitchFamily="18" charset="0"/>
              <a:cs typeface="Times New Roman" panose="02020603050405020304" pitchFamily="18" charset="0"/>
            </a:endParaRPr>
          </a:p>
        </p:txBody>
      </p:sp>
      <p:sp>
        <p:nvSpPr>
          <p:cNvPr id="9" name="Subtitle 15">
            <a:extLst>
              <a:ext uri="{FF2B5EF4-FFF2-40B4-BE49-F238E27FC236}">
                <a16:creationId xmlns="" xmlns:a16="http://schemas.microsoft.com/office/drawing/2014/main" id="{48E4FB77-5AC2-4BF7-8E18-A948258E5A7E}"/>
              </a:ext>
            </a:extLst>
          </p:cNvPr>
          <p:cNvSpPr txBox="1">
            <a:spLocks/>
          </p:cNvSpPr>
          <p:nvPr/>
        </p:nvSpPr>
        <p:spPr>
          <a:xfrm>
            <a:off x="2299778" y="2348880"/>
            <a:ext cx="4783690"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b="1" dirty="0">
                <a:latin typeface="Times New Roman" panose="02020603050405020304" pitchFamily="18" charset="0"/>
                <a:cs typeface="Times New Roman" panose="02020603050405020304" pitchFamily="18" charset="0"/>
              </a:rPr>
              <a:t>Review I Presentation</a:t>
            </a:r>
          </a:p>
          <a:p>
            <a:endParaRPr lang="en-US" b="1" dirty="0"/>
          </a:p>
          <a:p>
            <a:endParaRPr lang="en-US" b="1" dirty="0"/>
          </a:p>
        </p:txBody>
      </p:sp>
      <p:sp>
        <p:nvSpPr>
          <p:cNvPr id="10" name="Rectangle 9">
            <a:extLst>
              <a:ext uri="{FF2B5EF4-FFF2-40B4-BE49-F238E27FC236}">
                <a16:creationId xmlns="" xmlns:a16="http://schemas.microsoft.com/office/drawing/2014/main" id="{DE02DE45-49EC-472C-9691-7C8A9904E86A}"/>
              </a:ext>
            </a:extLst>
          </p:cNvPr>
          <p:cNvSpPr/>
          <p:nvPr/>
        </p:nvSpPr>
        <p:spPr>
          <a:xfrm>
            <a:off x="1034440" y="3501008"/>
            <a:ext cx="4041616" cy="1107996"/>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Shreedevi Angadi</a:t>
            </a:r>
            <a:r>
              <a:rPr lang="en-US" sz="2400" b="1"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a16="http://schemas.microsoft.com/office/drawing/2014/main" id="{D9E5710E-747B-42A3-9F7F-CFE9CC433013}"/>
              </a:ext>
            </a:extLst>
          </p:cNvPr>
          <p:cNvSpPr txBox="1"/>
          <p:nvPr/>
        </p:nvSpPr>
        <p:spPr>
          <a:xfrm>
            <a:off x="518786" y="4897591"/>
            <a:ext cx="6477000" cy="101566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Professor Name  :  </a:t>
            </a:r>
            <a:r>
              <a:rPr lang="en-US" sz="2000" b="1" dirty="0" smtClean="0">
                <a:latin typeface="Times New Roman" panose="02020603050405020304" pitchFamily="18" charset="0"/>
                <a:cs typeface="Times New Roman" panose="02020603050405020304" pitchFamily="18" charset="0"/>
              </a:rPr>
              <a:t>Dr. </a:t>
            </a:r>
            <a:r>
              <a:rPr lang="en-US" sz="2000" b="1" dirty="0" err="1" smtClean="0">
                <a:latin typeface="Times New Roman" panose="02020603050405020304" pitchFamily="18" charset="0"/>
                <a:cs typeface="Times New Roman" panose="02020603050405020304" pitchFamily="18" charset="0"/>
              </a:rPr>
              <a:t>Saroja</a:t>
            </a:r>
            <a:r>
              <a:rPr lang="en-US" sz="2000" b="1" dirty="0" smtClean="0">
                <a:latin typeface="Times New Roman" panose="02020603050405020304" pitchFamily="18" charset="0"/>
                <a:cs typeface="Times New Roman" panose="02020603050405020304" pitchFamily="18" charset="0"/>
              </a:rPr>
              <a:t> V. </a:t>
            </a:r>
            <a:r>
              <a:rPr lang="en-US" sz="2000" b="1" dirty="0" err="1" smtClean="0">
                <a:latin typeface="Times New Roman" panose="02020603050405020304" pitchFamily="18" charset="0"/>
                <a:cs typeface="Times New Roman" panose="02020603050405020304" pitchFamily="18" charset="0"/>
              </a:rPr>
              <a:t>Siddamal</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School of Electronics and Communication Engineering</a:t>
            </a:r>
          </a:p>
          <a:p>
            <a:r>
              <a:rPr lang="en-US" sz="2000" b="1" dirty="0">
                <a:latin typeface="Times New Roman" panose="02020603050405020304" pitchFamily="18" charset="0"/>
                <a:cs typeface="Times New Roman" panose="02020603050405020304" pitchFamily="18" charset="0"/>
              </a:rPr>
              <a:t>KLE Technological University, Hubballi</a:t>
            </a:r>
          </a:p>
        </p:txBody>
      </p:sp>
      <p:sp>
        <p:nvSpPr>
          <p:cNvPr id="14" name="Rectangle 13">
            <a:extLst>
              <a:ext uri="{FF2B5EF4-FFF2-40B4-BE49-F238E27FC236}">
                <a16:creationId xmlns="" xmlns:a16="http://schemas.microsoft.com/office/drawing/2014/main" id="{6CCEBE33-97ED-4808-BBC5-A8BB08775046}"/>
              </a:ext>
            </a:extLst>
          </p:cNvPr>
          <p:cNvSpPr/>
          <p:nvPr/>
        </p:nvSpPr>
        <p:spPr>
          <a:xfrm>
            <a:off x="3357554" y="3500438"/>
            <a:ext cx="5390910" cy="1015663"/>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                   01FE21MVE002</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 xmlns:a16="http://schemas.microsoft.com/office/drawing/2014/main" id="{76077634-876F-4677-A0E7-12BC805ED97E}"/>
              </a:ext>
            </a:extLst>
          </p:cNvPr>
          <p:cNvSpPr txBox="1"/>
          <p:nvPr/>
        </p:nvSpPr>
        <p:spPr>
          <a:xfrm>
            <a:off x="827584" y="3068960"/>
            <a:ext cx="176321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Presented by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135404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26130"/>
          </a:xfrm>
        </p:spPr>
        <p:txBody>
          <a:bodyPr>
            <a:normAutofit/>
          </a:bodyPr>
          <a:lstStyle/>
          <a:p>
            <a:r>
              <a:rPr lang="en-IN" sz="6600" dirty="0" smtClean="0"/>
              <a:t>THANK YOU</a:t>
            </a:r>
            <a:endParaRPr lang="en-US" sz="6600" dirty="0"/>
          </a:p>
        </p:txBody>
      </p:sp>
      <p:sp>
        <p:nvSpPr>
          <p:cNvPr id="3" name="Content Placeholder 2"/>
          <p:cNvSpPr>
            <a:spLocks noGrp="1"/>
          </p:cNvSpPr>
          <p:nvPr>
            <p:ph idx="1"/>
          </p:nvPr>
        </p:nvSpPr>
        <p:spPr>
          <a:xfrm flipV="1">
            <a:off x="457200" y="7215212"/>
            <a:ext cx="8229600" cy="45719"/>
          </a:xfrm>
        </p:spPr>
        <p:txBody>
          <a:bodyPr>
            <a:normAutofit fontScale="25000" lnSpcReduction="20000"/>
          </a:bodyPr>
          <a:lstStyle/>
          <a:p>
            <a:endParaRPr lang="en-US" dirty="0"/>
          </a:p>
        </p:txBody>
      </p:sp>
      <p:pic>
        <p:nvPicPr>
          <p:cNvPr id="4" name="Picture 3"/>
          <p:cNvPicPr/>
          <p:nvPr/>
        </p:nvPicPr>
        <p:blipFill>
          <a:blip r:embed="rId2" cstate="print"/>
          <a:srcRect/>
          <a:stretch>
            <a:fillRect/>
          </a:stretch>
        </p:blipFill>
        <p:spPr bwMode="auto">
          <a:xfrm>
            <a:off x="107504" y="44451"/>
            <a:ext cx="2304256" cy="87675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CONTENTS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IN" dirty="0" smtClean="0">
                <a:cs typeface="Times New Roman" pitchFamily="18" charset="0"/>
              </a:rPr>
              <a:t>INTRODUCTION</a:t>
            </a:r>
          </a:p>
          <a:p>
            <a:r>
              <a:rPr lang="en-IN" dirty="0" smtClean="0">
                <a:cs typeface="Times New Roman" pitchFamily="18" charset="0"/>
              </a:rPr>
              <a:t>METHODS OF GENERATING PSEUDO RANDOM NUMBER </a:t>
            </a:r>
          </a:p>
          <a:p>
            <a:r>
              <a:rPr lang="en-IN" dirty="0" smtClean="0">
                <a:cs typeface="Times New Roman" pitchFamily="18" charset="0"/>
              </a:rPr>
              <a:t>FLOW CHART</a:t>
            </a:r>
          </a:p>
          <a:p>
            <a:r>
              <a:rPr lang="en-IN" dirty="0" smtClean="0">
                <a:cs typeface="Times New Roman" pitchFamily="18" charset="0"/>
              </a:rPr>
              <a:t>DATA PATH</a:t>
            </a:r>
          </a:p>
          <a:p>
            <a:r>
              <a:rPr lang="en-IN" dirty="0" smtClean="0">
                <a:cs typeface="Times New Roman" pitchFamily="18" charset="0"/>
              </a:rPr>
              <a:t>ARCHITECTURE</a:t>
            </a:r>
          </a:p>
          <a:p>
            <a:r>
              <a:rPr lang="en-IN" dirty="0" smtClean="0">
                <a:cs typeface="Times New Roman" pitchFamily="18" charset="0"/>
              </a:rPr>
              <a:t>CONTROL PATH</a:t>
            </a:r>
          </a:p>
          <a:p>
            <a:r>
              <a:rPr lang="en-IN" dirty="0" smtClean="0">
                <a:cs typeface="Times New Roman" pitchFamily="18" charset="0"/>
              </a:rPr>
              <a:t>FINITR STATE MACHINE</a:t>
            </a:r>
          </a:p>
          <a:p>
            <a:endParaRPr lang="en-US" dirty="0">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107504" y="44451"/>
            <a:ext cx="2304256" cy="876754"/>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IN" dirty="0" smtClean="0">
                <a:latin typeface="Times New Roman" pitchFamily="18" charset="0"/>
                <a:cs typeface="Times New Roman" pitchFamily="18" charset="0"/>
              </a:rPr>
              <a:t>Pseudo random number generator is a device that generates pseudo random number.</a:t>
            </a:r>
          </a:p>
          <a:p>
            <a:r>
              <a:rPr lang="en-IN" dirty="0" smtClean="0">
                <a:latin typeface="Times New Roman" pitchFamily="18" charset="0"/>
                <a:cs typeface="Times New Roman" pitchFamily="18" charset="0"/>
              </a:rPr>
              <a:t>We can generate pseudo random numbers by measuring random fluctuations .</a:t>
            </a:r>
          </a:p>
          <a:p>
            <a:r>
              <a:rPr lang="en-IN" dirty="0" smtClean="0">
                <a:latin typeface="Times New Roman" pitchFamily="18" charset="0"/>
                <a:cs typeface="Times New Roman" pitchFamily="18" charset="0"/>
              </a:rPr>
              <a:t>These fluctuation are generated when output or any physical quantities are un predictable.</a:t>
            </a:r>
          </a:p>
          <a:p>
            <a:r>
              <a:rPr lang="en-IN" dirty="0" smtClean="0">
                <a:latin typeface="Times New Roman" pitchFamily="18" charset="0"/>
                <a:cs typeface="Times New Roman" pitchFamily="18" charset="0"/>
              </a:rPr>
              <a:t>Some of the physical quantities are noise, temperature.</a:t>
            </a:r>
          </a:p>
          <a:p>
            <a:r>
              <a:rPr lang="en-IN" dirty="0" smtClean="0">
                <a:latin typeface="Times New Roman" pitchFamily="18" charset="0"/>
                <a:cs typeface="Times New Roman" pitchFamily="18" charset="0"/>
              </a:rPr>
              <a:t>Pseudo random number generator will repeat the sequence.   </a:t>
            </a:r>
            <a:endParaRPr lang="en-US" dirty="0">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107504" y="44451"/>
            <a:ext cx="2304256" cy="87675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Methods of generating Pseudo </a:t>
            </a:r>
            <a:r>
              <a:rPr lang="en-IN" dirty="0"/>
              <a:t>R</a:t>
            </a:r>
            <a:r>
              <a:rPr lang="en-IN" dirty="0" smtClean="0"/>
              <a:t>andom Number</a:t>
            </a:r>
            <a:endParaRPr lang="en-US" dirty="0"/>
          </a:p>
        </p:txBody>
      </p:sp>
      <p:sp>
        <p:nvSpPr>
          <p:cNvPr id="3" name="Content Placeholder 2"/>
          <p:cNvSpPr>
            <a:spLocks noGrp="1"/>
          </p:cNvSpPr>
          <p:nvPr>
            <p:ph idx="1"/>
          </p:nvPr>
        </p:nvSpPr>
        <p:spPr/>
        <p:txBody>
          <a:bodyPr>
            <a:normAutofit fontScale="92500" lnSpcReduction="10000"/>
          </a:bodyPr>
          <a:lstStyle/>
          <a:p>
            <a:r>
              <a:rPr lang="en-GB" b="1" dirty="0" smtClean="0">
                <a:latin typeface="Times New Roman" pitchFamily="18" charset="0"/>
                <a:cs typeface="Times New Roman" pitchFamily="18" charset="0"/>
              </a:rPr>
              <a:t>Design of a Random Number Generator using XOR Shift method</a:t>
            </a:r>
            <a:r>
              <a:rPr lang="en-GB" dirty="0" smtClean="0"/>
              <a:t>:  </a:t>
            </a:r>
            <a:r>
              <a:rPr lang="en-GB" sz="2900" dirty="0" smtClean="0"/>
              <a:t>XOR shift is a category of pseudorandom number generators. It repeatedly uses the transform of exclusive or on a number with a bit shifted version of it.</a:t>
            </a:r>
          </a:p>
          <a:p>
            <a:r>
              <a:rPr lang="en-GB" b="1" dirty="0" smtClean="0">
                <a:latin typeface="Times New Roman" pitchFamily="18" charset="0"/>
                <a:cs typeface="Times New Roman" pitchFamily="18" charset="0"/>
              </a:rPr>
              <a:t>Design of a Random Number Generator using Galois LFSR method</a:t>
            </a:r>
            <a:r>
              <a:rPr lang="en-GB" dirty="0" smtClean="0">
                <a:latin typeface="Times New Roman" pitchFamily="18" charset="0"/>
                <a:cs typeface="Times New Roman" pitchFamily="18" charset="0"/>
              </a:rPr>
              <a:t>. </a:t>
            </a:r>
            <a:r>
              <a:rPr lang="en-GB" sz="2900" dirty="0" smtClean="0">
                <a:latin typeface="Times New Roman" pitchFamily="18" charset="0"/>
                <a:cs typeface="Times New Roman" pitchFamily="18" charset="0"/>
              </a:rPr>
              <a:t>In Galois method, when the system is clocked, bits that are taps are shifted one position to the right unchanged. The taps on the other hand are XOR with the output bit before they are stored in next position.</a:t>
            </a:r>
            <a:endParaRPr lang="en-US" sz="2900" dirty="0">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107504" y="44451"/>
            <a:ext cx="2304256" cy="87675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1546"/>
          </a:xfrm>
        </p:spPr>
        <p:txBody>
          <a:bodyPr/>
          <a:lstStyle/>
          <a:p>
            <a:r>
              <a:rPr lang="en-IN" dirty="0" smtClean="0"/>
              <a:t>FLOW CHART</a:t>
            </a:r>
            <a:endParaRPr lang="en-US" dirty="0"/>
          </a:p>
        </p:txBody>
      </p:sp>
      <p:sp>
        <p:nvSpPr>
          <p:cNvPr id="3" name="Content Placeholder 2"/>
          <p:cNvSpPr>
            <a:spLocks noGrp="1"/>
          </p:cNvSpPr>
          <p:nvPr>
            <p:ph idx="1"/>
          </p:nvPr>
        </p:nvSpPr>
        <p:spPr>
          <a:xfrm flipV="1">
            <a:off x="457200" y="7429527"/>
            <a:ext cx="8229600" cy="785818"/>
          </a:xfrm>
        </p:spPr>
        <p:txBody>
          <a:bodyPr/>
          <a:lstStyle/>
          <a:p>
            <a:endParaRPr lang="en-US" dirty="0"/>
          </a:p>
        </p:txBody>
      </p:sp>
      <p:sp>
        <p:nvSpPr>
          <p:cNvPr id="4" name="Flowchart: Terminator 3"/>
          <p:cNvSpPr/>
          <p:nvPr/>
        </p:nvSpPr>
        <p:spPr>
          <a:xfrm>
            <a:off x="899592" y="1196752"/>
            <a:ext cx="1357322" cy="500066"/>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800" dirty="0" smtClean="0"/>
              <a:t>START</a:t>
            </a:r>
            <a:endParaRPr lang="en-US" sz="2800" dirty="0"/>
          </a:p>
        </p:txBody>
      </p:sp>
      <p:sp>
        <p:nvSpPr>
          <p:cNvPr id="5" name="Flowchart: Process 4"/>
          <p:cNvSpPr/>
          <p:nvPr/>
        </p:nvSpPr>
        <p:spPr>
          <a:xfrm>
            <a:off x="467544" y="2420888"/>
            <a:ext cx="2000264" cy="785818"/>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dirty="0" smtClean="0"/>
              <a:t>READ SEED VALUE</a:t>
            </a:r>
            <a:endParaRPr lang="en-US" sz="2400" dirty="0"/>
          </a:p>
        </p:txBody>
      </p:sp>
      <p:sp>
        <p:nvSpPr>
          <p:cNvPr id="6" name="Flowchart: Decision 5"/>
          <p:cNvSpPr/>
          <p:nvPr/>
        </p:nvSpPr>
        <p:spPr>
          <a:xfrm>
            <a:off x="467544" y="3789040"/>
            <a:ext cx="2071702" cy="1857388"/>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For </a:t>
            </a:r>
            <a:r>
              <a:rPr lang="en-GB" sz="2400" dirty="0" err="1" smtClean="0"/>
              <a:t>i</a:t>
            </a:r>
            <a:r>
              <a:rPr lang="en-GB" sz="2400" dirty="0" smtClean="0"/>
              <a:t>=65535;i&lt;1;</a:t>
            </a:r>
          </a:p>
          <a:p>
            <a:pPr algn="ctr"/>
            <a:r>
              <a:rPr lang="en-GB" sz="2400" dirty="0" err="1" smtClean="0"/>
              <a:t>i</a:t>
            </a:r>
            <a:r>
              <a:rPr lang="en-GB" sz="2400" dirty="0" smtClean="0"/>
              <a:t>--</a:t>
            </a:r>
            <a:endParaRPr lang="en-US" dirty="0"/>
          </a:p>
        </p:txBody>
      </p:sp>
      <p:sp>
        <p:nvSpPr>
          <p:cNvPr id="7" name="Flowchart: Data 6"/>
          <p:cNvSpPr/>
          <p:nvPr/>
        </p:nvSpPr>
        <p:spPr>
          <a:xfrm>
            <a:off x="3214678" y="1357298"/>
            <a:ext cx="2357454" cy="1214446"/>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000" dirty="0" smtClean="0"/>
              <a:t>New seed=(seed^(seed&gt;&gt;1))&amp;1</a:t>
            </a:r>
            <a:endParaRPr lang="en-US" sz="2000" dirty="0"/>
          </a:p>
        </p:txBody>
      </p:sp>
      <p:sp>
        <p:nvSpPr>
          <p:cNvPr id="8" name="Flowchart: Decision 7"/>
          <p:cNvSpPr/>
          <p:nvPr/>
        </p:nvSpPr>
        <p:spPr>
          <a:xfrm>
            <a:off x="3214678" y="4429132"/>
            <a:ext cx="1785950" cy="142876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000" dirty="0" smtClean="0"/>
              <a:t>For j=0;</a:t>
            </a:r>
          </a:p>
          <a:p>
            <a:pPr algn="ctr"/>
            <a:r>
              <a:rPr lang="en-GB" sz="2000" dirty="0" smtClean="0"/>
              <a:t>j&lt;=12;J++</a:t>
            </a:r>
            <a:endParaRPr lang="en-US" sz="2000" dirty="0"/>
          </a:p>
        </p:txBody>
      </p:sp>
      <p:sp>
        <p:nvSpPr>
          <p:cNvPr id="10" name="Flowchart: Process 9"/>
          <p:cNvSpPr/>
          <p:nvPr/>
        </p:nvSpPr>
        <p:spPr>
          <a:xfrm>
            <a:off x="3143240" y="3071810"/>
            <a:ext cx="1857388" cy="928694"/>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000" dirty="0" smtClean="0"/>
              <a:t>Print pseudo random number</a:t>
            </a:r>
            <a:endParaRPr lang="en-US" sz="2000" dirty="0"/>
          </a:p>
        </p:txBody>
      </p:sp>
      <p:sp>
        <p:nvSpPr>
          <p:cNvPr id="11" name="Flowchart: Data 10"/>
          <p:cNvSpPr/>
          <p:nvPr/>
        </p:nvSpPr>
        <p:spPr>
          <a:xfrm>
            <a:off x="6286512" y="1643050"/>
            <a:ext cx="2643206" cy="1000132"/>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000" dirty="0" smtClean="0"/>
              <a:t>Fibonacci=</a:t>
            </a:r>
          </a:p>
          <a:p>
            <a:pPr algn="ctr"/>
            <a:r>
              <a:rPr lang="en-GB" sz="2000" dirty="0" smtClean="0"/>
              <a:t>new seed+</a:t>
            </a:r>
          </a:p>
          <a:p>
            <a:pPr algn="ctr"/>
            <a:r>
              <a:rPr lang="en-GB" sz="2000" dirty="0" smtClean="0"/>
              <a:t>Seed</a:t>
            </a:r>
            <a:endParaRPr lang="en-US" sz="2000" dirty="0"/>
          </a:p>
        </p:txBody>
      </p:sp>
      <p:sp>
        <p:nvSpPr>
          <p:cNvPr id="12" name="Flowchart: Process 11"/>
          <p:cNvSpPr/>
          <p:nvPr/>
        </p:nvSpPr>
        <p:spPr>
          <a:xfrm>
            <a:off x="6357950" y="3071810"/>
            <a:ext cx="1928826" cy="857256"/>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Print Fibonacci</a:t>
            </a:r>
          </a:p>
          <a:p>
            <a:pPr algn="ctr"/>
            <a:r>
              <a:rPr lang="en-GB" dirty="0" smtClean="0"/>
              <a:t> </a:t>
            </a:r>
            <a:r>
              <a:rPr lang="en-GB" sz="2000" dirty="0" smtClean="0"/>
              <a:t>series</a:t>
            </a:r>
            <a:endParaRPr lang="en-US" sz="2000" dirty="0"/>
          </a:p>
        </p:txBody>
      </p:sp>
      <p:sp>
        <p:nvSpPr>
          <p:cNvPr id="13" name="Flowchart: Terminator 12"/>
          <p:cNvSpPr/>
          <p:nvPr/>
        </p:nvSpPr>
        <p:spPr>
          <a:xfrm>
            <a:off x="6429388" y="4643446"/>
            <a:ext cx="1714512" cy="857256"/>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STOP</a:t>
            </a:r>
            <a:endParaRPr lang="en-US" dirty="0"/>
          </a:p>
        </p:txBody>
      </p:sp>
      <p:cxnSp>
        <p:nvCxnSpPr>
          <p:cNvPr id="23" name="Straight Arrow Connector 22"/>
          <p:cNvCxnSpPr>
            <a:stCxn id="4" idx="2"/>
            <a:endCxn id="5" idx="0"/>
          </p:cNvCxnSpPr>
          <p:nvPr/>
        </p:nvCxnSpPr>
        <p:spPr>
          <a:xfrm flipH="1">
            <a:off x="1467676" y="1696818"/>
            <a:ext cx="110577" cy="72407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a:stCxn id="5" idx="2"/>
            <a:endCxn id="6" idx="0"/>
          </p:cNvCxnSpPr>
          <p:nvPr/>
        </p:nvCxnSpPr>
        <p:spPr>
          <a:xfrm>
            <a:off x="1467676" y="3206706"/>
            <a:ext cx="35719" cy="58233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9" name="Straight Arrow Connector 28"/>
          <p:cNvCxnSpPr>
            <a:stCxn id="7" idx="4"/>
          </p:cNvCxnSpPr>
          <p:nvPr/>
        </p:nvCxnSpPr>
        <p:spPr>
          <a:xfrm rot="16200000" flipH="1">
            <a:off x="4161231" y="2803917"/>
            <a:ext cx="500066" cy="35719"/>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a:stCxn id="10" idx="2"/>
            <a:endCxn id="8" idx="0"/>
          </p:cNvCxnSpPr>
          <p:nvPr/>
        </p:nvCxnSpPr>
        <p:spPr>
          <a:xfrm rot="16200000" flipH="1">
            <a:off x="3875479" y="4196958"/>
            <a:ext cx="428628" cy="35719"/>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3" name="Straight Arrow Connector 32"/>
          <p:cNvCxnSpPr>
            <a:stCxn id="11" idx="4"/>
          </p:cNvCxnSpPr>
          <p:nvPr/>
        </p:nvCxnSpPr>
        <p:spPr>
          <a:xfrm rot="16200000" flipH="1">
            <a:off x="7411660" y="2839636"/>
            <a:ext cx="428628"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2" idx="2"/>
            <a:endCxn id="13" idx="0"/>
          </p:cNvCxnSpPr>
          <p:nvPr/>
        </p:nvCxnSpPr>
        <p:spPr>
          <a:xfrm rot="5400000">
            <a:off x="6947314" y="4268397"/>
            <a:ext cx="714380" cy="35719"/>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45" name="Elbow Connector 44"/>
          <p:cNvCxnSpPr>
            <a:stCxn id="6" idx="3"/>
            <a:endCxn id="7" idx="2"/>
          </p:cNvCxnSpPr>
          <p:nvPr/>
        </p:nvCxnSpPr>
        <p:spPr>
          <a:xfrm flipV="1">
            <a:off x="2539246" y="1964521"/>
            <a:ext cx="911177" cy="2753213"/>
          </a:xfrm>
          <a:prstGeom prst="bentConnector3">
            <a:avLst>
              <a:gd name="adj1" fmla="val 50000"/>
            </a:avLst>
          </a:prstGeom>
          <a:ln>
            <a:tailEnd type="arrow"/>
          </a:ln>
        </p:spPr>
        <p:style>
          <a:lnRef idx="1">
            <a:schemeClr val="accent2"/>
          </a:lnRef>
          <a:fillRef idx="0">
            <a:schemeClr val="accent2"/>
          </a:fillRef>
          <a:effectRef idx="0">
            <a:schemeClr val="accent2"/>
          </a:effectRef>
          <a:fontRef idx="minor">
            <a:schemeClr val="tx1"/>
          </a:fontRef>
        </p:style>
      </p:cxnSp>
      <p:cxnSp>
        <p:nvCxnSpPr>
          <p:cNvPr id="47" name="Elbow Connector 46"/>
          <p:cNvCxnSpPr>
            <a:stCxn id="8" idx="3"/>
            <a:endCxn id="11" idx="2"/>
          </p:cNvCxnSpPr>
          <p:nvPr/>
        </p:nvCxnSpPr>
        <p:spPr>
          <a:xfrm flipV="1">
            <a:off x="5000628" y="2143116"/>
            <a:ext cx="1550205" cy="3000396"/>
          </a:xfrm>
          <a:prstGeom prst="bentConnector3">
            <a:avLst>
              <a:gd name="adj1" fmla="val 50000"/>
            </a:avLst>
          </a:prstGeom>
          <a:ln>
            <a:tailEnd type="arrow"/>
          </a:ln>
        </p:spPr>
        <p:style>
          <a:lnRef idx="1">
            <a:schemeClr val="accent2"/>
          </a:lnRef>
          <a:fillRef idx="0">
            <a:schemeClr val="accent2"/>
          </a:fillRef>
          <a:effectRef idx="0">
            <a:schemeClr val="accent2"/>
          </a:effectRef>
          <a:fontRef idx="minor">
            <a:schemeClr val="tx1"/>
          </a:fontRef>
        </p:style>
      </p:cxnSp>
      <p:cxnSp>
        <p:nvCxnSpPr>
          <p:cNvPr id="49" name="Elbow Connector 48"/>
          <p:cNvCxnSpPr>
            <a:stCxn id="8" idx="2"/>
            <a:endCxn id="13" idx="2"/>
          </p:cNvCxnSpPr>
          <p:nvPr/>
        </p:nvCxnSpPr>
        <p:spPr>
          <a:xfrm rot="5400000" flipH="1" flipV="1">
            <a:off x="5518553" y="4089801"/>
            <a:ext cx="357190" cy="3178991"/>
          </a:xfrm>
          <a:prstGeom prst="bentConnector3">
            <a:avLst>
              <a:gd name="adj1" fmla="val -64000"/>
            </a:avLst>
          </a:prstGeom>
          <a:ln>
            <a:tailEnd type="arrow"/>
          </a:ln>
        </p:spPr>
        <p:style>
          <a:lnRef idx="1">
            <a:schemeClr val="accent2"/>
          </a:lnRef>
          <a:fillRef idx="0">
            <a:schemeClr val="accent2"/>
          </a:fillRef>
          <a:effectRef idx="0">
            <a:schemeClr val="accent2"/>
          </a:effectRef>
          <a:fontRef idx="minor">
            <a:schemeClr val="tx1"/>
          </a:fontRef>
        </p:style>
      </p:cxnSp>
      <p:sp>
        <p:nvSpPr>
          <p:cNvPr id="56" name="TextBox 55"/>
          <p:cNvSpPr txBox="1"/>
          <p:nvPr/>
        </p:nvSpPr>
        <p:spPr>
          <a:xfrm>
            <a:off x="1428728" y="5572140"/>
            <a:ext cx="571504" cy="369332"/>
          </a:xfrm>
          <a:prstGeom prst="rect">
            <a:avLst/>
          </a:prstGeom>
          <a:noFill/>
        </p:spPr>
        <p:txBody>
          <a:bodyPr wrap="square" rtlCol="0">
            <a:spAutoFit/>
          </a:bodyPr>
          <a:lstStyle/>
          <a:p>
            <a:r>
              <a:rPr lang="en-GB" dirty="0" smtClean="0"/>
              <a:t>YES</a:t>
            </a:r>
            <a:endParaRPr lang="en-US" dirty="0"/>
          </a:p>
        </p:txBody>
      </p:sp>
      <p:sp>
        <p:nvSpPr>
          <p:cNvPr id="57" name="TextBox 56"/>
          <p:cNvSpPr txBox="1"/>
          <p:nvPr/>
        </p:nvSpPr>
        <p:spPr>
          <a:xfrm>
            <a:off x="2285984" y="4429132"/>
            <a:ext cx="500066" cy="338554"/>
          </a:xfrm>
          <a:prstGeom prst="rect">
            <a:avLst/>
          </a:prstGeom>
          <a:noFill/>
        </p:spPr>
        <p:txBody>
          <a:bodyPr wrap="square" rtlCol="0">
            <a:spAutoFit/>
          </a:bodyPr>
          <a:lstStyle/>
          <a:p>
            <a:r>
              <a:rPr lang="en-GB" sz="1600" dirty="0" smtClean="0"/>
              <a:t>NO</a:t>
            </a:r>
            <a:endParaRPr lang="en-US" sz="1600" dirty="0"/>
          </a:p>
        </p:txBody>
      </p:sp>
      <p:sp>
        <p:nvSpPr>
          <p:cNvPr id="59" name="TextBox 58"/>
          <p:cNvSpPr txBox="1"/>
          <p:nvPr/>
        </p:nvSpPr>
        <p:spPr>
          <a:xfrm>
            <a:off x="5000628" y="4857760"/>
            <a:ext cx="714380" cy="369332"/>
          </a:xfrm>
          <a:prstGeom prst="rect">
            <a:avLst/>
          </a:prstGeom>
          <a:noFill/>
        </p:spPr>
        <p:txBody>
          <a:bodyPr wrap="square" rtlCol="0">
            <a:spAutoFit/>
          </a:bodyPr>
          <a:lstStyle/>
          <a:p>
            <a:r>
              <a:rPr lang="en-GB" dirty="0" smtClean="0"/>
              <a:t>N0</a:t>
            </a:r>
            <a:endParaRPr lang="en-US" dirty="0"/>
          </a:p>
        </p:txBody>
      </p:sp>
      <p:sp>
        <p:nvSpPr>
          <p:cNvPr id="60" name="TextBox 59"/>
          <p:cNvSpPr txBox="1"/>
          <p:nvPr/>
        </p:nvSpPr>
        <p:spPr>
          <a:xfrm>
            <a:off x="3857620" y="6143644"/>
            <a:ext cx="642372" cy="369332"/>
          </a:xfrm>
          <a:prstGeom prst="rect">
            <a:avLst/>
          </a:prstGeom>
          <a:noFill/>
        </p:spPr>
        <p:txBody>
          <a:bodyPr wrap="square" rtlCol="0">
            <a:spAutoFit/>
          </a:bodyPr>
          <a:lstStyle/>
          <a:p>
            <a:r>
              <a:rPr lang="en-GB" dirty="0" smtClean="0"/>
              <a:t>YES</a:t>
            </a:r>
            <a:endParaRPr lang="en-US" dirty="0"/>
          </a:p>
        </p:txBody>
      </p:sp>
      <p:pic>
        <p:nvPicPr>
          <p:cNvPr id="61" name="Picture 60"/>
          <p:cNvPicPr/>
          <p:nvPr/>
        </p:nvPicPr>
        <p:blipFill>
          <a:blip r:embed="rId2" cstate="print"/>
          <a:srcRect/>
          <a:stretch>
            <a:fillRect/>
          </a:stretch>
        </p:blipFill>
        <p:spPr bwMode="auto">
          <a:xfrm>
            <a:off x="107504" y="44451"/>
            <a:ext cx="2304256" cy="876754"/>
          </a:xfrm>
          <a:prstGeom prst="rect">
            <a:avLst/>
          </a:prstGeom>
          <a:noFill/>
          <a:ln w="9525">
            <a:noFill/>
            <a:miter lim="800000"/>
            <a:headEnd/>
            <a:tailEnd/>
          </a:ln>
        </p:spPr>
      </p:pic>
      <p:cxnSp>
        <p:nvCxnSpPr>
          <p:cNvPr id="63" name="Straight Connector 62"/>
          <p:cNvCxnSpPr/>
          <p:nvPr/>
        </p:nvCxnSpPr>
        <p:spPr>
          <a:xfrm rot="16200000" flipV="1">
            <a:off x="-1987092" y="4299460"/>
            <a:ext cx="4654870" cy="33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323528" y="1988840"/>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643834" y="2857496"/>
            <a:ext cx="114300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6894529" y="4750603"/>
            <a:ext cx="378542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a:off x="357158" y="6643710"/>
            <a:ext cx="8429684"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GB" dirty="0" smtClean="0"/>
              <a:t>DATA PATH</a:t>
            </a:r>
            <a:endParaRPr lang="en-US" dirty="0"/>
          </a:p>
        </p:txBody>
      </p:sp>
      <p:sp>
        <p:nvSpPr>
          <p:cNvPr id="3" name="Content Placeholder 2"/>
          <p:cNvSpPr>
            <a:spLocks noGrp="1"/>
          </p:cNvSpPr>
          <p:nvPr>
            <p:ph idx="1"/>
          </p:nvPr>
        </p:nvSpPr>
        <p:spPr>
          <a:xfrm flipV="1">
            <a:off x="457200" y="7286651"/>
            <a:ext cx="8229600" cy="1071570"/>
          </a:xfrm>
        </p:spPr>
        <p:txBody>
          <a:bodyPr/>
          <a:lstStyle/>
          <a:p>
            <a:endParaRPr lang="en-US" dirty="0"/>
          </a:p>
        </p:txBody>
      </p:sp>
      <p:sp>
        <p:nvSpPr>
          <p:cNvPr id="5" name="Flowchart: Process 4"/>
          <p:cNvSpPr/>
          <p:nvPr/>
        </p:nvSpPr>
        <p:spPr>
          <a:xfrm>
            <a:off x="1071538" y="1714488"/>
            <a:ext cx="1214446" cy="571504"/>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A</a:t>
            </a:r>
            <a:endParaRPr lang="en-US" dirty="0"/>
          </a:p>
        </p:txBody>
      </p:sp>
      <p:sp>
        <p:nvSpPr>
          <p:cNvPr id="6" name="Flowchart: Process 5"/>
          <p:cNvSpPr/>
          <p:nvPr/>
        </p:nvSpPr>
        <p:spPr>
          <a:xfrm>
            <a:off x="857224" y="2786058"/>
            <a:ext cx="1428760" cy="64294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Right shift</a:t>
            </a:r>
            <a:endParaRPr lang="en-US" dirty="0"/>
          </a:p>
        </p:txBody>
      </p:sp>
      <p:sp>
        <p:nvSpPr>
          <p:cNvPr id="7" name="Flowchart: Process 6"/>
          <p:cNvSpPr/>
          <p:nvPr/>
        </p:nvSpPr>
        <p:spPr>
          <a:xfrm>
            <a:off x="1000100" y="4000504"/>
            <a:ext cx="1428760" cy="64294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XOR</a:t>
            </a:r>
            <a:endParaRPr lang="en-US" dirty="0"/>
          </a:p>
        </p:txBody>
      </p:sp>
      <p:sp>
        <p:nvSpPr>
          <p:cNvPr id="8" name="Flowchart: Process 7"/>
          <p:cNvSpPr/>
          <p:nvPr/>
        </p:nvSpPr>
        <p:spPr>
          <a:xfrm>
            <a:off x="1000100" y="5214950"/>
            <a:ext cx="1428760" cy="78581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AND</a:t>
            </a:r>
            <a:endParaRPr lang="en-US" dirty="0"/>
          </a:p>
        </p:txBody>
      </p:sp>
      <p:sp>
        <p:nvSpPr>
          <p:cNvPr id="9" name="Flowchart: Process 8"/>
          <p:cNvSpPr/>
          <p:nvPr/>
        </p:nvSpPr>
        <p:spPr>
          <a:xfrm>
            <a:off x="4500562" y="1785926"/>
            <a:ext cx="1285884" cy="571504"/>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B</a:t>
            </a:r>
            <a:endParaRPr lang="en-US" dirty="0"/>
          </a:p>
        </p:txBody>
      </p:sp>
      <p:sp>
        <p:nvSpPr>
          <p:cNvPr id="10" name="Flowchart: Process 9"/>
          <p:cNvSpPr/>
          <p:nvPr/>
        </p:nvSpPr>
        <p:spPr>
          <a:xfrm>
            <a:off x="4572000" y="2714620"/>
            <a:ext cx="1143008" cy="64294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COMP </a:t>
            </a:r>
            <a:endParaRPr lang="en-US" dirty="0"/>
          </a:p>
        </p:txBody>
      </p:sp>
      <p:sp>
        <p:nvSpPr>
          <p:cNvPr id="11" name="Rectangle 10"/>
          <p:cNvSpPr/>
          <p:nvPr/>
        </p:nvSpPr>
        <p:spPr>
          <a:xfrm>
            <a:off x="4357686" y="5000636"/>
            <a:ext cx="1714512" cy="8572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ADDER</a:t>
            </a:r>
            <a:endParaRPr lang="en-US" dirty="0"/>
          </a:p>
        </p:txBody>
      </p:sp>
      <p:cxnSp>
        <p:nvCxnSpPr>
          <p:cNvPr id="14" name="Straight Connector 13"/>
          <p:cNvCxnSpPr/>
          <p:nvPr/>
        </p:nvCxnSpPr>
        <p:spPr>
          <a:xfrm>
            <a:off x="1571604" y="1071546"/>
            <a:ext cx="664373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6643702" y="3143248"/>
            <a:ext cx="4214842"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1285852" y="1357298"/>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9" idx="0"/>
          </p:cNvCxnSpPr>
          <p:nvPr/>
        </p:nvCxnSpPr>
        <p:spPr>
          <a:xfrm rot="5400000">
            <a:off x="4822033" y="1464455"/>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2"/>
          </p:cNvCxnSpPr>
          <p:nvPr/>
        </p:nvCxnSpPr>
        <p:spPr>
          <a:xfrm rot="5400000">
            <a:off x="1410869" y="2518166"/>
            <a:ext cx="50006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p:cNvCxnSpPr>
          <p:nvPr/>
        </p:nvCxnSpPr>
        <p:spPr>
          <a:xfrm rot="5400000">
            <a:off x="1285852" y="371475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2"/>
            <a:endCxn id="8" idx="0"/>
          </p:cNvCxnSpPr>
          <p:nvPr/>
        </p:nvCxnSpPr>
        <p:spPr>
          <a:xfrm rot="5400000">
            <a:off x="1428728" y="4929198"/>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hape 33"/>
          <p:cNvCxnSpPr>
            <a:stCxn id="8" idx="2"/>
            <a:endCxn id="11" idx="1"/>
          </p:cNvCxnSpPr>
          <p:nvPr/>
        </p:nvCxnSpPr>
        <p:spPr>
          <a:xfrm rot="5400000" flipH="1" flipV="1">
            <a:off x="2750331" y="4393413"/>
            <a:ext cx="571504" cy="2643206"/>
          </a:xfrm>
          <a:prstGeom prst="bentConnector4">
            <a:avLst>
              <a:gd name="adj1" fmla="val -40000"/>
              <a:gd name="adj2" fmla="val 63514"/>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929586" y="5286388"/>
            <a:ext cx="1214414" cy="369332"/>
          </a:xfrm>
          <a:prstGeom prst="rect">
            <a:avLst/>
          </a:prstGeom>
          <a:noFill/>
        </p:spPr>
        <p:txBody>
          <a:bodyPr wrap="square" rtlCol="0">
            <a:spAutoFit/>
          </a:bodyPr>
          <a:lstStyle/>
          <a:p>
            <a:r>
              <a:rPr lang="en-GB" dirty="0" err="1" smtClean="0"/>
              <a:t>Data_in</a:t>
            </a:r>
            <a:endParaRPr lang="en-US" dirty="0"/>
          </a:p>
        </p:txBody>
      </p:sp>
      <p:cxnSp>
        <p:nvCxnSpPr>
          <p:cNvPr id="37" name="Straight Arrow Connector 36"/>
          <p:cNvCxnSpPr/>
          <p:nvPr/>
        </p:nvCxnSpPr>
        <p:spPr>
          <a:xfrm>
            <a:off x="214282" y="1857364"/>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0800000">
            <a:off x="2285984" y="1857364"/>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357422" y="1428736"/>
            <a:ext cx="857256" cy="369332"/>
          </a:xfrm>
          <a:prstGeom prst="rect">
            <a:avLst/>
          </a:prstGeom>
          <a:noFill/>
        </p:spPr>
        <p:txBody>
          <a:bodyPr wrap="square" rtlCol="0">
            <a:spAutoFit/>
          </a:bodyPr>
          <a:lstStyle/>
          <a:p>
            <a:r>
              <a:rPr lang="en-GB" dirty="0" smtClean="0"/>
              <a:t>CLR A</a:t>
            </a:r>
            <a:endParaRPr lang="en-US" dirty="0"/>
          </a:p>
        </p:txBody>
      </p:sp>
      <p:sp>
        <p:nvSpPr>
          <p:cNvPr id="60" name="TextBox 59"/>
          <p:cNvSpPr txBox="1"/>
          <p:nvPr/>
        </p:nvSpPr>
        <p:spPr>
          <a:xfrm>
            <a:off x="0" y="1571612"/>
            <a:ext cx="1357290" cy="369332"/>
          </a:xfrm>
          <a:prstGeom prst="rect">
            <a:avLst/>
          </a:prstGeom>
          <a:noFill/>
        </p:spPr>
        <p:txBody>
          <a:bodyPr wrap="square" rtlCol="0">
            <a:spAutoFit/>
          </a:bodyPr>
          <a:lstStyle/>
          <a:p>
            <a:r>
              <a:rPr lang="en-GB" dirty="0" smtClean="0"/>
              <a:t>LD A</a:t>
            </a:r>
            <a:endParaRPr lang="en-US" dirty="0"/>
          </a:p>
        </p:txBody>
      </p:sp>
      <p:sp>
        <p:nvSpPr>
          <p:cNvPr id="61" name="TextBox 60"/>
          <p:cNvSpPr txBox="1"/>
          <p:nvPr/>
        </p:nvSpPr>
        <p:spPr>
          <a:xfrm>
            <a:off x="857224" y="2357430"/>
            <a:ext cx="928694" cy="369332"/>
          </a:xfrm>
          <a:prstGeom prst="rect">
            <a:avLst/>
          </a:prstGeom>
          <a:noFill/>
        </p:spPr>
        <p:txBody>
          <a:bodyPr wrap="square" rtlCol="0">
            <a:spAutoFit/>
          </a:bodyPr>
          <a:lstStyle/>
          <a:p>
            <a:r>
              <a:rPr lang="en-GB" dirty="0" smtClean="0"/>
              <a:t>P SEED</a:t>
            </a:r>
            <a:endParaRPr lang="en-US" dirty="0"/>
          </a:p>
        </p:txBody>
      </p:sp>
      <p:sp>
        <p:nvSpPr>
          <p:cNvPr id="63" name="TextBox 62"/>
          <p:cNvSpPr txBox="1"/>
          <p:nvPr/>
        </p:nvSpPr>
        <p:spPr>
          <a:xfrm>
            <a:off x="1214414" y="3571876"/>
            <a:ext cx="285752" cy="369332"/>
          </a:xfrm>
          <a:prstGeom prst="rect">
            <a:avLst/>
          </a:prstGeom>
          <a:noFill/>
        </p:spPr>
        <p:txBody>
          <a:bodyPr wrap="square" rtlCol="0">
            <a:spAutoFit/>
          </a:bodyPr>
          <a:lstStyle/>
          <a:p>
            <a:r>
              <a:rPr lang="en-GB" dirty="0" smtClean="0"/>
              <a:t>X</a:t>
            </a:r>
            <a:endParaRPr lang="en-US" dirty="0"/>
          </a:p>
        </p:txBody>
      </p:sp>
      <p:sp>
        <p:nvSpPr>
          <p:cNvPr id="64" name="TextBox 63"/>
          <p:cNvSpPr txBox="1"/>
          <p:nvPr/>
        </p:nvSpPr>
        <p:spPr>
          <a:xfrm>
            <a:off x="1285852" y="4714884"/>
            <a:ext cx="357190" cy="369332"/>
          </a:xfrm>
          <a:prstGeom prst="rect">
            <a:avLst/>
          </a:prstGeom>
          <a:noFill/>
        </p:spPr>
        <p:txBody>
          <a:bodyPr wrap="square" rtlCol="0">
            <a:spAutoFit/>
          </a:bodyPr>
          <a:lstStyle/>
          <a:p>
            <a:r>
              <a:rPr lang="en-GB" dirty="0" smtClean="0"/>
              <a:t>Y</a:t>
            </a:r>
            <a:endParaRPr lang="en-US" dirty="0"/>
          </a:p>
        </p:txBody>
      </p:sp>
      <p:sp>
        <p:nvSpPr>
          <p:cNvPr id="65" name="TextBox 64"/>
          <p:cNvSpPr txBox="1"/>
          <p:nvPr/>
        </p:nvSpPr>
        <p:spPr>
          <a:xfrm>
            <a:off x="2571736" y="5857892"/>
            <a:ext cx="1071570" cy="369332"/>
          </a:xfrm>
          <a:prstGeom prst="rect">
            <a:avLst/>
          </a:prstGeom>
          <a:noFill/>
        </p:spPr>
        <p:txBody>
          <a:bodyPr wrap="square" rtlCol="0">
            <a:spAutoFit/>
          </a:bodyPr>
          <a:lstStyle/>
          <a:p>
            <a:r>
              <a:rPr lang="en-GB" dirty="0" smtClean="0"/>
              <a:t>N SEED</a:t>
            </a:r>
            <a:endParaRPr lang="en-US" dirty="0"/>
          </a:p>
        </p:txBody>
      </p:sp>
      <p:sp>
        <p:nvSpPr>
          <p:cNvPr id="66" name="TextBox 65"/>
          <p:cNvSpPr txBox="1"/>
          <p:nvPr/>
        </p:nvSpPr>
        <p:spPr>
          <a:xfrm>
            <a:off x="5857884" y="1643050"/>
            <a:ext cx="714380" cy="369332"/>
          </a:xfrm>
          <a:prstGeom prst="rect">
            <a:avLst/>
          </a:prstGeom>
          <a:noFill/>
        </p:spPr>
        <p:txBody>
          <a:bodyPr wrap="square" rtlCol="0">
            <a:spAutoFit/>
          </a:bodyPr>
          <a:lstStyle/>
          <a:p>
            <a:r>
              <a:rPr lang="en-GB" dirty="0" smtClean="0"/>
              <a:t>LD B</a:t>
            </a:r>
            <a:endParaRPr lang="en-US" dirty="0"/>
          </a:p>
        </p:txBody>
      </p:sp>
      <p:cxnSp>
        <p:nvCxnSpPr>
          <p:cNvPr id="79" name="Straight Arrow Connector 78"/>
          <p:cNvCxnSpPr/>
          <p:nvPr/>
        </p:nvCxnSpPr>
        <p:spPr>
          <a:xfrm rot="5400000">
            <a:off x="4607719" y="6179363"/>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072066" y="5929330"/>
            <a:ext cx="857256" cy="369332"/>
          </a:xfrm>
          <a:prstGeom prst="rect">
            <a:avLst/>
          </a:prstGeom>
          <a:noFill/>
        </p:spPr>
        <p:txBody>
          <a:bodyPr wrap="square" rtlCol="0">
            <a:spAutoFit/>
          </a:bodyPr>
          <a:lstStyle/>
          <a:p>
            <a:r>
              <a:rPr lang="en-GB" dirty="0" smtClean="0"/>
              <a:t>OUTUT</a:t>
            </a:r>
            <a:endParaRPr lang="en-US" dirty="0"/>
          </a:p>
        </p:txBody>
      </p:sp>
      <p:cxnSp>
        <p:nvCxnSpPr>
          <p:cNvPr id="82" name="Straight Arrow Connector 81"/>
          <p:cNvCxnSpPr>
            <a:stCxn id="9" idx="2"/>
            <a:endCxn id="10" idx="0"/>
          </p:cNvCxnSpPr>
          <p:nvPr/>
        </p:nvCxnSpPr>
        <p:spPr>
          <a:xfrm rot="5400000">
            <a:off x="4964909" y="2536025"/>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rot="10800000">
            <a:off x="5786446" y="1928802"/>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10800000">
            <a:off x="5786446" y="2285992"/>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10" idx="2"/>
          </p:cNvCxnSpPr>
          <p:nvPr/>
        </p:nvCxnSpPr>
        <p:spPr>
          <a:xfrm rot="5400000">
            <a:off x="4929190" y="3571876"/>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5857884" y="2357430"/>
            <a:ext cx="785818" cy="369332"/>
          </a:xfrm>
          <a:prstGeom prst="rect">
            <a:avLst/>
          </a:prstGeom>
          <a:noFill/>
        </p:spPr>
        <p:txBody>
          <a:bodyPr wrap="square" rtlCol="0">
            <a:spAutoFit/>
          </a:bodyPr>
          <a:lstStyle/>
          <a:p>
            <a:r>
              <a:rPr lang="en-GB" dirty="0" smtClean="0"/>
              <a:t>DEC B</a:t>
            </a:r>
            <a:endParaRPr lang="en-US" dirty="0"/>
          </a:p>
        </p:txBody>
      </p:sp>
      <p:sp>
        <p:nvSpPr>
          <p:cNvPr id="93" name="TextBox 92"/>
          <p:cNvSpPr txBox="1"/>
          <p:nvPr/>
        </p:nvSpPr>
        <p:spPr>
          <a:xfrm>
            <a:off x="5143504" y="3429000"/>
            <a:ext cx="785818" cy="369332"/>
          </a:xfrm>
          <a:prstGeom prst="rect">
            <a:avLst/>
          </a:prstGeom>
          <a:noFill/>
        </p:spPr>
        <p:txBody>
          <a:bodyPr wrap="square" rtlCol="0">
            <a:spAutoFit/>
          </a:bodyPr>
          <a:lstStyle/>
          <a:p>
            <a:r>
              <a:rPr lang="en-GB" dirty="0" smtClean="0"/>
              <a:t>EQZ1</a:t>
            </a:r>
            <a:endParaRPr lang="en-US" dirty="0"/>
          </a:p>
        </p:txBody>
      </p:sp>
      <p:sp>
        <p:nvSpPr>
          <p:cNvPr id="94" name="Flowchart: Process 93"/>
          <p:cNvSpPr/>
          <p:nvPr/>
        </p:nvSpPr>
        <p:spPr>
          <a:xfrm>
            <a:off x="7143768" y="1714488"/>
            <a:ext cx="785818" cy="571504"/>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D</a:t>
            </a:r>
            <a:endParaRPr lang="en-US" dirty="0"/>
          </a:p>
        </p:txBody>
      </p:sp>
      <p:sp>
        <p:nvSpPr>
          <p:cNvPr id="95" name="Flowchart: Process 94"/>
          <p:cNvSpPr/>
          <p:nvPr/>
        </p:nvSpPr>
        <p:spPr>
          <a:xfrm>
            <a:off x="6929454" y="2714620"/>
            <a:ext cx="857256" cy="64294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COMP</a:t>
            </a:r>
            <a:endParaRPr lang="en-US" dirty="0"/>
          </a:p>
        </p:txBody>
      </p:sp>
      <p:cxnSp>
        <p:nvCxnSpPr>
          <p:cNvPr id="97" name="Straight Arrow Connector 96"/>
          <p:cNvCxnSpPr>
            <a:endCxn id="94" idx="0"/>
          </p:cNvCxnSpPr>
          <p:nvPr/>
        </p:nvCxnSpPr>
        <p:spPr>
          <a:xfrm rot="16200000" flipH="1">
            <a:off x="7197346" y="1375157"/>
            <a:ext cx="642942"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95" idx="0"/>
          </p:cNvCxnSpPr>
          <p:nvPr/>
        </p:nvCxnSpPr>
        <p:spPr>
          <a:xfrm rot="5400000">
            <a:off x="7143768" y="2500306"/>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95" idx="2"/>
          </p:cNvCxnSpPr>
          <p:nvPr/>
        </p:nvCxnSpPr>
        <p:spPr>
          <a:xfrm rot="5400000">
            <a:off x="7108049" y="3607595"/>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8215338" y="1071546"/>
            <a:ext cx="5000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rot="10800000">
            <a:off x="7929586" y="1785926"/>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rot="10800000">
            <a:off x="7929586" y="2214554"/>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8001024" y="1357298"/>
            <a:ext cx="642942" cy="369332"/>
          </a:xfrm>
          <a:prstGeom prst="rect">
            <a:avLst/>
          </a:prstGeom>
          <a:noFill/>
        </p:spPr>
        <p:txBody>
          <a:bodyPr wrap="square" rtlCol="0">
            <a:spAutoFit/>
          </a:bodyPr>
          <a:lstStyle/>
          <a:p>
            <a:r>
              <a:rPr lang="en-GB" dirty="0" smtClean="0"/>
              <a:t>LD D</a:t>
            </a:r>
            <a:endParaRPr lang="en-US" dirty="0"/>
          </a:p>
        </p:txBody>
      </p:sp>
      <p:sp>
        <p:nvSpPr>
          <p:cNvPr id="113" name="TextBox 112"/>
          <p:cNvSpPr txBox="1"/>
          <p:nvPr/>
        </p:nvSpPr>
        <p:spPr>
          <a:xfrm>
            <a:off x="8001024" y="2285992"/>
            <a:ext cx="1142976" cy="369332"/>
          </a:xfrm>
          <a:prstGeom prst="rect">
            <a:avLst/>
          </a:prstGeom>
          <a:noFill/>
        </p:spPr>
        <p:txBody>
          <a:bodyPr wrap="square" rtlCol="0">
            <a:spAutoFit/>
          </a:bodyPr>
          <a:lstStyle/>
          <a:p>
            <a:r>
              <a:rPr lang="en-GB" dirty="0" smtClean="0"/>
              <a:t>INC D</a:t>
            </a:r>
            <a:endParaRPr lang="en-US" dirty="0"/>
          </a:p>
        </p:txBody>
      </p:sp>
      <p:sp>
        <p:nvSpPr>
          <p:cNvPr id="114" name="TextBox 113"/>
          <p:cNvSpPr txBox="1"/>
          <p:nvPr/>
        </p:nvSpPr>
        <p:spPr>
          <a:xfrm>
            <a:off x="7358082" y="3500438"/>
            <a:ext cx="857256" cy="369332"/>
          </a:xfrm>
          <a:prstGeom prst="rect">
            <a:avLst/>
          </a:prstGeom>
          <a:noFill/>
        </p:spPr>
        <p:txBody>
          <a:bodyPr wrap="square" rtlCol="0">
            <a:spAutoFit/>
          </a:bodyPr>
          <a:lstStyle/>
          <a:p>
            <a:r>
              <a:rPr lang="en-GB" dirty="0" smtClean="0"/>
              <a:t>EQZ2</a:t>
            </a:r>
            <a:endParaRPr lang="en-US" dirty="0"/>
          </a:p>
        </p:txBody>
      </p:sp>
      <p:cxnSp>
        <p:nvCxnSpPr>
          <p:cNvPr id="123" name="Straight Arrow Connector 122"/>
          <p:cNvCxnSpPr/>
          <p:nvPr/>
        </p:nvCxnSpPr>
        <p:spPr>
          <a:xfrm>
            <a:off x="214282" y="4143380"/>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643042" y="2500306"/>
            <a:ext cx="250033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Elbow Connector 132"/>
          <p:cNvCxnSpPr/>
          <p:nvPr/>
        </p:nvCxnSpPr>
        <p:spPr>
          <a:xfrm rot="16200000" flipH="1">
            <a:off x="3178959" y="3464719"/>
            <a:ext cx="2500330" cy="57150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10800000">
            <a:off x="214282" y="2357430"/>
            <a:ext cx="142876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5400000">
            <a:off x="-677899" y="3250405"/>
            <a:ext cx="178515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214282" y="5357826"/>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214282" y="5072074"/>
            <a:ext cx="714380" cy="369332"/>
          </a:xfrm>
          <a:prstGeom prst="rect">
            <a:avLst/>
          </a:prstGeom>
          <a:noFill/>
        </p:spPr>
        <p:txBody>
          <a:bodyPr wrap="square" rtlCol="0">
            <a:spAutoFit/>
          </a:bodyPr>
          <a:lstStyle/>
          <a:p>
            <a:r>
              <a:rPr lang="en-IN" dirty="0" smtClean="0"/>
              <a:t>1</a:t>
            </a:r>
            <a:endParaRPr lang="en-US" dirty="0"/>
          </a:p>
        </p:txBody>
      </p:sp>
      <p:pic>
        <p:nvPicPr>
          <p:cNvPr id="143" name="Picture 142"/>
          <p:cNvPicPr/>
          <p:nvPr/>
        </p:nvPicPr>
        <p:blipFill>
          <a:blip r:embed="rId2" cstate="print"/>
          <a:srcRect/>
          <a:stretch>
            <a:fillRect/>
          </a:stretch>
        </p:blipFill>
        <p:spPr bwMode="auto">
          <a:xfrm>
            <a:off x="107504" y="44451"/>
            <a:ext cx="2304256" cy="87675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US" dirty="0"/>
          </a:p>
        </p:txBody>
      </p:sp>
      <p:sp>
        <p:nvSpPr>
          <p:cNvPr id="3" name="Content Placeholder 2"/>
          <p:cNvSpPr>
            <a:spLocks noGrp="1"/>
          </p:cNvSpPr>
          <p:nvPr>
            <p:ph idx="1"/>
          </p:nvPr>
        </p:nvSpPr>
        <p:spPr>
          <a:xfrm>
            <a:off x="457200" y="7358089"/>
            <a:ext cx="8229600" cy="571504"/>
          </a:xfrm>
        </p:spPr>
        <p:txBody>
          <a:bodyPr>
            <a:normAutofit lnSpcReduction="10000"/>
          </a:bodyPr>
          <a:lstStyle/>
          <a:p>
            <a:endParaRPr lang="en-US" dirty="0"/>
          </a:p>
        </p:txBody>
      </p:sp>
      <p:sp>
        <p:nvSpPr>
          <p:cNvPr id="4" name="Flowchart: Process 3"/>
          <p:cNvSpPr/>
          <p:nvPr/>
        </p:nvSpPr>
        <p:spPr>
          <a:xfrm>
            <a:off x="1071538" y="1500174"/>
            <a:ext cx="2357454" cy="4929222"/>
          </a:xfrm>
          <a:prstGeom prst="flowChart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2800" dirty="0" smtClean="0"/>
              <a:t>DATA PATH</a:t>
            </a:r>
            <a:endParaRPr lang="en-US" sz="2800" dirty="0"/>
          </a:p>
        </p:txBody>
      </p:sp>
      <p:sp>
        <p:nvSpPr>
          <p:cNvPr id="5" name="Flowchart: Process 4"/>
          <p:cNvSpPr/>
          <p:nvPr/>
        </p:nvSpPr>
        <p:spPr>
          <a:xfrm>
            <a:off x="6143636" y="1500174"/>
            <a:ext cx="1884748" cy="5000660"/>
          </a:xfrm>
          <a:prstGeom prst="flowChart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2800" dirty="0" smtClean="0"/>
              <a:t>CONTROL PATH</a:t>
            </a:r>
            <a:endParaRPr lang="en-US" sz="2800" dirty="0"/>
          </a:p>
        </p:txBody>
      </p:sp>
      <p:cxnSp>
        <p:nvCxnSpPr>
          <p:cNvPr id="7" name="Straight Arrow Connector 6"/>
          <p:cNvCxnSpPr>
            <a:stCxn id="3" idx="0"/>
            <a:endCxn id="3" idx="0"/>
          </p:cNvCxnSpPr>
          <p:nvPr/>
        </p:nvCxnSpPr>
        <p:spPr>
          <a:xfrm rot="5400000" flipH="1" flipV="1">
            <a:off x="4572000" y="7358089"/>
            <a:ext cx="15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8992" y="1857364"/>
            <a:ext cx="271464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500430" y="2285992"/>
            <a:ext cx="25717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8992" y="2643182"/>
            <a:ext cx="264320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428992" y="3143248"/>
            <a:ext cx="271464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428992" y="3643314"/>
            <a:ext cx="271464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428992" y="4143380"/>
            <a:ext cx="2643206"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a:off x="3347864" y="5301208"/>
            <a:ext cx="271464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a:off x="3419872" y="6093296"/>
            <a:ext cx="2643206"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000496" y="1571612"/>
            <a:ext cx="1000132" cy="369332"/>
          </a:xfrm>
          <a:prstGeom prst="rect">
            <a:avLst/>
          </a:prstGeom>
          <a:noFill/>
        </p:spPr>
        <p:txBody>
          <a:bodyPr wrap="square" rtlCol="0">
            <a:spAutoFit/>
          </a:bodyPr>
          <a:lstStyle/>
          <a:p>
            <a:r>
              <a:rPr lang="en-IN" dirty="0" smtClean="0"/>
              <a:t>CLR A</a:t>
            </a:r>
            <a:endParaRPr lang="en-US" dirty="0"/>
          </a:p>
        </p:txBody>
      </p:sp>
      <p:sp>
        <p:nvSpPr>
          <p:cNvPr id="38" name="TextBox 37"/>
          <p:cNvSpPr txBox="1"/>
          <p:nvPr/>
        </p:nvSpPr>
        <p:spPr>
          <a:xfrm>
            <a:off x="4071934" y="2000240"/>
            <a:ext cx="1143008" cy="369332"/>
          </a:xfrm>
          <a:prstGeom prst="rect">
            <a:avLst/>
          </a:prstGeom>
          <a:noFill/>
        </p:spPr>
        <p:txBody>
          <a:bodyPr wrap="square" rtlCol="0">
            <a:spAutoFit/>
          </a:bodyPr>
          <a:lstStyle/>
          <a:p>
            <a:r>
              <a:rPr lang="en-IN" dirty="0" smtClean="0"/>
              <a:t>LDA</a:t>
            </a:r>
            <a:endParaRPr lang="en-US" dirty="0"/>
          </a:p>
        </p:txBody>
      </p:sp>
      <p:sp>
        <p:nvSpPr>
          <p:cNvPr id="39" name="TextBox 38"/>
          <p:cNvSpPr txBox="1"/>
          <p:nvPr/>
        </p:nvSpPr>
        <p:spPr>
          <a:xfrm>
            <a:off x="4071934" y="2786058"/>
            <a:ext cx="1071570" cy="369332"/>
          </a:xfrm>
          <a:prstGeom prst="rect">
            <a:avLst/>
          </a:prstGeom>
          <a:noFill/>
        </p:spPr>
        <p:txBody>
          <a:bodyPr wrap="square" rtlCol="0">
            <a:spAutoFit/>
          </a:bodyPr>
          <a:lstStyle/>
          <a:p>
            <a:r>
              <a:rPr lang="en-IN" dirty="0" smtClean="0"/>
              <a:t>DECB</a:t>
            </a:r>
            <a:endParaRPr lang="en-US" dirty="0"/>
          </a:p>
        </p:txBody>
      </p:sp>
      <p:sp>
        <p:nvSpPr>
          <p:cNvPr id="40" name="TextBox 39"/>
          <p:cNvSpPr txBox="1"/>
          <p:nvPr/>
        </p:nvSpPr>
        <p:spPr>
          <a:xfrm>
            <a:off x="4000496" y="2357430"/>
            <a:ext cx="928694" cy="369332"/>
          </a:xfrm>
          <a:prstGeom prst="rect">
            <a:avLst/>
          </a:prstGeom>
          <a:noFill/>
        </p:spPr>
        <p:txBody>
          <a:bodyPr wrap="square" rtlCol="0">
            <a:spAutoFit/>
          </a:bodyPr>
          <a:lstStyle/>
          <a:p>
            <a:r>
              <a:rPr lang="en-IN" dirty="0" smtClean="0"/>
              <a:t>LD B</a:t>
            </a:r>
            <a:endParaRPr lang="en-US" dirty="0"/>
          </a:p>
        </p:txBody>
      </p:sp>
      <p:sp>
        <p:nvSpPr>
          <p:cNvPr id="41" name="TextBox 40"/>
          <p:cNvSpPr txBox="1"/>
          <p:nvPr/>
        </p:nvSpPr>
        <p:spPr>
          <a:xfrm>
            <a:off x="4000496" y="3357562"/>
            <a:ext cx="1000132" cy="369332"/>
          </a:xfrm>
          <a:prstGeom prst="rect">
            <a:avLst/>
          </a:prstGeom>
          <a:noFill/>
        </p:spPr>
        <p:txBody>
          <a:bodyPr wrap="square" rtlCol="0">
            <a:spAutoFit/>
          </a:bodyPr>
          <a:lstStyle/>
          <a:p>
            <a:r>
              <a:rPr lang="en-IN" dirty="0" smtClean="0"/>
              <a:t>LDD</a:t>
            </a:r>
            <a:endParaRPr lang="en-US" dirty="0"/>
          </a:p>
        </p:txBody>
      </p:sp>
      <p:sp>
        <p:nvSpPr>
          <p:cNvPr id="42" name="TextBox 41"/>
          <p:cNvSpPr txBox="1"/>
          <p:nvPr/>
        </p:nvSpPr>
        <p:spPr>
          <a:xfrm>
            <a:off x="4000496" y="3857628"/>
            <a:ext cx="1000132" cy="369332"/>
          </a:xfrm>
          <a:prstGeom prst="rect">
            <a:avLst/>
          </a:prstGeom>
          <a:noFill/>
        </p:spPr>
        <p:txBody>
          <a:bodyPr wrap="square" rtlCol="0">
            <a:spAutoFit/>
          </a:bodyPr>
          <a:lstStyle/>
          <a:p>
            <a:r>
              <a:rPr lang="en-IN" dirty="0" smtClean="0"/>
              <a:t>INC D</a:t>
            </a:r>
            <a:endParaRPr lang="en-US" dirty="0"/>
          </a:p>
        </p:txBody>
      </p:sp>
      <p:sp>
        <p:nvSpPr>
          <p:cNvPr id="44" name="TextBox 43"/>
          <p:cNvSpPr txBox="1"/>
          <p:nvPr/>
        </p:nvSpPr>
        <p:spPr>
          <a:xfrm>
            <a:off x="3779912" y="4941168"/>
            <a:ext cx="928694" cy="369332"/>
          </a:xfrm>
          <a:prstGeom prst="rect">
            <a:avLst/>
          </a:prstGeom>
          <a:noFill/>
        </p:spPr>
        <p:txBody>
          <a:bodyPr wrap="square" rtlCol="0">
            <a:spAutoFit/>
          </a:bodyPr>
          <a:lstStyle/>
          <a:p>
            <a:r>
              <a:rPr lang="en-IN" dirty="0" smtClean="0"/>
              <a:t>EQZ1</a:t>
            </a:r>
            <a:endParaRPr lang="en-US" dirty="0"/>
          </a:p>
        </p:txBody>
      </p:sp>
      <p:sp>
        <p:nvSpPr>
          <p:cNvPr id="45" name="TextBox 44"/>
          <p:cNvSpPr txBox="1"/>
          <p:nvPr/>
        </p:nvSpPr>
        <p:spPr>
          <a:xfrm>
            <a:off x="3851920" y="5805264"/>
            <a:ext cx="1214446" cy="369332"/>
          </a:xfrm>
          <a:prstGeom prst="rect">
            <a:avLst/>
          </a:prstGeom>
          <a:noFill/>
        </p:spPr>
        <p:txBody>
          <a:bodyPr wrap="square" rtlCol="0">
            <a:spAutoFit/>
          </a:bodyPr>
          <a:lstStyle/>
          <a:p>
            <a:r>
              <a:rPr lang="en-IN" dirty="0" smtClean="0"/>
              <a:t>EQZ2</a:t>
            </a:r>
            <a:endParaRPr lang="en-US" dirty="0"/>
          </a:p>
        </p:txBody>
      </p:sp>
      <p:pic>
        <p:nvPicPr>
          <p:cNvPr id="46" name="Picture 45"/>
          <p:cNvPicPr/>
          <p:nvPr/>
        </p:nvPicPr>
        <p:blipFill>
          <a:blip r:embed="rId2" cstate="print"/>
          <a:srcRect/>
          <a:stretch>
            <a:fillRect/>
          </a:stretch>
        </p:blipFill>
        <p:spPr bwMode="auto">
          <a:xfrm>
            <a:off x="107504" y="44451"/>
            <a:ext cx="2304256" cy="876754"/>
          </a:xfrm>
          <a:prstGeom prst="rect">
            <a:avLst/>
          </a:prstGeom>
          <a:noFill/>
          <a:ln w="9525">
            <a:noFill/>
            <a:miter lim="800000"/>
            <a:headEnd/>
            <a:tailEnd/>
          </a:ln>
        </p:spPr>
      </p:pic>
      <p:cxnSp>
        <p:nvCxnSpPr>
          <p:cNvPr id="28" name="Straight Arrow Connector 27"/>
          <p:cNvCxnSpPr/>
          <p:nvPr/>
        </p:nvCxnSpPr>
        <p:spPr>
          <a:xfrm>
            <a:off x="8028384" y="2492896"/>
            <a:ext cx="72008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8028384" y="3789040"/>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8028384" y="5085184"/>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244408" y="4797152"/>
            <a:ext cx="576064" cy="369332"/>
          </a:xfrm>
          <a:prstGeom prst="rect">
            <a:avLst/>
          </a:prstGeom>
          <a:noFill/>
        </p:spPr>
        <p:txBody>
          <a:bodyPr wrap="square" rtlCol="0">
            <a:spAutoFit/>
          </a:bodyPr>
          <a:lstStyle/>
          <a:p>
            <a:r>
              <a:rPr lang="en-US" dirty="0" err="1" smtClean="0"/>
              <a:t>clk</a:t>
            </a:r>
            <a:endParaRPr lang="en-IN" dirty="0"/>
          </a:p>
        </p:txBody>
      </p:sp>
      <p:sp>
        <p:nvSpPr>
          <p:cNvPr id="48" name="TextBox 47"/>
          <p:cNvSpPr txBox="1"/>
          <p:nvPr/>
        </p:nvSpPr>
        <p:spPr>
          <a:xfrm>
            <a:off x="8172400" y="3419708"/>
            <a:ext cx="971600" cy="369332"/>
          </a:xfrm>
          <a:prstGeom prst="rect">
            <a:avLst/>
          </a:prstGeom>
          <a:noFill/>
        </p:spPr>
        <p:txBody>
          <a:bodyPr wrap="square" rtlCol="0">
            <a:spAutoFit/>
          </a:bodyPr>
          <a:lstStyle/>
          <a:p>
            <a:r>
              <a:rPr lang="en-US" dirty="0" smtClean="0"/>
              <a:t>start</a:t>
            </a:r>
            <a:endParaRPr lang="en-IN" dirty="0"/>
          </a:p>
        </p:txBody>
      </p:sp>
      <p:sp>
        <p:nvSpPr>
          <p:cNvPr id="49" name="TextBox 48"/>
          <p:cNvSpPr txBox="1"/>
          <p:nvPr/>
        </p:nvSpPr>
        <p:spPr>
          <a:xfrm>
            <a:off x="8100392" y="2204865"/>
            <a:ext cx="792088" cy="369332"/>
          </a:xfrm>
          <a:prstGeom prst="rect">
            <a:avLst/>
          </a:prstGeom>
          <a:noFill/>
        </p:spPr>
        <p:txBody>
          <a:bodyPr wrap="square" rtlCol="0">
            <a:spAutoFit/>
          </a:bodyPr>
          <a:lstStyle/>
          <a:p>
            <a:r>
              <a:rPr lang="en-US" dirty="0" smtClean="0"/>
              <a:t>done</a:t>
            </a:r>
            <a:endParaRPr lang="en-IN" dirty="0"/>
          </a:p>
        </p:txBody>
      </p:sp>
      <p:cxnSp>
        <p:nvCxnSpPr>
          <p:cNvPr id="51" name="Straight Connector 50"/>
          <p:cNvCxnSpPr/>
          <p:nvPr/>
        </p:nvCxnSpPr>
        <p:spPr>
          <a:xfrm>
            <a:off x="8676456" y="5085184"/>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979712" y="6669360"/>
            <a:ext cx="66967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1979712" y="6381328"/>
            <a:ext cx="72008"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0108"/>
          </a:xfrm>
        </p:spPr>
        <p:txBody>
          <a:bodyPr>
            <a:normAutofit fontScale="90000"/>
          </a:bodyPr>
          <a:lstStyle/>
          <a:p>
            <a:r>
              <a:rPr lang="en-IN" dirty="0" smtClean="0"/>
              <a:t>CONTROL PATH-</a:t>
            </a:r>
            <a:br>
              <a:rPr lang="en-IN" dirty="0" smtClean="0"/>
            </a:br>
            <a:endParaRPr lang="en-US" dirty="0"/>
          </a:p>
        </p:txBody>
      </p:sp>
      <p:sp>
        <p:nvSpPr>
          <p:cNvPr id="3" name="Content Placeholder 2"/>
          <p:cNvSpPr>
            <a:spLocks noGrp="1"/>
          </p:cNvSpPr>
          <p:nvPr>
            <p:ph idx="1"/>
          </p:nvPr>
        </p:nvSpPr>
        <p:spPr>
          <a:xfrm flipV="1">
            <a:off x="457200" y="7072337"/>
            <a:ext cx="8229600" cy="142876"/>
          </a:xfrm>
        </p:spPr>
        <p:txBody>
          <a:bodyPr>
            <a:normAutofit fontScale="25000" lnSpcReduction="20000"/>
          </a:bodyPr>
          <a:lstStyle/>
          <a:p>
            <a:endParaRPr lang="en-US" dirty="0"/>
          </a:p>
        </p:txBody>
      </p:sp>
      <p:sp>
        <p:nvSpPr>
          <p:cNvPr id="6" name="Flowchart: Terminator 5"/>
          <p:cNvSpPr/>
          <p:nvPr/>
        </p:nvSpPr>
        <p:spPr>
          <a:xfrm>
            <a:off x="642910" y="1071546"/>
            <a:ext cx="1357322" cy="785818"/>
          </a:xfrm>
          <a:prstGeom prst="flowChartTermina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START</a:t>
            </a:r>
            <a:endParaRPr lang="en-US" dirty="0"/>
          </a:p>
        </p:txBody>
      </p:sp>
      <p:sp>
        <p:nvSpPr>
          <p:cNvPr id="7" name="Rectangle 6"/>
          <p:cNvSpPr/>
          <p:nvPr/>
        </p:nvSpPr>
        <p:spPr>
          <a:xfrm>
            <a:off x="642910" y="2285992"/>
            <a:ext cx="1357322" cy="64294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A=</a:t>
            </a:r>
            <a:r>
              <a:rPr lang="en-IN" dirty="0" err="1" smtClean="0"/>
              <a:t>data_in</a:t>
            </a:r>
            <a:endParaRPr lang="en-US" dirty="0"/>
          </a:p>
        </p:txBody>
      </p:sp>
      <p:sp>
        <p:nvSpPr>
          <p:cNvPr id="8" name="Flowchart: Process 7"/>
          <p:cNvSpPr/>
          <p:nvPr/>
        </p:nvSpPr>
        <p:spPr>
          <a:xfrm>
            <a:off x="571472" y="3500438"/>
            <a:ext cx="1428760" cy="71438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B= </a:t>
            </a:r>
            <a:r>
              <a:rPr lang="en-IN" dirty="0" err="1" smtClean="0"/>
              <a:t>data_in</a:t>
            </a:r>
            <a:endParaRPr lang="en-IN" dirty="0" smtClean="0"/>
          </a:p>
          <a:p>
            <a:pPr algn="ctr"/>
            <a:endParaRPr lang="en-US" dirty="0"/>
          </a:p>
        </p:txBody>
      </p:sp>
      <p:sp>
        <p:nvSpPr>
          <p:cNvPr id="9" name="Rectangle 8"/>
          <p:cNvSpPr/>
          <p:nvPr/>
        </p:nvSpPr>
        <p:spPr>
          <a:xfrm>
            <a:off x="500034" y="4857760"/>
            <a:ext cx="1500198" cy="8572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D=</a:t>
            </a:r>
            <a:r>
              <a:rPr lang="en-IN" dirty="0" err="1" smtClean="0"/>
              <a:t>data_in</a:t>
            </a:r>
            <a:endParaRPr lang="en-US" dirty="0"/>
          </a:p>
        </p:txBody>
      </p:sp>
      <p:sp>
        <p:nvSpPr>
          <p:cNvPr id="10" name="Flowchart: Decision 9"/>
          <p:cNvSpPr/>
          <p:nvPr/>
        </p:nvSpPr>
        <p:spPr>
          <a:xfrm>
            <a:off x="3707904" y="2420888"/>
            <a:ext cx="1214446" cy="1428760"/>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B=1</a:t>
            </a:r>
            <a:endParaRPr lang="en-US" dirty="0"/>
          </a:p>
        </p:txBody>
      </p:sp>
      <p:sp>
        <p:nvSpPr>
          <p:cNvPr id="11" name="Flowchart: Process 10"/>
          <p:cNvSpPr/>
          <p:nvPr/>
        </p:nvSpPr>
        <p:spPr>
          <a:xfrm>
            <a:off x="3636466" y="4778342"/>
            <a:ext cx="1357322" cy="1000132"/>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EQZ 1</a:t>
            </a:r>
            <a:endParaRPr lang="en-US" dirty="0"/>
          </a:p>
        </p:txBody>
      </p:sp>
      <p:sp>
        <p:nvSpPr>
          <p:cNvPr id="14" name="Flowchart: Process 13"/>
          <p:cNvSpPr/>
          <p:nvPr/>
        </p:nvSpPr>
        <p:spPr>
          <a:xfrm>
            <a:off x="3493590" y="1206442"/>
            <a:ext cx="1571636" cy="857256"/>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B=65535</a:t>
            </a:r>
          </a:p>
          <a:p>
            <a:pPr algn="ctr"/>
            <a:r>
              <a:rPr lang="en-IN" dirty="0" smtClean="0"/>
              <a:t>B=B-1</a:t>
            </a:r>
          </a:p>
          <a:p>
            <a:pPr algn="ctr"/>
            <a:endParaRPr lang="en-US" dirty="0"/>
          </a:p>
        </p:txBody>
      </p:sp>
      <p:sp>
        <p:nvSpPr>
          <p:cNvPr id="16" name="Flowchart: Process 15"/>
          <p:cNvSpPr/>
          <p:nvPr/>
        </p:nvSpPr>
        <p:spPr>
          <a:xfrm>
            <a:off x="6858016" y="1571612"/>
            <a:ext cx="1357322" cy="857256"/>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D=0</a:t>
            </a:r>
          </a:p>
          <a:p>
            <a:pPr algn="ctr"/>
            <a:r>
              <a:rPr lang="en-IN" dirty="0" smtClean="0"/>
              <a:t>D=</a:t>
            </a:r>
            <a:r>
              <a:rPr lang="en-US" dirty="0" smtClean="0"/>
              <a:t>D+1</a:t>
            </a:r>
            <a:endParaRPr lang="en-IN" dirty="0" smtClean="0"/>
          </a:p>
        </p:txBody>
      </p:sp>
      <p:sp>
        <p:nvSpPr>
          <p:cNvPr id="17" name="Flowchart: Decision 16"/>
          <p:cNvSpPr/>
          <p:nvPr/>
        </p:nvSpPr>
        <p:spPr>
          <a:xfrm>
            <a:off x="6715140" y="3071810"/>
            <a:ext cx="1428760" cy="1071570"/>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D=12</a:t>
            </a:r>
            <a:endParaRPr lang="en-US" dirty="0"/>
          </a:p>
        </p:txBody>
      </p:sp>
      <p:sp>
        <p:nvSpPr>
          <p:cNvPr id="18" name="Flowchart: Process 17"/>
          <p:cNvSpPr/>
          <p:nvPr/>
        </p:nvSpPr>
        <p:spPr>
          <a:xfrm>
            <a:off x="6643702" y="5143512"/>
            <a:ext cx="1500198" cy="107157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EQZ 2</a:t>
            </a:r>
            <a:endParaRPr lang="en-US" dirty="0"/>
          </a:p>
        </p:txBody>
      </p:sp>
      <p:cxnSp>
        <p:nvCxnSpPr>
          <p:cNvPr id="20" name="Straight Arrow Connector 19"/>
          <p:cNvCxnSpPr>
            <a:stCxn id="6" idx="2"/>
            <a:endCxn id="7" idx="0"/>
          </p:cNvCxnSpPr>
          <p:nvPr/>
        </p:nvCxnSpPr>
        <p:spPr>
          <a:xfrm rot="5400000">
            <a:off x="1107257" y="2071678"/>
            <a:ext cx="42862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7" idx="2"/>
            <a:endCxn id="8" idx="0"/>
          </p:cNvCxnSpPr>
          <p:nvPr/>
        </p:nvCxnSpPr>
        <p:spPr>
          <a:xfrm rot="5400000">
            <a:off x="1017960" y="3196827"/>
            <a:ext cx="571504" cy="3571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rot="5400000">
            <a:off x="821505" y="453628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Elbow Connector 31"/>
          <p:cNvCxnSpPr>
            <a:endCxn id="14" idx="1"/>
          </p:cNvCxnSpPr>
          <p:nvPr/>
        </p:nvCxnSpPr>
        <p:spPr>
          <a:xfrm>
            <a:off x="2779210" y="1492194"/>
            <a:ext cx="714380" cy="142876"/>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36" name="Straight Arrow Connector 35"/>
          <p:cNvCxnSpPr>
            <a:stCxn id="14" idx="2"/>
            <a:endCxn id="10" idx="0"/>
          </p:cNvCxnSpPr>
          <p:nvPr/>
        </p:nvCxnSpPr>
        <p:spPr>
          <a:xfrm rot="16200000" flipH="1">
            <a:off x="4118672" y="2224433"/>
            <a:ext cx="357190" cy="3571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p:cNvCxnSpPr>
            <a:stCxn id="10" idx="2"/>
            <a:endCxn id="11" idx="0"/>
          </p:cNvCxnSpPr>
          <p:nvPr/>
        </p:nvCxnSpPr>
        <p:spPr>
          <a:xfrm rot="5400000">
            <a:off x="3850780" y="4313995"/>
            <a:ext cx="92869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a:stCxn id="16" idx="2"/>
            <a:endCxn id="17" idx="0"/>
          </p:cNvCxnSpPr>
          <p:nvPr/>
        </p:nvCxnSpPr>
        <p:spPr>
          <a:xfrm rot="5400000">
            <a:off x="7161628" y="2696761"/>
            <a:ext cx="642942" cy="10715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Straight Arrow Connector 43"/>
          <p:cNvCxnSpPr>
            <a:stCxn id="17" idx="2"/>
            <a:endCxn id="18" idx="0"/>
          </p:cNvCxnSpPr>
          <p:nvPr/>
        </p:nvCxnSpPr>
        <p:spPr>
          <a:xfrm rot="5400000">
            <a:off x="6911595" y="4625587"/>
            <a:ext cx="1000132" cy="3571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Straight Connector 49"/>
          <p:cNvCxnSpPr>
            <a:stCxn id="17" idx="3"/>
          </p:cNvCxnSpPr>
          <p:nvPr/>
        </p:nvCxnSpPr>
        <p:spPr>
          <a:xfrm>
            <a:off x="8143900" y="3607595"/>
            <a:ext cx="500066" cy="35719"/>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a:xfrm rot="16200000" flipH="1">
            <a:off x="7179487" y="5107793"/>
            <a:ext cx="3000396" cy="71438"/>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p:cNvCxnSpPr/>
          <p:nvPr/>
        </p:nvCxnSpPr>
        <p:spPr>
          <a:xfrm rot="10800000">
            <a:off x="214282" y="6643710"/>
            <a:ext cx="8501122" cy="1588"/>
          </a:xfrm>
          <a:prstGeom prst="line">
            <a:avLst/>
          </a:prstGeom>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flipH="1" flipV="1">
            <a:off x="179512" y="4509120"/>
            <a:ext cx="34770" cy="2134590"/>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a:off x="179512" y="4509120"/>
            <a:ext cx="96349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4279408" y="4063962"/>
            <a:ext cx="785818" cy="369332"/>
          </a:xfrm>
          <a:prstGeom prst="rect">
            <a:avLst/>
          </a:prstGeom>
          <a:noFill/>
        </p:spPr>
        <p:txBody>
          <a:bodyPr wrap="square" rtlCol="0">
            <a:spAutoFit/>
          </a:bodyPr>
          <a:lstStyle/>
          <a:p>
            <a:r>
              <a:rPr lang="en-IN" dirty="0" smtClean="0"/>
              <a:t>YES</a:t>
            </a:r>
            <a:endParaRPr lang="en-US" dirty="0"/>
          </a:p>
        </p:txBody>
      </p:sp>
      <p:sp>
        <p:nvSpPr>
          <p:cNvPr id="71" name="TextBox 70"/>
          <p:cNvSpPr txBox="1"/>
          <p:nvPr/>
        </p:nvSpPr>
        <p:spPr>
          <a:xfrm>
            <a:off x="2714612" y="3429000"/>
            <a:ext cx="642942" cy="369332"/>
          </a:xfrm>
          <a:prstGeom prst="rect">
            <a:avLst/>
          </a:prstGeom>
          <a:noFill/>
        </p:spPr>
        <p:txBody>
          <a:bodyPr wrap="square" rtlCol="0">
            <a:spAutoFit/>
          </a:bodyPr>
          <a:lstStyle/>
          <a:p>
            <a:r>
              <a:rPr lang="en-IN" dirty="0" smtClean="0"/>
              <a:t>NO</a:t>
            </a:r>
            <a:endParaRPr lang="en-US" dirty="0"/>
          </a:p>
        </p:txBody>
      </p:sp>
      <p:sp>
        <p:nvSpPr>
          <p:cNvPr id="72" name="TextBox 71"/>
          <p:cNvSpPr txBox="1"/>
          <p:nvPr/>
        </p:nvSpPr>
        <p:spPr>
          <a:xfrm>
            <a:off x="7429520" y="4429132"/>
            <a:ext cx="714380" cy="369332"/>
          </a:xfrm>
          <a:prstGeom prst="rect">
            <a:avLst/>
          </a:prstGeom>
          <a:noFill/>
        </p:spPr>
        <p:txBody>
          <a:bodyPr wrap="square" rtlCol="0">
            <a:spAutoFit/>
          </a:bodyPr>
          <a:lstStyle/>
          <a:p>
            <a:r>
              <a:rPr lang="en-IN" dirty="0" smtClean="0"/>
              <a:t>YES</a:t>
            </a:r>
            <a:endParaRPr lang="en-US" dirty="0"/>
          </a:p>
        </p:txBody>
      </p:sp>
      <p:sp>
        <p:nvSpPr>
          <p:cNvPr id="73" name="TextBox 72"/>
          <p:cNvSpPr txBox="1"/>
          <p:nvPr/>
        </p:nvSpPr>
        <p:spPr>
          <a:xfrm>
            <a:off x="8001024" y="3214686"/>
            <a:ext cx="714380" cy="369332"/>
          </a:xfrm>
          <a:prstGeom prst="rect">
            <a:avLst/>
          </a:prstGeom>
          <a:noFill/>
        </p:spPr>
        <p:txBody>
          <a:bodyPr wrap="square" rtlCol="0">
            <a:spAutoFit/>
          </a:bodyPr>
          <a:lstStyle/>
          <a:p>
            <a:r>
              <a:rPr lang="en-IN" dirty="0" smtClean="0"/>
              <a:t>NO</a:t>
            </a:r>
            <a:endParaRPr lang="en-US" dirty="0"/>
          </a:p>
        </p:txBody>
      </p:sp>
      <p:pic>
        <p:nvPicPr>
          <p:cNvPr id="83" name="Picture 82"/>
          <p:cNvPicPr/>
          <p:nvPr/>
        </p:nvPicPr>
        <p:blipFill>
          <a:blip r:embed="rId2" cstate="print"/>
          <a:srcRect/>
          <a:stretch>
            <a:fillRect/>
          </a:stretch>
        </p:blipFill>
        <p:spPr bwMode="auto">
          <a:xfrm>
            <a:off x="107504" y="44451"/>
            <a:ext cx="2304256" cy="876754"/>
          </a:xfrm>
          <a:prstGeom prst="rect">
            <a:avLst/>
          </a:prstGeom>
          <a:noFill/>
          <a:ln w="9525">
            <a:noFill/>
            <a:miter lim="800000"/>
            <a:headEnd/>
            <a:tailEnd/>
          </a:ln>
        </p:spPr>
      </p:pic>
      <p:cxnSp>
        <p:nvCxnSpPr>
          <p:cNvPr id="41" name="Straight Connector 40"/>
          <p:cNvCxnSpPr/>
          <p:nvPr/>
        </p:nvCxnSpPr>
        <p:spPr>
          <a:xfrm flipH="1">
            <a:off x="1979712" y="3789040"/>
            <a:ext cx="504056" cy="0"/>
          </a:xfrm>
          <a:prstGeom prst="line">
            <a:avLst/>
          </a:prstGeom>
        </p:spPr>
        <p:style>
          <a:lnRef idx="3">
            <a:schemeClr val="dk1"/>
          </a:lnRef>
          <a:fillRef idx="0">
            <a:schemeClr val="dk1"/>
          </a:fillRef>
          <a:effectRef idx="2">
            <a:schemeClr val="dk1"/>
          </a:effectRef>
          <a:fontRef idx="minor">
            <a:schemeClr val="tx1"/>
          </a:fontRef>
        </p:style>
      </p:cxnSp>
      <p:cxnSp>
        <p:nvCxnSpPr>
          <p:cNvPr id="51" name="Shape 50"/>
          <p:cNvCxnSpPr>
            <a:stCxn id="10" idx="1"/>
          </p:cNvCxnSpPr>
          <p:nvPr/>
        </p:nvCxnSpPr>
        <p:spPr>
          <a:xfrm rot="10800000">
            <a:off x="3195298" y="1627090"/>
            <a:ext cx="512606" cy="1508178"/>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54" name="Elbow Connector 53"/>
          <p:cNvCxnSpPr/>
          <p:nvPr/>
        </p:nvCxnSpPr>
        <p:spPr>
          <a:xfrm rot="5400000" flipH="1" flipV="1">
            <a:off x="1475656" y="2492896"/>
            <a:ext cx="2304256" cy="288032"/>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59" name="Straight Connector 58"/>
          <p:cNvCxnSpPr>
            <a:stCxn id="9" idx="2"/>
          </p:cNvCxnSpPr>
          <p:nvPr/>
        </p:nvCxnSpPr>
        <p:spPr>
          <a:xfrm>
            <a:off x="1250133" y="5715016"/>
            <a:ext cx="9499" cy="666312"/>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flipV="1">
            <a:off x="1259632" y="6237312"/>
            <a:ext cx="4464496" cy="72008"/>
          </a:xfrm>
          <a:prstGeom prst="line">
            <a:avLst/>
          </a:prstGeom>
        </p:spPr>
        <p:style>
          <a:lnRef idx="3">
            <a:schemeClr val="dk1"/>
          </a:lnRef>
          <a:fillRef idx="0">
            <a:schemeClr val="dk1"/>
          </a:fillRef>
          <a:effectRef idx="2">
            <a:schemeClr val="dk1"/>
          </a:effectRef>
          <a:fontRef idx="minor">
            <a:schemeClr val="tx1"/>
          </a:fontRef>
        </p:style>
      </p:cxnSp>
      <p:cxnSp>
        <p:nvCxnSpPr>
          <p:cNvPr id="63" name="Straight Connector 62"/>
          <p:cNvCxnSpPr/>
          <p:nvPr/>
        </p:nvCxnSpPr>
        <p:spPr>
          <a:xfrm flipV="1">
            <a:off x="5724128" y="836712"/>
            <a:ext cx="0" cy="5400600"/>
          </a:xfrm>
          <a:prstGeom prst="line">
            <a:avLst/>
          </a:prstGeom>
        </p:spPr>
        <p:style>
          <a:lnRef idx="3">
            <a:schemeClr val="dk1"/>
          </a:lnRef>
          <a:fillRef idx="0">
            <a:schemeClr val="dk1"/>
          </a:fillRef>
          <a:effectRef idx="2">
            <a:schemeClr val="dk1"/>
          </a:effectRef>
          <a:fontRef idx="minor">
            <a:schemeClr val="tx1"/>
          </a:fontRef>
        </p:style>
      </p:cxnSp>
      <p:cxnSp>
        <p:nvCxnSpPr>
          <p:cNvPr id="67" name="Shape 66"/>
          <p:cNvCxnSpPr/>
          <p:nvPr/>
        </p:nvCxnSpPr>
        <p:spPr>
          <a:xfrm>
            <a:off x="5724128" y="908720"/>
            <a:ext cx="1740541" cy="662892"/>
          </a:xfrm>
          <a:prstGeom prst="bentConnector2">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071546"/>
          </a:xfrm>
        </p:spPr>
        <p:txBody>
          <a:bodyPr/>
          <a:lstStyle/>
          <a:p>
            <a:r>
              <a:rPr lang="en-IN" dirty="0" smtClean="0"/>
              <a:t>FINITE STATE MACHINE</a:t>
            </a:r>
            <a:endParaRPr lang="en-US" dirty="0"/>
          </a:p>
        </p:txBody>
      </p:sp>
      <p:sp>
        <p:nvSpPr>
          <p:cNvPr id="3" name="Content Placeholder 2"/>
          <p:cNvSpPr>
            <a:spLocks noGrp="1"/>
          </p:cNvSpPr>
          <p:nvPr>
            <p:ph idx="1"/>
          </p:nvPr>
        </p:nvSpPr>
        <p:spPr>
          <a:xfrm>
            <a:off x="457200" y="8001032"/>
            <a:ext cx="8229600" cy="428628"/>
          </a:xfrm>
        </p:spPr>
        <p:txBody>
          <a:bodyPr>
            <a:normAutofit fontScale="85000" lnSpcReduction="20000"/>
          </a:bodyPr>
          <a:lstStyle/>
          <a:p>
            <a:endParaRPr lang="en-US" dirty="0"/>
          </a:p>
        </p:txBody>
      </p:sp>
      <p:sp>
        <p:nvSpPr>
          <p:cNvPr id="4" name="Flowchart: Connector 3"/>
          <p:cNvSpPr/>
          <p:nvPr/>
        </p:nvSpPr>
        <p:spPr>
          <a:xfrm>
            <a:off x="1071538" y="1643050"/>
            <a:ext cx="785818" cy="57150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S0</a:t>
            </a:r>
            <a:endParaRPr lang="en-US" dirty="0"/>
          </a:p>
        </p:txBody>
      </p:sp>
      <p:sp>
        <p:nvSpPr>
          <p:cNvPr id="6" name="Flowchart: Connector 5"/>
          <p:cNvSpPr/>
          <p:nvPr/>
        </p:nvSpPr>
        <p:spPr>
          <a:xfrm>
            <a:off x="1071538" y="2643182"/>
            <a:ext cx="785818" cy="57150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S1</a:t>
            </a:r>
            <a:endParaRPr lang="en-US" dirty="0"/>
          </a:p>
        </p:txBody>
      </p:sp>
      <p:sp>
        <p:nvSpPr>
          <p:cNvPr id="7" name="Flowchart: Connector 6"/>
          <p:cNvSpPr/>
          <p:nvPr/>
        </p:nvSpPr>
        <p:spPr>
          <a:xfrm>
            <a:off x="1000100" y="3643314"/>
            <a:ext cx="785818" cy="57150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S2</a:t>
            </a:r>
            <a:endParaRPr lang="en-US" dirty="0"/>
          </a:p>
        </p:txBody>
      </p:sp>
      <p:sp>
        <p:nvSpPr>
          <p:cNvPr id="8" name="Flowchart: Connector 7"/>
          <p:cNvSpPr/>
          <p:nvPr/>
        </p:nvSpPr>
        <p:spPr>
          <a:xfrm>
            <a:off x="1071538" y="4857760"/>
            <a:ext cx="785818" cy="57150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S3</a:t>
            </a:r>
            <a:endParaRPr lang="en-US" dirty="0"/>
          </a:p>
        </p:txBody>
      </p:sp>
      <p:sp>
        <p:nvSpPr>
          <p:cNvPr id="9" name="Flowchart: Connector 8"/>
          <p:cNvSpPr/>
          <p:nvPr/>
        </p:nvSpPr>
        <p:spPr>
          <a:xfrm>
            <a:off x="3857620" y="1643050"/>
            <a:ext cx="785818" cy="57150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S4</a:t>
            </a:r>
            <a:endParaRPr lang="en-US" dirty="0"/>
          </a:p>
        </p:txBody>
      </p:sp>
      <p:sp>
        <p:nvSpPr>
          <p:cNvPr id="10" name="Flowchart: Connector 9"/>
          <p:cNvSpPr/>
          <p:nvPr/>
        </p:nvSpPr>
        <p:spPr>
          <a:xfrm>
            <a:off x="3786182" y="2643182"/>
            <a:ext cx="785818" cy="57150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S5</a:t>
            </a:r>
            <a:endParaRPr lang="en-US" dirty="0"/>
          </a:p>
        </p:txBody>
      </p:sp>
      <p:sp>
        <p:nvSpPr>
          <p:cNvPr id="11" name="Flowchart: Connector 10"/>
          <p:cNvSpPr/>
          <p:nvPr/>
        </p:nvSpPr>
        <p:spPr>
          <a:xfrm>
            <a:off x="3786182" y="3786190"/>
            <a:ext cx="785818" cy="57150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S6</a:t>
            </a:r>
            <a:endParaRPr lang="en-US" dirty="0"/>
          </a:p>
        </p:txBody>
      </p:sp>
      <p:sp>
        <p:nvSpPr>
          <p:cNvPr id="12" name="Flowchart: Connector 11"/>
          <p:cNvSpPr/>
          <p:nvPr/>
        </p:nvSpPr>
        <p:spPr>
          <a:xfrm>
            <a:off x="6660232" y="1844824"/>
            <a:ext cx="785818" cy="56198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S7</a:t>
            </a:r>
            <a:endParaRPr lang="en-US" dirty="0"/>
          </a:p>
        </p:txBody>
      </p:sp>
      <p:sp>
        <p:nvSpPr>
          <p:cNvPr id="13" name="Flowchart: Connector 12"/>
          <p:cNvSpPr/>
          <p:nvPr/>
        </p:nvSpPr>
        <p:spPr>
          <a:xfrm>
            <a:off x="6732240" y="2924944"/>
            <a:ext cx="785818" cy="57150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S8</a:t>
            </a:r>
            <a:endParaRPr lang="en-US" dirty="0"/>
          </a:p>
        </p:txBody>
      </p:sp>
      <p:sp>
        <p:nvSpPr>
          <p:cNvPr id="14" name="Flowchart: Connector 13"/>
          <p:cNvSpPr/>
          <p:nvPr/>
        </p:nvSpPr>
        <p:spPr>
          <a:xfrm>
            <a:off x="6803678" y="4425142"/>
            <a:ext cx="785818" cy="57150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S9</a:t>
            </a:r>
            <a:endParaRPr lang="en-US" dirty="0"/>
          </a:p>
        </p:txBody>
      </p:sp>
      <p:cxnSp>
        <p:nvCxnSpPr>
          <p:cNvPr id="16" name="Straight Arrow Connector 15"/>
          <p:cNvCxnSpPr>
            <a:stCxn id="4" idx="4"/>
            <a:endCxn id="6" idx="0"/>
          </p:cNvCxnSpPr>
          <p:nvPr/>
        </p:nvCxnSpPr>
        <p:spPr>
          <a:xfrm rot="5400000">
            <a:off x="1250133" y="2428868"/>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4"/>
            <a:endCxn id="7" idx="0"/>
          </p:cNvCxnSpPr>
          <p:nvPr/>
        </p:nvCxnSpPr>
        <p:spPr>
          <a:xfrm rot="5400000">
            <a:off x="1214414" y="3393281"/>
            <a:ext cx="428628"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4"/>
            <a:endCxn id="10" idx="0"/>
          </p:cNvCxnSpPr>
          <p:nvPr/>
        </p:nvCxnSpPr>
        <p:spPr>
          <a:xfrm rot="5400000">
            <a:off x="4000496" y="2393149"/>
            <a:ext cx="428628"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4"/>
            <a:endCxn id="11" idx="0"/>
          </p:cNvCxnSpPr>
          <p:nvPr/>
        </p:nvCxnSpPr>
        <p:spPr>
          <a:xfrm rot="5400000">
            <a:off x="3893339" y="3500438"/>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4"/>
            <a:endCxn id="14" idx="0"/>
          </p:cNvCxnSpPr>
          <p:nvPr/>
        </p:nvCxnSpPr>
        <p:spPr>
          <a:xfrm rot="16200000" flipH="1">
            <a:off x="6696521" y="3925076"/>
            <a:ext cx="92869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2"/>
          </p:cNvCxnSpPr>
          <p:nvPr/>
        </p:nvCxnSpPr>
        <p:spPr>
          <a:xfrm rot="10800000">
            <a:off x="2857488" y="292893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1" name="Picture 60"/>
          <p:cNvPicPr/>
          <p:nvPr/>
        </p:nvPicPr>
        <p:blipFill>
          <a:blip r:embed="rId2" cstate="print"/>
          <a:srcRect/>
          <a:stretch>
            <a:fillRect/>
          </a:stretch>
        </p:blipFill>
        <p:spPr bwMode="auto">
          <a:xfrm>
            <a:off x="107504" y="44451"/>
            <a:ext cx="2304256" cy="876754"/>
          </a:xfrm>
          <a:prstGeom prst="rect">
            <a:avLst/>
          </a:prstGeom>
          <a:noFill/>
          <a:ln w="9525">
            <a:noFill/>
            <a:miter lim="800000"/>
            <a:headEnd/>
            <a:tailEnd/>
          </a:ln>
        </p:spPr>
      </p:pic>
      <p:cxnSp>
        <p:nvCxnSpPr>
          <p:cNvPr id="31" name="Elbow Connector 30"/>
          <p:cNvCxnSpPr>
            <a:stCxn id="7" idx="6"/>
            <a:endCxn id="9" idx="2"/>
          </p:cNvCxnSpPr>
          <p:nvPr/>
        </p:nvCxnSpPr>
        <p:spPr>
          <a:xfrm flipV="1">
            <a:off x="1785918" y="1928802"/>
            <a:ext cx="2071702" cy="200026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4"/>
            <a:endCxn id="8" idx="0"/>
          </p:cNvCxnSpPr>
          <p:nvPr/>
        </p:nvCxnSpPr>
        <p:spPr>
          <a:xfrm>
            <a:off x="1393009" y="4214818"/>
            <a:ext cx="71438"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8" idx="4"/>
          </p:cNvCxnSpPr>
          <p:nvPr/>
        </p:nvCxnSpPr>
        <p:spPr>
          <a:xfrm>
            <a:off x="1464447" y="5429264"/>
            <a:ext cx="11209" cy="808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1475656" y="6165304"/>
            <a:ext cx="3960440"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5292080" y="1268760"/>
            <a:ext cx="144016" cy="4896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hape 50"/>
          <p:cNvCxnSpPr>
            <a:endCxn id="12" idx="0"/>
          </p:cNvCxnSpPr>
          <p:nvPr/>
        </p:nvCxnSpPr>
        <p:spPr>
          <a:xfrm>
            <a:off x="5292080" y="1268760"/>
            <a:ext cx="1761061" cy="57606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2" idx="4"/>
            <a:endCxn id="13" idx="0"/>
          </p:cNvCxnSpPr>
          <p:nvPr/>
        </p:nvCxnSpPr>
        <p:spPr>
          <a:xfrm>
            <a:off x="7053141" y="2406804"/>
            <a:ext cx="72008" cy="51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887</TotalTime>
  <Words>365</Words>
  <Application>Microsoft Office PowerPoint</Application>
  <PresentationFormat>On-screen Show (4:3)</PresentationFormat>
  <Paragraphs>118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CONTENTS</vt:lpstr>
      <vt:lpstr>INTRODUCTION</vt:lpstr>
      <vt:lpstr>Methods of generating Pseudo Random Number</vt:lpstr>
      <vt:lpstr>FLOW CHART</vt:lpstr>
      <vt:lpstr>DATA PATH</vt:lpstr>
      <vt:lpstr>ARCHITECTURE</vt:lpstr>
      <vt:lpstr>CONTROL PATH- </vt:lpstr>
      <vt:lpstr>FINITE STATE MACHINE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Acer</cp:lastModifiedBy>
  <cp:revision>95</cp:revision>
  <dcterms:created xsi:type="dcterms:W3CDTF">2022-05-08T11:42:44Z</dcterms:created>
  <dcterms:modified xsi:type="dcterms:W3CDTF">2022-05-15T11:38:28Z</dcterms:modified>
</cp:coreProperties>
</file>