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Lst>
  <p:notesMasterIdLst>
    <p:notesMasterId r:id="rId23"/>
  </p:notesMasterIdLst>
  <p:handoutMasterIdLst>
    <p:handoutMasterId r:id="rId24"/>
  </p:handoutMasterIdLst>
  <p:sldIdLst>
    <p:sldId id="283" r:id="rId5"/>
    <p:sldId id="271" r:id="rId6"/>
    <p:sldId id="279" r:id="rId7"/>
    <p:sldId id="284" r:id="rId8"/>
    <p:sldId id="285" r:id="rId9"/>
    <p:sldId id="288" r:id="rId10"/>
    <p:sldId id="290" r:id="rId11"/>
    <p:sldId id="286" r:id="rId12"/>
    <p:sldId id="287" r:id="rId13"/>
    <p:sldId id="299" r:id="rId14"/>
    <p:sldId id="291" r:id="rId15"/>
    <p:sldId id="292" r:id="rId16"/>
    <p:sldId id="298" r:id="rId17"/>
    <p:sldId id="293" r:id="rId18"/>
    <p:sldId id="294" r:id="rId19"/>
    <p:sldId id="297" r:id="rId20"/>
    <p:sldId id="281"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E75E278A-FF0E-49A4-B170-79828D63BBAD}">
          <p14:sldIdLst/>
        </p14:section>
        <p14:section name="Design, Morph, Annotate, Work Together, Tell Me" id="{B9B51309-D148-4332-87C2-07BE32FBCA3B}">
          <p14:sldIdLst>
            <p14:sldId id="283"/>
            <p14:sldId id="271"/>
            <p14:sldId id="279"/>
            <p14:sldId id="284"/>
            <p14:sldId id="285"/>
            <p14:sldId id="286"/>
            <p14:sldId id="287"/>
            <p14:sldId id="288"/>
            <p14:sldId id="281"/>
            <p14:sldId id="289"/>
          </p14:sldIdLst>
        </p14:section>
        <p14:section name="Learn More"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241" autoAdjust="0"/>
  </p:normalViewPr>
  <p:slideViewPr>
    <p:cSldViewPr snapToGrid="0">
      <p:cViewPr>
        <p:scale>
          <a:sx n="100" d="100"/>
          <a:sy n="100" d="100"/>
        </p:scale>
        <p:origin x="-14" y="1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pPr/>
              <a:t>11/23/2019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pPr/>
              <a:t>‹#›</a:t>
            </a:fld>
            <a:endParaRPr lang="en-US" dirty="0"/>
          </a:p>
        </p:txBody>
      </p:sp>
    </p:spTree>
    <p:extLst>
      <p:ext uri="{BB962C8B-B14F-4D97-AF65-F5344CB8AC3E}">
        <p14:creationId xmlns:p14="http://schemas.microsoft.com/office/powerpoint/2010/main" xmlns=""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11/23/2019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xmlns=""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0F937D-43C8-475C-A9E9-DD5722306545}"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6EC6F-2FC3-4C43-9F3B-8141E609E4F8}"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47474D-827F-4B8A-9ADC-E9729043F6E7}"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71854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5DBD25B2-72E2-49A8-B8B4-99DEA2A55851}" type="datetime1">
              <a:rPr lang="en-US" smtClean="0"/>
              <a:t>11/23/2019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xmlns="" val="2185836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xmlns="" val="13356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97CA8-E0BE-4245-990D-FE6321750673}"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E41BD-6A2E-4047-9BD7-DF18559EAEA5}" type="datetime1">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C1B3E-B1E9-41B8-9670-7E7DDFC3DFAE}" type="slidenum">
              <a:rPr lang="en-US" smtClean="0"/>
              <a:pPr/>
              <a:t>‹#›</a:t>
            </a:fld>
            <a:endParaRPr lang="en-US"/>
          </a:p>
        </p:txBody>
      </p:sp>
      <p:sp>
        <p:nvSpPr>
          <p:cNvPr id="7" name="Rectangle 6"/>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159A0D-D1C6-4930-B9DC-028633CAAAF6}"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2ABDE7-D7B9-4F6C-A9A5-71544076993E}" type="datetime1">
              <a:rPr lang="en-US" smtClean="0"/>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D0B5B-0AD4-4E96-BD22-261A569DB539}" type="datetime1">
              <a:rPr lang="en-US" smtClean="0"/>
              <a:t>11/23/2019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230C7-70F8-4185-8F07-C089E624E416}" type="datetime1">
              <a:rPr lang="en-US" smtClean="0"/>
              <a:t>11/23/2019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499E9-BAAF-4548-BE7F-7F554DF914AB}"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8716-E4C7-4B8F-90AC-BDFC26C806C5}"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3DA3-5B19-45D9-A177-A3F6D94C6DB7}" type="datetime1">
              <a:rPr lang="en-US" smtClean="0"/>
              <a:t>11/23/2019</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62" r:id="rId13"/>
    <p:sldLayoutId id="2147483663"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hallengedata.ens.fr/challenges/10" TargetMode="External"/><Relationship Id="rId2" Type="http://schemas.openxmlformats.org/officeDocument/2006/relationships/hyperlink" Target="https://dreem.com/en/headban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6F875-2E0F-40B5-B8F6-DF8EEEE5A939}"/>
              </a:ext>
            </a:extLst>
          </p:cNvPr>
          <p:cNvSpPr>
            <a:spLocks noGrp="1"/>
          </p:cNvSpPr>
          <p:nvPr>
            <p:ph type="title"/>
          </p:nvPr>
        </p:nvSpPr>
        <p:spPr>
          <a:xfrm>
            <a:off x="521208" y="408374"/>
            <a:ext cx="10939864" cy="756880"/>
          </a:xfrm>
        </p:spPr>
        <p:txBody>
          <a:bodyPr/>
          <a:lstStyle/>
          <a:p>
            <a:r>
              <a:rPr lang="en-IN" dirty="0" smtClean="0"/>
              <a:t>DATA MINING AND ANALYSIS COURSE PROJECT</a:t>
            </a:r>
            <a:endParaRPr lang="en-IN" dirty="0"/>
          </a:p>
        </p:txBody>
      </p:sp>
      <p:sp>
        <p:nvSpPr>
          <p:cNvPr id="6" name="TextBox 5">
            <a:extLst>
              <a:ext uri="{FF2B5EF4-FFF2-40B4-BE49-F238E27FC236}">
                <a16:creationId xmlns:a16="http://schemas.microsoft.com/office/drawing/2014/main" xmlns="" id="{651F1B90-7EEF-47A0-9B0C-4CB4B9F3856C}"/>
              </a:ext>
            </a:extLst>
          </p:cNvPr>
          <p:cNvSpPr txBox="1"/>
          <p:nvPr/>
        </p:nvSpPr>
        <p:spPr>
          <a:xfrm>
            <a:off x="4062202" y="3520035"/>
            <a:ext cx="6951057" cy="1477328"/>
          </a:xfrm>
          <a:prstGeom prst="rect">
            <a:avLst/>
          </a:prstGeom>
          <a:noFill/>
        </p:spPr>
        <p:txBody>
          <a:bodyPr wrap="square" rtlCol="0">
            <a:spAutoFit/>
          </a:bodyPr>
          <a:lstStyle/>
          <a:p>
            <a:pPr lvl="1" indent="0">
              <a:buNone/>
            </a:pPr>
            <a:r>
              <a:rPr lang="en-IN" dirty="0" smtClean="0">
                <a:latin typeface="Times New Roman" panose="02020603050405020304" pitchFamily="18" charset="0"/>
                <a:cs typeface="Times New Roman" panose="02020603050405020304" pitchFamily="18" charset="0"/>
              </a:rPr>
              <a:t>TEAM MEMBERS:</a:t>
            </a:r>
            <a:endParaRPr lang="en-US" dirty="0" smtClean="0">
              <a:latin typeface="Times New Roman" panose="02020603050405020304" pitchFamily="18" charset="0"/>
              <a:cs typeface="Times New Roman" panose="02020603050405020304" pitchFamily="18" charset="0"/>
            </a:endParaRPr>
          </a:p>
          <a:p>
            <a:pPr lvl="1" indent="0">
              <a:buNone/>
            </a:pPr>
            <a:r>
              <a:rPr lang="en-US" dirty="0" err="1" smtClean="0">
                <a:latin typeface="Times New Roman" panose="02020603050405020304" pitchFamily="18" charset="0"/>
                <a:cs typeface="Times New Roman" panose="02020603050405020304" pitchFamily="18" charset="0"/>
              </a:rPr>
              <a:t>Shreedevi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olekar                         </a:t>
            </a:r>
            <a:r>
              <a:rPr lang="en-US" sz="1400" dirty="0">
                <a:latin typeface="Times New Roman" panose="02020603050405020304" pitchFamily="18" charset="0"/>
                <a:cs typeface="Times New Roman" panose="02020603050405020304" pitchFamily="18" charset="0"/>
              </a:rPr>
              <a:t>01FE17BCS193</a:t>
            </a:r>
          </a:p>
          <a:p>
            <a:pPr lvl="1" indent="0">
              <a:buNone/>
            </a:pPr>
            <a:r>
              <a:rPr lang="en-US" dirty="0">
                <a:latin typeface="Times New Roman" panose="02020603050405020304" pitchFamily="18" charset="0"/>
                <a:cs typeface="Times New Roman" panose="02020603050405020304" pitchFamily="18" charset="0"/>
              </a:rPr>
              <a:t>Siri </a:t>
            </a:r>
            <a:r>
              <a:rPr lang="en-US" dirty="0" err="1">
                <a:latin typeface="Times New Roman" panose="02020603050405020304" pitchFamily="18" charset="0"/>
                <a:cs typeface="Times New Roman" panose="02020603050405020304" pitchFamily="18" charset="0"/>
              </a:rPr>
              <a:t>kini</a:t>
            </a:r>
            <a:r>
              <a:rPr lang="en-US" dirty="0">
                <a:latin typeface="Times New Roman" panose="02020603050405020304" pitchFamily="18" charset="0"/>
                <a:cs typeface="Times New Roman" panose="02020603050405020304" pitchFamily="18" charset="0"/>
              </a:rPr>
              <a:t>                                       </a:t>
            </a:r>
            <a:r>
              <a:rPr lang="en-US" sz="1400" dirty="0" smtClean="0"/>
              <a:t>01FE17BCS205</a:t>
            </a:r>
            <a:endParaRPr lang="en-US" sz="1400" dirty="0">
              <a:latin typeface="Times New Roman" panose="02020603050405020304" pitchFamily="18" charset="0"/>
              <a:cs typeface="Times New Roman" panose="02020603050405020304" pitchFamily="18" charset="0"/>
            </a:endParaRPr>
          </a:p>
          <a:p>
            <a:pPr lvl="1" indent="0">
              <a:buNone/>
            </a:pPr>
            <a:r>
              <a:rPr lang="en-US" dirty="0">
                <a:latin typeface="Times New Roman" panose="02020603050405020304" pitchFamily="18" charset="0"/>
                <a:cs typeface="Times New Roman" panose="02020603050405020304" pitchFamily="18" charset="0"/>
              </a:rPr>
              <a:t>Soujanya R                                 </a:t>
            </a:r>
            <a:r>
              <a:rPr lang="en-US" sz="1400" dirty="0"/>
              <a:t>01FE17BCS209</a:t>
            </a:r>
          </a:p>
          <a:p>
            <a:pPr lvl="1" indent="0">
              <a:buNone/>
            </a:pPr>
            <a:r>
              <a:rPr lang="en-US" dirty="0">
                <a:latin typeface="Times New Roman" panose="02020603050405020304" pitchFamily="18" charset="0"/>
                <a:cs typeface="Times New Roman" panose="02020603050405020304" pitchFamily="18" charset="0"/>
              </a:rPr>
              <a:t>Soujanya H                                 </a:t>
            </a:r>
            <a:r>
              <a:rPr lang="en-US" sz="1400" dirty="0"/>
              <a:t>01FE17BCS210</a:t>
            </a:r>
          </a:p>
        </p:txBody>
      </p:sp>
      <p:sp>
        <p:nvSpPr>
          <p:cNvPr id="7" name="TextBox 6">
            <a:extLst>
              <a:ext uri="{FF2B5EF4-FFF2-40B4-BE49-F238E27FC236}">
                <a16:creationId xmlns:a16="http://schemas.microsoft.com/office/drawing/2014/main" xmlns="" id="{58672622-3085-49AC-8FFB-C20CD1E4D318}"/>
              </a:ext>
            </a:extLst>
          </p:cNvPr>
          <p:cNvSpPr txBox="1"/>
          <p:nvPr/>
        </p:nvSpPr>
        <p:spPr>
          <a:xfrm>
            <a:off x="988092" y="3346489"/>
            <a:ext cx="1562470" cy="646331"/>
          </a:xfrm>
          <a:prstGeom prst="rect">
            <a:avLst/>
          </a:prstGeom>
          <a:noFill/>
        </p:spPr>
        <p:txBody>
          <a:bodyPr wrap="square" rtlCol="0">
            <a:spAutoFit/>
          </a:bodyPr>
          <a:lstStyle/>
          <a:p>
            <a:r>
              <a:rPr lang="en-IN" dirty="0" smtClean="0"/>
              <a:t>Team : D14</a:t>
            </a:r>
          </a:p>
          <a:p>
            <a:r>
              <a:rPr lang="en-IN" dirty="0" smtClean="0"/>
              <a:t>Project ID: P12</a:t>
            </a:r>
            <a:endParaRPr lang="en-IN" dirty="0"/>
          </a:p>
        </p:txBody>
      </p:sp>
      <p:sp>
        <p:nvSpPr>
          <p:cNvPr id="13" name="TextBox 12"/>
          <p:cNvSpPr txBox="1"/>
          <p:nvPr/>
        </p:nvSpPr>
        <p:spPr>
          <a:xfrm>
            <a:off x="1739788" y="2476163"/>
            <a:ext cx="8739398" cy="523220"/>
          </a:xfrm>
          <a:prstGeom prst="rect">
            <a:avLst/>
          </a:prstGeom>
          <a:noFill/>
        </p:spPr>
        <p:txBody>
          <a:bodyPr wrap="square" rtlCol="0">
            <a:spAutoFit/>
          </a:bodyPr>
          <a:lstStyle/>
          <a:p>
            <a:r>
              <a:rPr lang="en-IN" sz="2800" dirty="0" smtClean="0"/>
              <a:t>            PREDICTING BRAIN DEEP SLEEP OSCILLATION </a:t>
            </a:r>
            <a:endParaRPr lang="en-US" sz="2800" dirty="0"/>
          </a:p>
        </p:txBody>
      </p:sp>
      <p:sp>
        <p:nvSpPr>
          <p:cNvPr id="8" name="Slide Number Placeholder 7"/>
          <p:cNvSpPr>
            <a:spLocks noGrp="1"/>
          </p:cNvSpPr>
          <p:nvPr>
            <p:ph type="sldNum" sz="quarter" idx="12"/>
          </p:nvPr>
        </p:nvSpPr>
        <p:spPr/>
        <p:txBody>
          <a:bodyPr/>
          <a:lstStyle/>
          <a:p>
            <a:fld id="{D9BC1B3E-B1E9-41B8-9670-7E7DDFC3DFAE}" type="slidenum">
              <a:rPr lang="en-US" smtClean="0"/>
              <a:pPr/>
              <a:t>1</a:t>
            </a:fld>
            <a:endParaRPr lang="en-US"/>
          </a:p>
        </p:txBody>
      </p:sp>
    </p:spTree>
    <p:extLst>
      <p:ext uri="{BB962C8B-B14F-4D97-AF65-F5344CB8AC3E}">
        <p14:creationId xmlns:p14="http://schemas.microsoft.com/office/powerpoint/2010/main" xmlns="" val="414646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sp>
        <p:nvSpPr>
          <p:cNvPr id="3" name="Content Placeholder 2"/>
          <p:cNvSpPr>
            <a:spLocks noGrp="1"/>
          </p:cNvSpPr>
          <p:nvPr>
            <p:ph idx="1"/>
          </p:nvPr>
        </p:nvSpPr>
        <p:spPr/>
        <p:txBody>
          <a:bodyPr>
            <a:normAutofit/>
          </a:bodyPr>
          <a:lstStyle/>
          <a:p>
            <a:pPr lvl="1">
              <a:buNone/>
            </a:pPr>
            <a:r>
              <a:rPr lang="en-IN" b="1" dirty="0" smtClean="0"/>
              <a:t>Data Reduction</a:t>
            </a:r>
            <a:endParaRPr lang="en-US" sz="1400" dirty="0" smtClean="0"/>
          </a:p>
          <a:p>
            <a:r>
              <a:rPr lang="en-IN" sz="2000" dirty="0" smtClean="0">
                <a:latin typeface="Times New Roman" pitchFamily="18" charset="0"/>
                <a:cs typeface="Times New Roman" pitchFamily="18" charset="0"/>
              </a:rPr>
              <a:t>The attributes were selected based on the features given in Data Description in the challenge. From column 12. to 1261. Columns were on EEG signal for 10 seconds.</a:t>
            </a:r>
            <a:endParaRPr lang="en-US" sz="2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IN" b="1" dirty="0" smtClean="0"/>
              <a:t> </a:t>
            </a:r>
            <a:r>
              <a:rPr lang="en-IN" b="1" dirty="0" smtClean="0"/>
              <a:t>     Outliers</a:t>
            </a:r>
            <a:endParaRPr lang="en-US" sz="1600" dirty="0" smtClean="0"/>
          </a:p>
          <a:p>
            <a:r>
              <a:rPr lang="en-IN" sz="2000" dirty="0" smtClean="0">
                <a:latin typeface="Times New Roman" pitchFamily="18" charset="0"/>
                <a:cs typeface="Times New Roman" pitchFamily="18" charset="0"/>
              </a:rPr>
              <a:t>After </a:t>
            </a:r>
            <a:r>
              <a:rPr lang="en-IN" sz="2000" dirty="0" smtClean="0">
                <a:latin typeface="Times New Roman" pitchFamily="18" charset="0"/>
                <a:cs typeface="Times New Roman" pitchFamily="18" charset="0"/>
              </a:rPr>
              <a:t>complete data exploration outliers were found in some attributes and those were replaced by median value of that attribute.</a:t>
            </a:r>
            <a:endParaRPr lang="en-US" sz="2000" dirty="0" smtClean="0">
              <a:latin typeface="Times New Roman" pitchFamily="18" charset="0"/>
              <a:cs typeface="Times New Roman"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models</a:t>
            </a:r>
            <a:endParaRPr lang="en-US" dirty="0"/>
          </a:p>
        </p:txBody>
      </p:sp>
      <p:sp>
        <p:nvSpPr>
          <p:cNvPr id="3" name="Content Placeholder 2"/>
          <p:cNvSpPr>
            <a:spLocks noGrp="1"/>
          </p:cNvSpPr>
          <p:nvPr>
            <p:ph idx="1"/>
          </p:nvPr>
        </p:nvSpPr>
        <p:spPr/>
        <p:txBody>
          <a:bodyPr>
            <a:normAutofit/>
          </a:bodyPr>
          <a:lstStyle/>
          <a:p>
            <a:r>
              <a:rPr lang="en-IN" sz="2800" b="1" dirty="0" smtClean="0">
                <a:latin typeface="Calibri" pitchFamily="34" charset="0"/>
                <a:cs typeface="Calibri" pitchFamily="34" charset="0"/>
              </a:rPr>
              <a:t>Model </a:t>
            </a:r>
            <a:r>
              <a:rPr lang="en-IN" sz="2800" b="1" dirty="0">
                <a:latin typeface="Calibri" pitchFamily="34" charset="0"/>
                <a:cs typeface="Calibri" pitchFamily="34" charset="0"/>
              </a:rPr>
              <a:t>1: Decision </a:t>
            </a:r>
            <a:r>
              <a:rPr lang="en-IN" sz="2800" b="1" dirty="0" smtClean="0">
                <a:latin typeface="Calibri" pitchFamily="34" charset="0"/>
                <a:cs typeface="Calibri" pitchFamily="34" charset="0"/>
              </a:rPr>
              <a:t>Tree</a:t>
            </a:r>
            <a:endParaRPr lang="en-US" sz="2800" b="1" dirty="0">
              <a:latin typeface="Calibri" pitchFamily="34" charset="0"/>
              <a:cs typeface="Calibri" pitchFamily="34" charset="0"/>
            </a:endParaRPr>
          </a:p>
          <a:p>
            <a:r>
              <a:rPr lang="en-IN" sz="2800" b="1" dirty="0" smtClean="0">
                <a:latin typeface="Calibri" pitchFamily="34" charset="0"/>
                <a:cs typeface="Calibri" pitchFamily="34" charset="0"/>
              </a:rPr>
              <a:t>Model </a:t>
            </a:r>
            <a:r>
              <a:rPr lang="en-IN" sz="2800" b="1" dirty="0">
                <a:latin typeface="Calibri" pitchFamily="34" charset="0"/>
                <a:cs typeface="Calibri" pitchFamily="34" charset="0"/>
              </a:rPr>
              <a:t>2: Random forest </a:t>
            </a:r>
            <a:r>
              <a:rPr lang="en-IN" sz="2800" b="1" dirty="0" smtClean="0">
                <a:latin typeface="Calibri" pitchFamily="34" charset="0"/>
                <a:cs typeface="Calibri" pitchFamily="34" charset="0"/>
              </a:rPr>
              <a:t>classifier</a:t>
            </a:r>
            <a:endParaRPr lang="en-US" sz="2800" b="1" dirty="0" smtClean="0">
              <a:latin typeface="Calibri" pitchFamily="34" charset="0"/>
              <a:cs typeface="Calibri" pitchFamily="34" charset="0"/>
            </a:endParaRPr>
          </a:p>
          <a:p>
            <a:r>
              <a:rPr lang="en-IN" sz="2800" b="1" dirty="0" smtClean="0">
                <a:latin typeface="Calibri" pitchFamily="34" charset="0"/>
                <a:cs typeface="Calibri" pitchFamily="34" charset="0"/>
              </a:rPr>
              <a:t>Model </a:t>
            </a:r>
            <a:r>
              <a:rPr lang="en-IN" sz="2800" b="1" dirty="0">
                <a:latin typeface="Calibri" pitchFamily="34" charset="0"/>
                <a:cs typeface="Calibri" pitchFamily="34" charset="0"/>
              </a:rPr>
              <a:t>3: Naïve </a:t>
            </a:r>
            <a:r>
              <a:rPr lang="en-IN" sz="2800" b="1" dirty="0" err="1">
                <a:latin typeface="Calibri" pitchFamily="34" charset="0"/>
                <a:cs typeface="Calibri" pitchFamily="34" charset="0"/>
              </a:rPr>
              <a:t>Bayes</a:t>
            </a:r>
            <a:r>
              <a:rPr lang="en-IN" sz="2800" b="1" dirty="0">
                <a:latin typeface="Calibri" pitchFamily="34" charset="0"/>
                <a:cs typeface="Calibri" pitchFamily="34" charset="0"/>
              </a:rPr>
              <a:t> </a:t>
            </a:r>
            <a:endParaRPr lang="en-US" sz="2800" dirty="0">
              <a:latin typeface="Calibri" pitchFamily="34" charset="0"/>
              <a:cs typeface="Calibri" pitchFamily="34" charset="0"/>
            </a:endParaRPr>
          </a:p>
          <a:p>
            <a:r>
              <a:rPr lang="en-IN" sz="2800" b="1" dirty="0" smtClean="0">
                <a:latin typeface="Calibri" pitchFamily="34" charset="0"/>
                <a:cs typeface="Calibri" pitchFamily="34" charset="0"/>
              </a:rPr>
              <a:t>Model 4: </a:t>
            </a:r>
            <a:r>
              <a:rPr lang="en-IN" sz="2800" b="1" dirty="0" err="1" smtClean="0">
                <a:latin typeface="Calibri" pitchFamily="34" charset="0"/>
                <a:cs typeface="Calibri" pitchFamily="34" charset="0"/>
              </a:rPr>
              <a:t>Lightgbm</a:t>
            </a:r>
            <a:endParaRPr lang="en-IN" sz="2800" b="1" dirty="0" smtClean="0">
              <a:latin typeface="Calibri" pitchFamily="34" charset="0"/>
              <a:cs typeface="Calibri" pitchFamily="34" charset="0"/>
            </a:endParaRPr>
          </a:p>
          <a:p>
            <a:r>
              <a:rPr lang="en-IN" sz="2800" b="1" dirty="0" smtClean="0">
                <a:latin typeface="Calibri" pitchFamily="34" charset="0"/>
                <a:cs typeface="Calibri" pitchFamily="34" charset="0"/>
              </a:rPr>
              <a:t>Model 5:</a:t>
            </a:r>
          </a:p>
          <a:p>
            <a:r>
              <a:rPr lang="en-IN" sz="2800" b="1" dirty="0" smtClean="0">
                <a:latin typeface="Calibri" pitchFamily="34" charset="0"/>
                <a:cs typeface="Calibri" pitchFamily="34" charset="0"/>
              </a:rPr>
              <a:t>Model 4: </a:t>
            </a:r>
          </a:p>
          <a:p>
            <a:endParaRPr lang="en-IN" b="1" dirty="0" smtClean="0"/>
          </a:p>
          <a:p>
            <a:endParaRPr lang="en-IN" b="1" dirty="0" smtClean="0"/>
          </a:p>
          <a:p>
            <a:endParaRPr lang="en-US" sz="1600" dirty="0"/>
          </a:p>
          <a:p>
            <a:pPr>
              <a:buNone/>
            </a:pPr>
            <a:endParaRPr lang="en-US" sz="1600" dirty="0"/>
          </a:p>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b="1" dirty="0" smtClean="0"/>
              <a:t>Model 1: Decision Tree</a:t>
            </a:r>
          </a:p>
          <a:p>
            <a:r>
              <a:rPr lang="en-IN" sz="2000" dirty="0">
                <a:latin typeface="Times New Roman" pitchFamily="18" charset="0"/>
                <a:cs typeface="Times New Roman" pitchFamily="18" charset="0"/>
              </a:rPr>
              <a:t>Decision Trees (DTs) are a non-parametric supervised learning method used for classification and regression</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Decision </a:t>
            </a:r>
            <a:r>
              <a:rPr lang="en-IN" sz="2000" dirty="0">
                <a:latin typeface="Times New Roman" pitchFamily="18" charset="0"/>
                <a:cs typeface="Times New Roman" pitchFamily="18" charset="0"/>
              </a:rPr>
              <a:t>trees tend to </a:t>
            </a:r>
            <a:r>
              <a:rPr lang="en-IN" sz="2000" dirty="0" err="1">
                <a:latin typeface="Times New Roman" pitchFamily="18" charset="0"/>
                <a:cs typeface="Times New Roman" pitchFamily="18" charset="0"/>
              </a:rPr>
              <a:t>overfit</a:t>
            </a:r>
            <a:r>
              <a:rPr lang="en-IN" sz="2000" dirty="0">
                <a:latin typeface="Times New Roman" pitchFamily="18" charset="0"/>
                <a:cs typeface="Times New Roman" pitchFamily="18" charset="0"/>
              </a:rPr>
              <a:t> on data with a large number of </a:t>
            </a:r>
            <a:r>
              <a:rPr lang="en-IN" sz="2000" dirty="0" smtClean="0">
                <a:latin typeface="Times New Roman" pitchFamily="18" charset="0"/>
                <a:cs typeface="Times New Roman" pitchFamily="18" charset="0"/>
              </a:rPr>
              <a:t>features.</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Model </a:t>
            </a:r>
            <a:r>
              <a:rPr lang="en-IN" sz="2000" dirty="0">
                <a:latin typeface="Times New Roman" pitchFamily="18" charset="0"/>
                <a:cs typeface="Times New Roman" pitchFamily="18" charset="0"/>
              </a:rPr>
              <a:t>accuracy is 0.541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Execution </a:t>
            </a:r>
            <a:r>
              <a:rPr lang="en-IN" sz="2000" dirty="0">
                <a:latin typeface="Times New Roman" pitchFamily="18" charset="0"/>
                <a:cs typeface="Times New Roman" pitchFamily="18" charset="0"/>
              </a:rPr>
              <a:t>time is 00:00:20 . </a:t>
            </a:r>
            <a:endParaRPr lang="en-US" sz="20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endParaRPr lang="en-US" sz="2400" dirty="0" smtClean="0"/>
          </a:p>
          <a:p>
            <a:endParaRPr lang="en-IN" b="1" dirty="0" smtClean="0"/>
          </a:p>
          <a:p>
            <a:pPr>
              <a:buNone/>
            </a:pPr>
            <a:endParaRPr lang="en-US" sz="2400" b="1" dirty="0" smtClean="0"/>
          </a:p>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b="1" dirty="0" smtClean="0"/>
              <a:t>Model 2: Random forest classifier</a:t>
            </a:r>
          </a:p>
          <a:p>
            <a:r>
              <a:rPr lang="en-IN" sz="2000" dirty="0">
                <a:latin typeface="Times New Roman" pitchFamily="18" charset="0"/>
                <a:cs typeface="Times New Roman" pitchFamily="18" charset="0"/>
              </a:rPr>
              <a:t>Random forest classifier creates a set of decision trees from randomly selected subset of training set.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aggregates the votes from different decision trees to decide the final class of the test </a:t>
            </a:r>
            <a:r>
              <a:rPr lang="en-IN" sz="2000" dirty="0" smtClean="0">
                <a:latin typeface="Times New Roman" pitchFamily="18" charset="0"/>
                <a:cs typeface="Times New Roman" pitchFamily="18" charset="0"/>
              </a:rPr>
              <a:t>object.</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accuracy </a:t>
            </a:r>
            <a:r>
              <a:rPr lang="en-IN" sz="2000" dirty="0">
                <a:latin typeface="Times New Roman" pitchFamily="18" charset="0"/>
                <a:cs typeface="Times New Roman" pitchFamily="18" charset="0"/>
              </a:rPr>
              <a:t>after pre-processing is 1 which was </a:t>
            </a:r>
            <a:r>
              <a:rPr lang="en-IN" sz="2000" dirty="0" err="1">
                <a:latin typeface="Times New Roman" pitchFamily="18" charset="0"/>
                <a:cs typeface="Times New Roman" pitchFamily="18" charset="0"/>
              </a:rPr>
              <a:t>overfitting</a:t>
            </a:r>
            <a:r>
              <a:rPr lang="en-IN" sz="2000" dirty="0">
                <a:latin typeface="Times New Roman" pitchFamily="18" charset="0"/>
                <a:cs typeface="Times New Roman" pitchFamily="18" charset="0"/>
              </a:rPr>
              <a:t> .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Execution </a:t>
            </a:r>
            <a:r>
              <a:rPr lang="en-IN" sz="2000" dirty="0">
                <a:latin typeface="Times New Roman" pitchFamily="18" charset="0"/>
                <a:cs typeface="Times New Roman" pitchFamily="18" charset="0"/>
              </a:rPr>
              <a:t>time is 00:20:00</a:t>
            </a:r>
            <a:endParaRPr lang="en-US"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buNone/>
            </a:pPr>
            <a:endParaRPr lang="en-US" sz="2400" b="1" dirty="0" smtClean="0"/>
          </a:p>
          <a:p>
            <a:pPr>
              <a:buNone/>
            </a:pP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b="1" dirty="0" smtClean="0"/>
              <a:t>Model 3: Naïve </a:t>
            </a:r>
            <a:r>
              <a:rPr lang="en-IN" b="1" dirty="0" err="1" smtClean="0"/>
              <a:t>Bayes</a:t>
            </a:r>
            <a:endParaRPr lang="en-IN" b="1" dirty="0"/>
          </a:p>
          <a:p>
            <a:r>
              <a:rPr lang="en-IN" sz="2000" dirty="0" smtClean="0">
                <a:latin typeface="Times New Roman" pitchFamily="18" charset="0"/>
                <a:cs typeface="Times New Roman" pitchFamily="18" charset="0"/>
              </a:rPr>
              <a:t>Naive </a:t>
            </a:r>
            <a:r>
              <a:rPr lang="en-IN" sz="2000" dirty="0" err="1">
                <a:latin typeface="Times New Roman" pitchFamily="18" charset="0"/>
                <a:cs typeface="Times New Roman" pitchFamily="18" charset="0"/>
              </a:rPr>
              <a:t>Bayes</a:t>
            </a:r>
            <a:r>
              <a:rPr lang="en-IN" sz="2000" dirty="0">
                <a:latin typeface="Times New Roman" pitchFamily="18" charset="0"/>
                <a:cs typeface="Times New Roman" pitchFamily="18" charset="0"/>
              </a:rPr>
              <a:t> methods are a set of supervised learning algorithms based on applying </a:t>
            </a:r>
            <a:r>
              <a:rPr lang="en-IN" sz="2000" dirty="0" err="1">
                <a:latin typeface="Times New Roman" pitchFamily="18" charset="0"/>
                <a:cs typeface="Times New Roman" pitchFamily="18" charset="0"/>
              </a:rPr>
              <a:t>Bayes</a:t>
            </a:r>
            <a:r>
              <a:rPr lang="en-IN" sz="2000" dirty="0">
                <a:latin typeface="Times New Roman" pitchFamily="18" charset="0"/>
                <a:cs typeface="Times New Roman" pitchFamily="18" charset="0"/>
              </a:rPr>
              <a:t>’ theorem with the “naive” assumption of conditional independence between every pair of features given the value of the class </a:t>
            </a:r>
            <a:r>
              <a:rPr lang="en-IN" sz="2000" dirty="0" smtClean="0">
                <a:latin typeface="Times New Roman" pitchFamily="18" charset="0"/>
                <a:cs typeface="Times New Roman" pitchFamily="18" charset="0"/>
              </a:rPr>
              <a:t>variable.</a:t>
            </a:r>
          </a:p>
          <a:p>
            <a:r>
              <a:rPr lang="en-IN" sz="2000" dirty="0" smtClean="0">
                <a:latin typeface="Times New Roman" pitchFamily="18" charset="0"/>
                <a:cs typeface="Times New Roman" pitchFamily="18" charset="0"/>
              </a:rPr>
              <a:t> accuracy </a:t>
            </a:r>
            <a:r>
              <a:rPr lang="en-IN" sz="2000" dirty="0">
                <a:latin typeface="Times New Roman" pitchFamily="18" charset="0"/>
                <a:cs typeface="Times New Roman" pitchFamily="18" charset="0"/>
              </a:rPr>
              <a:t>is 0.3319</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Execution time is 00:10:00.</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IN" b="1" dirty="0" smtClean="0"/>
          </a:p>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b="1" dirty="0" smtClean="0"/>
              <a:t>Model 4: </a:t>
            </a:r>
            <a:r>
              <a:rPr lang="en-IN" b="1" dirty="0" err="1" smtClean="0"/>
              <a:t>Lightgbm</a:t>
            </a:r>
            <a:endParaRPr lang="en-IN" b="1" dirty="0" smtClean="0"/>
          </a:p>
          <a:p>
            <a:r>
              <a:rPr lang="en-IN" sz="2000" dirty="0">
                <a:latin typeface="Times New Roman" pitchFamily="18" charset="0"/>
                <a:cs typeface="Times New Roman" pitchFamily="18" charset="0"/>
              </a:rPr>
              <a:t>Light GBM grows tree vertically while other algorithm grows trees horizontally meaning that Light GBM grows tree leaf-wise while other algorithm grows level-wise</a:t>
            </a:r>
            <a:r>
              <a:rPr lang="en-I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accuracy is </a:t>
            </a:r>
            <a:r>
              <a:rPr lang="en-IN" sz="2000" dirty="0" smtClean="0">
                <a:latin typeface="Times New Roman" pitchFamily="18" charset="0"/>
                <a:cs typeface="Times New Roman" pitchFamily="18" charset="0"/>
              </a:rPr>
              <a:t>0.541</a:t>
            </a:r>
          </a:p>
          <a:p>
            <a:r>
              <a:rPr lang="en-IN" sz="2000" dirty="0" smtClean="0">
                <a:latin typeface="Times New Roman" pitchFamily="18" charset="0"/>
                <a:cs typeface="Times New Roman" pitchFamily="18" charset="0"/>
              </a:rPr>
              <a:t>Execution </a:t>
            </a:r>
            <a:r>
              <a:rPr lang="en-IN" sz="2000" dirty="0">
                <a:latin typeface="Times New Roman" pitchFamily="18" charset="0"/>
                <a:cs typeface="Times New Roman" pitchFamily="18" charset="0"/>
              </a:rPr>
              <a:t>time is 00:00:20 </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endParaRPr lang="en-IN" sz="2000" b="1" dirty="0" smtClean="0">
              <a:latin typeface="Times New Roman" pitchFamily="18" charset="0"/>
              <a:cs typeface="Times New Roman" pitchFamily="18" charset="0"/>
            </a:endParaRPr>
          </a:p>
          <a:p>
            <a:endParaRPr lang="en-US" sz="2400" b="1" dirty="0" smtClean="0"/>
          </a:p>
          <a:p>
            <a:pPr>
              <a:buNone/>
            </a:pPr>
            <a:endParaRPr lang="en-US" sz="2400" b="1"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r>
              <a:rPr lang="en-IN" sz="2000" b="1" dirty="0" err="1" smtClean="0"/>
              <a:t>Lightgbm</a:t>
            </a:r>
            <a:r>
              <a:rPr lang="en-IN" sz="2000" b="1" dirty="0" smtClean="0"/>
              <a:t> </a:t>
            </a:r>
            <a:r>
              <a:rPr lang="en-IN" sz="2000" dirty="0" smtClean="0"/>
              <a:t>Model </a:t>
            </a:r>
            <a:r>
              <a:rPr lang="en-IN" sz="2000" dirty="0"/>
              <a:t>accuracy is 0.541 and Execution time is 00:00:20 . </a:t>
            </a:r>
            <a:endParaRPr lang="en-US" sz="2000" dirty="0"/>
          </a:p>
          <a:p>
            <a:r>
              <a:rPr lang="en-IN" sz="2000" b="1" dirty="0"/>
              <a:t>Random forest </a:t>
            </a:r>
            <a:r>
              <a:rPr lang="en-IN" sz="2000" b="1" dirty="0" smtClean="0"/>
              <a:t>classifier </a:t>
            </a:r>
            <a:r>
              <a:rPr lang="en-IN" sz="2000" dirty="0" smtClean="0"/>
              <a:t>accuracy </a:t>
            </a:r>
            <a:r>
              <a:rPr lang="en-IN" sz="2000" dirty="0"/>
              <a:t>after pre-processing is 1 which was </a:t>
            </a:r>
            <a:r>
              <a:rPr lang="en-IN" sz="2000" dirty="0" err="1"/>
              <a:t>overfitting</a:t>
            </a:r>
            <a:r>
              <a:rPr lang="en-IN" sz="2000" dirty="0"/>
              <a:t> . Execution time is 00:20:00</a:t>
            </a:r>
            <a:endParaRPr lang="en-US" sz="2000" dirty="0"/>
          </a:p>
          <a:p>
            <a:r>
              <a:rPr lang="en-IN" sz="2000" b="1" dirty="0"/>
              <a:t>Decision </a:t>
            </a:r>
            <a:r>
              <a:rPr lang="en-IN" sz="2000" b="1" dirty="0" smtClean="0"/>
              <a:t>tree </a:t>
            </a:r>
            <a:r>
              <a:rPr lang="en-IN" sz="2000" dirty="0" smtClean="0"/>
              <a:t>accuracy </a:t>
            </a:r>
            <a:r>
              <a:rPr lang="en-IN" sz="2000" dirty="0"/>
              <a:t>is 0.3315. Execution time is 00:06:00</a:t>
            </a:r>
            <a:endParaRPr lang="en-US" sz="2000" dirty="0"/>
          </a:p>
          <a:p>
            <a:r>
              <a:rPr lang="en-IN" sz="2000" b="1" dirty="0"/>
              <a:t>Naïve </a:t>
            </a:r>
            <a:r>
              <a:rPr lang="en-IN" sz="2000" b="1" dirty="0" err="1"/>
              <a:t>Bayes</a:t>
            </a:r>
            <a:r>
              <a:rPr lang="en-IN" sz="2000" b="1" dirty="0"/>
              <a:t> classification </a:t>
            </a:r>
            <a:r>
              <a:rPr lang="en-IN" sz="2000" dirty="0"/>
              <a:t>accuracy is 0.3319. Execution time is 00:10:00</a:t>
            </a:r>
            <a:r>
              <a:rPr lang="en-IN" sz="2000" dirty="0" smtClean="0"/>
              <a:t>.</a:t>
            </a:r>
            <a:endParaRPr lang="en-US" sz="2000" dirty="0" smtClean="0"/>
          </a:p>
          <a:p>
            <a:r>
              <a:rPr lang="en-IN" sz="2000" dirty="0"/>
              <a:t> </a:t>
            </a:r>
            <a:endParaRPr lang="en-US" sz="2000" dirty="0"/>
          </a:p>
          <a:p>
            <a:r>
              <a:rPr lang="en-IN" sz="2000" dirty="0"/>
              <a:t>Since </a:t>
            </a:r>
            <a:r>
              <a:rPr lang="en-IN" sz="2000" dirty="0" err="1"/>
              <a:t>Lightgbm</a:t>
            </a:r>
            <a:r>
              <a:rPr lang="en-IN" sz="2000" dirty="0"/>
              <a:t> has higher efficiency as well as faster training speed, which </a:t>
            </a:r>
            <a:r>
              <a:rPr lang="en-IN" sz="2000" dirty="0" err="1"/>
              <a:t>givesBetter</a:t>
            </a:r>
            <a:r>
              <a:rPr lang="en-IN" sz="2000" dirty="0"/>
              <a:t> accuracy compared to other applied models and </a:t>
            </a:r>
            <a:r>
              <a:rPr lang="en-IN" sz="2000" dirty="0" err="1"/>
              <a:t>evenData</a:t>
            </a:r>
            <a:r>
              <a:rPr lang="en-IN" sz="2000" dirty="0"/>
              <a:t> of large-scale can be handled by </a:t>
            </a:r>
            <a:r>
              <a:rPr lang="en-IN" sz="2000" dirty="0" err="1"/>
              <a:t>Lightgbm</a:t>
            </a:r>
            <a:r>
              <a:rPr lang="en-IN" sz="2000" dirty="0"/>
              <a:t> in better way. We have considered </a:t>
            </a:r>
            <a:r>
              <a:rPr lang="en-IN" sz="2000" dirty="0" err="1"/>
              <a:t>Lightgbm</a:t>
            </a:r>
            <a:r>
              <a:rPr lang="en-IN" sz="2000" dirty="0" smtClean="0"/>
              <a:t>.</a:t>
            </a:r>
            <a:r>
              <a:rPr lang="en-IN" sz="2000" dirty="0"/>
              <a:t> </a:t>
            </a:r>
            <a:endParaRPr lang="en-US" sz="2000" dirty="0"/>
          </a:p>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0780067" cy="640080"/>
          </a:xfrm>
        </p:spPr>
        <p:txBody>
          <a:bodyPr>
            <a:normAutofit/>
          </a:bodyPr>
          <a:lstStyle/>
          <a:p>
            <a:pPr algn="ct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41610" y="1431009"/>
            <a:ext cx="10981606" cy="5094077"/>
          </a:xfrm>
        </p:spPr>
        <p:txBody>
          <a:bodyPr vert="horz" lIns="91440" tIns="45720" rIns="91440" bIns="45720" rtlCol="0">
            <a:normAutofit/>
          </a:bodyPr>
          <a:lstStyle/>
          <a:p>
            <a:pPr marL="0" indent="0">
              <a:lnSpc>
                <a:spcPts val="1800"/>
              </a:lnSpc>
              <a:spcBef>
                <a:spcPts val="1000"/>
              </a:spcBef>
              <a:spcAft>
                <a:spcPts val="600"/>
              </a:spcAft>
              <a:buNone/>
            </a:pPr>
            <a:endParaRPr lang="en-US" sz="2800"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lnSpc>
                <a:spcPts val="1800"/>
              </a:lnSpc>
              <a:spcBef>
                <a:spcPts val="1000"/>
              </a:spcBef>
              <a:spcAft>
                <a:spcPts val="600"/>
              </a:spcAft>
              <a:buNone/>
            </a:pPr>
            <a:endParaRPr lang="en-US" sz="2800"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lnSpc>
                <a:spcPts val="1800"/>
              </a:lnSpc>
              <a:spcBef>
                <a:spcPts val="1000"/>
              </a:spcBef>
              <a:spcAft>
                <a:spcPts val="600"/>
              </a:spcAft>
              <a:buNone/>
            </a:pPr>
            <a:r>
              <a:rPr lang="en-US" sz="2800" dirty="0">
                <a:solidFill>
                  <a:prstClr val="black">
                    <a:lumMod val="75000"/>
                    <a:lumOff val="25000"/>
                  </a:prstClr>
                </a:solidFill>
                <a:latin typeface="Times New Roman" panose="02020603050405020304" pitchFamily="18" charset="0"/>
                <a:cs typeface="Times New Roman" panose="02020603050405020304" pitchFamily="18" charset="0"/>
              </a:rPr>
              <a:t>Reference:</a:t>
            </a:r>
          </a:p>
          <a:p>
            <a:pPr>
              <a:lnSpc>
                <a:spcPts val="1800"/>
              </a:lnSpc>
              <a:spcAft>
                <a:spcPts val="600"/>
              </a:spcAft>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[1] </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hlinkClick r:id="rId2"/>
              </a:rPr>
              <a:t>https://dreem.com/en/headband</a:t>
            </a:r>
            <a:endParaRPr lang="en-US" sz="2000" dirty="0">
              <a:solidFill>
                <a:prstClr val="black">
                  <a:lumMod val="75000"/>
                  <a:lumOff val="25000"/>
                </a:prstClr>
              </a:solidFill>
              <a:latin typeface="Times New Roman" panose="02020603050405020304" pitchFamily="18" charset="0"/>
              <a:cs typeface="Times New Roman" panose="02020603050405020304" pitchFamily="18" charset="0"/>
            </a:endParaRPr>
          </a:p>
          <a:p>
            <a:pPr>
              <a:lnSpc>
                <a:spcPts val="1800"/>
              </a:lnSpc>
              <a:spcAft>
                <a:spcPts val="600"/>
              </a:spcAft>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[2] </a:t>
            </a:r>
            <a:r>
              <a:rPr lang="en-US" sz="2000" u="sng" dirty="0">
                <a:solidFill>
                  <a:prstClr val="black">
                    <a:lumMod val="75000"/>
                    <a:lumOff val="25000"/>
                  </a:prstClr>
                </a:solidFill>
                <a:latin typeface="Times New Roman" panose="02020603050405020304" pitchFamily="18" charset="0"/>
                <a:cs typeface="Times New Roman" panose="02020603050405020304" pitchFamily="18" charset="0"/>
                <a:hlinkClick r:id="rId3"/>
              </a:rPr>
              <a:t>https://challengedata.ens.fr/challenges/10</a:t>
            </a:r>
            <a:r>
              <a:rPr lang="en-US" sz="2000" u="sng" dirty="0">
                <a:solidFill>
                  <a:prstClr val="black">
                    <a:lumMod val="75000"/>
                    <a:lumOff val="25000"/>
                  </a:prstClr>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9860EDB8-5305-433F-BE41-D7A86D811DB3}" type="slidenum">
              <a:rPr lang="en-US" smtClean="0"/>
              <a:pPr/>
              <a:t>17</a:t>
            </a:fld>
            <a:endParaRPr lang="en-US" dirty="0"/>
          </a:p>
        </p:txBody>
      </p:sp>
    </p:spTree>
    <p:extLst>
      <p:ext uri="{BB962C8B-B14F-4D97-AF65-F5344CB8AC3E}">
        <p14:creationId xmlns:p14="http://schemas.microsoft.com/office/powerpoint/2010/main" xmlns="" val="95803687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45FD0-04BE-438F-90C6-C109994BE4DA}"/>
              </a:ext>
            </a:extLst>
          </p:cNvPr>
          <p:cNvSpPr>
            <a:spLocks noGrp="1"/>
          </p:cNvSpPr>
          <p:nvPr>
            <p:ph type="title"/>
          </p:nvPr>
        </p:nvSpPr>
        <p:spPr>
          <a:xfrm>
            <a:off x="2287863" y="2481043"/>
            <a:ext cx="7140221" cy="1638196"/>
          </a:xfrm>
        </p:spPr>
        <p:txBody>
          <a:bodyPr>
            <a:normAutofit/>
          </a:bodyPr>
          <a:lstStyle/>
          <a:p>
            <a:pPr algn="ctr"/>
            <a:r>
              <a:rPr lang="en-IN" sz="54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371957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286094" cy="640080"/>
          </a:xfrm>
        </p:spPr>
        <p:txBody>
          <a:bodyPr>
            <a:noAutofit/>
          </a:bodyPr>
          <a:lstStyle/>
          <a:p>
            <a:pPr algn="ctr"/>
            <a:r>
              <a:rPr lang="en-US" dirty="0">
                <a:latin typeface="Times New Roman" panose="02020603050405020304" pitchFamily="18" charset="0"/>
                <a:cs typeface="Times New Roman" panose="02020603050405020304" pitchFamily="18" charset="0"/>
              </a:rPr>
              <a:t>   Introduction and </a:t>
            </a:r>
            <a:r>
              <a:rPr lang="en-US" dirty="0" smtClean="0">
                <a:latin typeface="Times New Roman" panose="02020603050405020304" pitchFamily="18" charset="0"/>
                <a:cs typeface="Times New Roman" panose="02020603050405020304" pitchFamily="18" charset="0"/>
              </a:rPr>
              <a:t>duration  </a:t>
            </a:r>
            <a:endParaRPr lang="en-US" dirty="0">
              <a:latin typeface="Times New Roman" panose="02020603050405020304" pitchFamily="18" charset="0"/>
              <a:cs typeface="Times New Roman" panose="02020603050405020304" pitchFamily="18"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xmlns="" id="{2A3E9C3E-F9E4-4E8D-B202-0E0D7F7D3248}"/>
              </a:ext>
            </a:extLst>
          </p:cNvPr>
          <p:cNvSpPr txBox="1"/>
          <p:nvPr/>
        </p:nvSpPr>
        <p:spPr>
          <a:xfrm>
            <a:off x="186431" y="1524708"/>
            <a:ext cx="11567605" cy="3970318"/>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itchFamily="18" charset="0"/>
                <a:cs typeface="Times New Roman" pitchFamily="18" charset="0"/>
              </a:rPr>
              <a:t>Normally sleep is measured in laboratory by attaching electrodes in the head. </a:t>
            </a:r>
          </a:p>
          <a:p>
            <a:pPr marL="342900" indent="-342900">
              <a:buFont typeface="Arial" panose="020B0604020202020204" pitchFamily="34" charset="0"/>
              <a:buChar char="•"/>
            </a:pPr>
            <a:r>
              <a:rPr lang="en-US" dirty="0">
                <a:latin typeface="Times New Roman" pitchFamily="18" charset="0"/>
                <a:cs typeface="Times New Roman" pitchFamily="18" charset="0"/>
              </a:rPr>
              <a:t>Sleep is measured by EEG(ElectroEncyclography),EMG(Electromyography),EOG(eye movement). These procedure is called polysomnography (PSG) and allows to analyze the state of the patient during sleep.</a:t>
            </a:r>
          </a:p>
          <a:p>
            <a:pPr marL="342900" indent="-342900">
              <a:buFont typeface="Arial" panose="020B0604020202020204" pitchFamily="34" charset="0"/>
              <a:buChar char="•"/>
            </a:pPr>
            <a:r>
              <a:rPr lang="en-US" dirty="0">
                <a:latin typeface="Times New Roman" pitchFamily="18" charset="0"/>
                <a:cs typeface="Times New Roman" pitchFamily="18" charset="0"/>
              </a:rPr>
              <a:t>It also allows to track sleep related disease.</a:t>
            </a:r>
          </a:p>
          <a:p>
            <a:pPr marL="342900" indent="-342900">
              <a:buFont typeface="Arial" panose="020B0604020202020204" pitchFamily="34" charset="0"/>
              <a:buChar char="•"/>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Context :</a:t>
            </a:r>
          </a:p>
          <a:p>
            <a:pPr marL="285750" indent="-285750">
              <a:buFont typeface="Arial" panose="020B0604020202020204" pitchFamily="34" charset="0"/>
              <a:buChar char="•"/>
            </a:pPr>
            <a:r>
              <a:rPr lang="en-US" dirty="0">
                <a:latin typeface="Times New Roman" pitchFamily="18" charset="0"/>
                <a:cs typeface="Times New Roman" pitchFamily="18" charset="0"/>
              </a:rPr>
              <a:t>In this challenge, data consists on EEG signals acquired on the Dreem headband in sham condition i.e. without any kind of sound stimulations. Thus we aim to predict brain activity in normal condition.</a:t>
            </a:r>
          </a:p>
          <a:p>
            <a:endParaRPr lang="en-US" b="1" dirty="0">
              <a:latin typeface="Times New Roman" pitchFamily="18" charset="0"/>
              <a:cs typeface="Times New Roman" pitchFamily="18" charset="0"/>
            </a:endParaRPr>
          </a:p>
          <a:p>
            <a:pPr marL="285750" indent="-285750">
              <a:buFont typeface="Arial" panose="020B0604020202020204" pitchFamily="34" charset="0"/>
              <a:buChar char="•"/>
            </a:pPr>
            <a:r>
              <a:rPr lang="en-US" dirty="0">
                <a:latin typeface="Times New Roman" pitchFamily="18" charset="0"/>
                <a:cs typeface="Times New Roman" pitchFamily="18" charset="0"/>
              </a:rPr>
              <a:t>In this dataset, we try to predict whether or not a slow oscillation will be followed by another one in sham condition, i.e. without any stimulation.</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Duration –  from: 1-1-2019  </a:t>
            </a:r>
          </a:p>
          <a:p>
            <a:r>
              <a:rPr lang="en-US" dirty="0">
                <a:latin typeface="Times New Roman" pitchFamily="18" charset="0"/>
                <a:cs typeface="Times New Roman" pitchFamily="18" charset="0"/>
              </a:rPr>
              <a:t>                       to     : </a:t>
            </a:r>
            <a:r>
              <a:rPr lang="en-US" dirty="0" smtClean="0">
                <a:latin typeface="Times New Roman" pitchFamily="18" charset="0"/>
                <a:cs typeface="Times New Roman" pitchFamily="18" charset="0"/>
              </a:rPr>
              <a:t>1-1-2020</a:t>
            </a:r>
            <a:endParaRPr lang="en-IN" dirty="0">
              <a:latin typeface="Times New Roman" pitchFamily="18" charset="0"/>
              <a:cs typeface="Times New Roman" pitchFamily="18" charset="0"/>
            </a:endParaRPr>
          </a:p>
        </p:txBody>
      </p:sp>
      <p:pic>
        <p:nvPicPr>
          <p:cNvPr id="19458" name="Picture 2" descr="NO LOGO FOR THIS CHALLENGE"/>
          <p:cNvPicPr>
            <a:picLocks noChangeAspect="1" noChangeArrowheads="1"/>
          </p:cNvPicPr>
          <p:nvPr/>
        </p:nvPicPr>
        <p:blipFill>
          <a:blip r:embed="rId2"/>
          <a:srcRect/>
          <a:stretch>
            <a:fillRect/>
          </a:stretch>
        </p:blipFill>
        <p:spPr bwMode="auto">
          <a:xfrm>
            <a:off x="6172988" y="4370739"/>
            <a:ext cx="3011474" cy="1804375"/>
          </a:xfrm>
          <a:prstGeom prst="rect">
            <a:avLst/>
          </a:prstGeom>
          <a:noFill/>
        </p:spPr>
      </p:pic>
      <p:sp>
        <p:nvSpPr>
          <p:cNvPr id="6" name="TextBox 5"/>
          <p:cNvSpPr txBox="1"/>
          <p:nvPr/>
        </p:nvSpPr>
        <p:spPr>
          <a:xfrm>
            <a:off x="7096714" y="6069027"/>
            <a:ext cx="1099532" cy="369332"/>
          </a:xfrm>
          <a:prstGeom prst="rect">
            <a:avLst/>
          </a:prstGeom>
          <a:noFill/>
        </p:spPr>
        <p:txBody>
          <a:bodyPr wrap="none" rtlCol="0">
            <a:spAutoFit/>
          </a:bodyPr>
          <a:lstStyle/>
          <a:p>
            <a:r>
              <a:rPr lang="en-IN" dirty="0" smtClean="0"/>
              <a:t>By </a:t>
            </a:r>
            <a:r>
              <a:rPr lang="en-IN" dirty="0" err="1" smtClean="0"/>
              <a:t>Dreem</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2</a:t>
            </a:fld>
            <a:endParaRPr lang="en-US" dirty="0"/>
          </a:p>
        </p:txBody>
      </p:sp>
    </p:spTree>
    <p:extLst>
      <p:ext uri="{BB962C8B-B14F-4D97-AF65-F5344CB8AC3E}">
        <p14:creationId xmlns:p14="http://schemas.microsoft.com/office/powerpoint/2010/main" xmlns="" val="34576161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90785" cy="640080"/>
          </a:xfrm>
        </p:spPr>
        <p:txBody>
          <a:bodyPr>
            <a:normAutofit fontScale="90000"/>
          </a:bodyPr>
          <a:lstStyle/>
          <a:p>
            <a:pPr algn="ctr"/>
            <a:endParaRPr lang="en-US" dirty="0">
              <a:latin typeface="Times New Roman" panose="02020603050405020304" pitchFamily="18" charset="0"/>
              <a:cs typeface="Times New Roman" panose="02020603050405020304" pitchFamily="18" charset="0"/>
            </a:endParaRPr>
          </a:p>
        </p:txBody>
      </p:sp>
      <p:sp>
        <p:nvSpPr>
          <p:cNvPr id="25" name="Content Placeholder 17"/>
          <p:cNvSpPr txBox="1">
            <a:spLocks/>
          </p:cNvSpPr>
          <p:nvPr/>
        </p:nvSpPr>
        <p:spPr>
          <a:xfrm>
            <a:off x="585997" y="1366714"/>
            <a:ext cx="11274570" cy="49544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6" name="Content Placeholder 17"/>
          <p:cNvSpPr txBox="1">
            <a:spLocks/>
          </p:cNvSpPr>
          <p:nvPr/>
        </p:nvSpPr>
        <p:spPr>
          <a:xfrm>
            <a:off x="450185" y="1491449"/>
            <a:ext cx="11090785" cy="52644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itchFamily="18" charset="0"/>
                <a:cs typeface="Times New Roman" pitchFamily="18" charset="0"/>
              </a:rPr>
              <a:t>DREEM is a device used to measure the sleep at home. It is easy to use and more comfortable than normal PSG.</a:t>
            </a:r>
          </a:p>
          <a:p>
            <a:r>
              <a:rPr lang="en-US" sz="2000" dirty="0">
                <a:solidFill>
                  <a:schemeClr val="tx1"/>
                </a:solidFill>
                <a:latin typeface="Times New Roman" pitchFamily="18" charset="0"/>
                <a:cs typeface="Times New Roman" pitchFamily="18" charset="0"/>
              </a:rPr>
              <a:t>Its aims to help people track and improve their sleep. </a:t>
            </a:r>
          </a:p>
          <a:p>
            <a:r>
              <a:rPr lang="en-US" sz="2000" dirty="0">
                <a:solidFill>
                  <a:schemeClr val="tx1"/>
                </a:solidFill>
                <a:latin typeface="Times New Roman" pitchFamily="18" charset="0"/>
                <a:cs typeface="Times New Roman" pitchFamily="18" charset="0"/>
              </a:rPr>
              <a:t>The Dreem headband uses three kind of sensors: </a:t>
            </a:r>
          </a:p>
          <a:p>
            <a:pPr marL="457200" indent="-457200">
              <a:buFont typeface="+mj-lt"/>
              <a:buAutoNum type="arabicPeriod"/>
            </a:pPr>
            <a:r>
              <a:rPr lang="en-US" sz="2000" dirty="0">
                <a:solidFill>
                  <a:schemeClr val="tx1"/>
                </a:solidFill>
                <a:latin typeface="Times New Roman" pitchFamily="18" charset="0"/>
                <a:cs typeface="Times New Roman" pitchFamily="18" charset="0"/>
              </a:rPr>
              <a:t>EEG electrodes</a:t>
            </a:r>
          </a:p>
          <a:p>
            <a:pPr marL="457200" indent="-457200">
              <a:buFont typeface="+mj-lt"/>
              <a:buAutoNum type="arabicPeriod"/>
            </a:pPr>
            <a:r>
              <a:rPr lang="en-US" sz="2000" dirty="0">
                <a:solidFill>
                  <a:schemeClr val="tx1"/>
                </a:solidFill>
                <a:latin typeface="Times New Roman" pitchFamily="18" charset="0"/>
                <a:cs typeface="Times New Roman" pitchFamily="18" charset="0"/>
              </a:rPr>
              <a:t>Accelerometer</a:t>
            </a:r>
          </a:p>
          <a:p>
            <a:pPr marL="457200" indent="-457200">
              <a:buFont typeface="+mj-lt"/>
              <a:buAutoNum type="arabicPeriod"/>
            </a:pPr>
            <a:r>
              <a:rPr lang="en-US" sz="2000" dirty="0">
                <a:solidFill>
                  <a:schemeClr val="tx1"/>
                </a:solidFill>
                <a:latin typeface="Times New Roman" pitchFamily="18" charset="0"/>
                <a:cs typeface="Times New Roman" pitchFamily="18" charset="0"/>
              </a:rPr>
              <a:t>pulse oximeter</a:t>
            </a:r>
          </a:p>
          <a:p>
            <a:r>
              <a:rPr lang="en-US" sz="2000" dirty="0">
                <a:solidFill>
                  <a:schemeClr val="tx1"/>
                </a:solidFill>
                <a:latin typeface="Times New Roman" pitchFamily="18" charset="0"/>
                <a:cs typeface="Times New Roman" pitchFamily="18" charset="0"/>
              </a:rPr>
              <a:t>Hence, it is able to measure brain activity, position, respiration, heartrate and movement all along the night. The device is also able to send sounds using bone conduction. Signals are analyzed.</a:t>
            </a:r>
          </a:p>
          <a:p>
            <a:endParaRPr lang="en-US"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96EC5A35-8012-4570-9C28-A6567DA463E8}"/>
              </a:ext>
            </a:extLst>
          </p:cNvPr>
          <p:cNvPicPr>
            <a:picLocks noChangeAspect="1"/>
          </p:cNvPicPr>
          <p:nvPr/>
        </p:nvPicPr>
        <p:blipFill>
          <a:blip r:embed="rId2"/>
          <a:stretch>
            <a:fillRect/>
          </a:stretch>
        </p:blipFill>
        <p:spPr>
          <a:xfrm>
            <a:off x="8257981" y="1958189"/>
            <a:ext cx="2877506" cy="2456685"/>
          </a:xfrm>
          <a:prstGeom prst="rect">
            <a:avLst/>
          </a:prstGeom>
        </p:spPr>
      </p:pic>
      <p:sp>
        <p:nvSpPr>
          <p:cNvPr id="7" name="Slide Number Placeholder 6"/>
          <p:cNvSpPr>
            <a:spLocks noGrp="1"/>
          </p:cNvSpPr>
          <p:nvPr>
            <p:ph type="sldNum" sz="quarter" idx="12"/>
          </p:nvPr>
        </p:nvSpPr>
        <p:spPr/>
        <p:txBody>
          <a:bodyPr/>
          <a:lstStyle/>
          <a:p>
            <a:fld id="{9860EDB8-5305-433F-BE41-D7A86D811DB3}" type="slidenum">
              <a:rPr lang="en-US" smtClean="0"/>
              <a:pPr/>
              <a:t>3</a:t>
            </a:fld>
            <a:endParaRPr lang="en-US" dirty="0"/>
          </a:p>
        </p:txBody>
      </p:sp>
    </p:spTree>
    <p:extLst>
      <p:ext uri="{BB962C8B-B14F-4D97-AF65-F5344CB8AC3E}">
        <p14:creationId xmlns:p14="http://schemas.microsoft.com/office/powerpoint/2010/main" xmlns="" val="110700175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A0C31-F63F-4944-A93F-D4B8D294BF42}"/>
              </a:ext>
            </a:extLst>
          </p:cNvPr>
          <p:cNvSpPr>
            <a:spLocks noGrp="1"/>
          </p:cNvSpPr>
          <p:nvPr>
            <p:ph type="title"/>
          </p:nvPr>
        </p:nvSpPr>
        <p:spPr/>
        <p:txBody>
          <a:bodyPr/>
          <a:lstStyle/>
          <a:p>
            <a:r>
              <a:rPr lang="en-IN" dirty="0"/>
              <a:t>THE </a:t>
            </a:r>
            <a:r>
              <a:rPr lang="en-IN" dirty="0" smtClean="0"/>
              <a:t>DATASET DESCRIPTION</a:t>
            </a:r>
            <a:endParaRPr lang="en-IN" dirty="0"/>
          </a:p>
        </p:txBody>
      </p:sp>
      <p:sp>
        <p:nvSpPr>
          <p:cNvPr id="3" name="Content Placeholder 2">
            <a:extLst>
              <a:ext uri="{FF2B5EF4-FFF2-40B4-BE49-F238E27FC236}">
                <a16:creationId xmlns:a16="http://schemas.microsoft.com/office/drawing/2014/main" xmlns="" id="{56C5A20D-581E-462B-82DB-160030763B7A}"/>
              </a:ext>
            </a:extLst>
          </p:cNvPr>
          <p:cNvSpPr>
            <a:spLocks noGrp="1"/>
          </p:cNvSpPr>
          <p:nvPr>
            <p:ph idx="1"/>
          </p:nvPr>
        </p:nvSpPr>
        <p:spPr>
          <a:xfrm>
            <a:off x="539495" y="1435608"/>
            <a:ext cx="10344527" cy="5071724"/>
          </a:xfrm>
        </p:spPr>
        <p:txBody>
          <a:bodyPr>
            <a:normAutofit/>
          </a:bodyPr>
          <a:lstStyle/>
          <a:p>
            <a:pPr marL="171450" indent="-171450">
              <a:buFont typeface="Arial" panose="020B0604020202020204" pitchFamily="34" charset="0"/>
              <a:buChar char="•"/>
            </a:pPr>
            <a:r>
              <a:rPr lang="en-IN" sz="2000" dirty="0">
                <a:solidFill>
                  <a:schemeClr val="tx1"/>
                </a:solidFill>
                <a:latin typeface="Times New Roman" pitchFamily="18" charset="0"/>
                <a:cs typeface="Times New Roman" pitchFamily="18" charset="0"/>
              </a:rPr>
              <a:t>Training data </a:t>
            </a:r>
          </a:p>
          <a:p>
            <a:pPr marL="400050" lvl="1" indent="-171450">
              <a:spcBef>
                <a:spcPts val="600"/>
              </a:spcBef>
            </a:pPr>
            <a:r>
              <a:rPr lang="en-IN" sz="2000" dirty="0">
                <a:solidFill>
                  <a:schemeClr val="tx1"/>
                </a:solidFill>
                <a:latin typeface="Times New Roman" pitchFamily="18" charset="0"/>
                <a:cs typeface="Times New Roman" pitchFamily="18" charset="0"/>
              </a:rPr>
              <a:t>Rows 261634 </a:t>
            </a:r>
          </a:p>
          <a:p>
            <a:pPr marL="400050" lvl="1" indent="-171450">
              <a:spcBef>
                <a:spcPts val="600"/>
              </a:spcBef>
            </a:pPr>
            <a:r>
              <a:rPr lang="en-IN" sz="2000" dirty="0">
                <a:solidFill>
                  <a:schemeClr val="tx1"/>
                </a:solidFill>
                <a:latin typeface="Times New Roman" pitchFamily="18" charset="0"/>
                <a:cs typeface="Times New Roman" pitchFamily="18" charset="0"/>
              </a:rPr>
              <a:t>Columns </a:t>
            </a:r>
            <a:r>
              <a:rPr lang="en-IN" sz="2000" dirty="0" smtClean="0">
                <a:solidFill>
                  <a:schemeClr val="tx1"/>
                </a:solidFill>
                <a:latin typeface="Times New Roman" pitchFamily="18" charset="0"/>
                <a:cs typeface="Times New Roman" pitchFamily="18" charset="0"/>
              </a:rPr>
              <a:t>12</a:t>
            </a:r>
          </a:p>
          <a:p>
            <a:pPr marL="400050" lvl="1" indent="-171450">
              <a:spcBef>
                <a:spcPts val="600"/>
              </a:spcBef>
            </a:pPr>
            <a:r>
              <a:rPr sz="2000">
                <a:latin typeface="Times New Roman" pitchFamily="18" charset="0"/>
                <a:cs typeface="Times New Roman" pitchFamily="18" charset="0"/>
              </a:rPr>
              <a:t>Each sample represents </a:t>
            </a:r>
            <a:r>
              <a:rPr sz="2000" b="1">
                <a:latin typeface="Times New Roman" pitchFamily="18" charset="0"/>
                <a:cs typeface="Times New Roman" pitchFamily="18" charset="0"/>
              </a:rPr>
              <a:t>10 seconds</a:t>
            </a:r>
            <a:r>
              <a:rPr sz="2000">
                <a:latin typeface="Times New Roman" pitchFamily="18" charset="0"/>
                <a:cs typeface="Times New Roman" pitchFamily="18" charset="0"/>
              </a:rPr>
              <a:t> of recording starting 10 seconds before the end of a slow oscillation. Data provided consists of a N x 1261 matrix</a:t>
            </a:r>
            <a:endParaRPr lang="en-IN" sz="2000" dirty="0" smtClean="0">
              <a:solidFill>
                <a:schemeClr val="tx1"/>
              </a:solidFill>
              <a:latin typeface="Times New Roman" pitchFamily="18" charset="0"/>
              <a:cs typeface="Times New Roman" pitchFamily="18" charset="0"/>
            </a:endParaRPr>
          </a:p>
          <a:p>
            <a:pPr lvl="1" indent="0">
              <a:spcBef>
                <a:spcPts val="600"/>
              </a:spcBef>
              <a:buNone/>
            </a:pPr>
            <a:endParaRPr lang="en-IN" sz="1800" dirty="0">
              <a:solidFill>
                <a:schemeClr val="tx1"/>
              </a:solidFill>
              <a:latin typeface="Times New Roman" pitchFamily="18" charset="0"/>
              <a:cs typeface="Times New Roman" pitchFamily="18" charset="0"/>
            </a:endParaRPr>
          </a:p>
          <a:p>
            <a:pPr>
              <a:lnSpc>
                <a:spcPct val="100000"/>
              </a:lnSpc>
            </a:pPr>
            <a:r>
              <a:rPr lang="en-IN" sz="1800" dirty="0">
                <a:solidFill>
                  <a:schemeClr val="tx1"/>
                </a:solidFill>
                <a:latin typeface="Times New Roman" pitchFamily="18" charset="0"/>
                <a:cs typeface="Times New Roman" pitchFamily="18" charset="0"/>
              </a:rPr>
              <a:t>  </a:t>
            </a:r>
            <a:endParaRPr lang="en-IN" sz="18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171450" indent="-171450">
              <a:buFont typeface="Arial" panose="020B0604020202020204" pitchFamily="34" charset="0"/>
              <a:buChar char="•"/>
            </a:pP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pPr/>
              <a:t>4</a:t>
            </a:fld>
            <a:endParaRPr lang="en-US" dirty="0"/>
          </a:p>
        </p:txBody>
      </p:sp>
    </p:spTree>
    <p:extLst>
      <p:ext uri="{BB962C8B-B14F-4D97-AF65-F5344CB8AC3E}">
        <p14:creationId xmlns:p14="http://schemas.microsoft.com/office/powerpoint/2010/main" xmlns="" val="314522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71D6A-36D4-4DD6-B400-3B6E0EAD6C9A}"/>
              </a:ext>
            </a:extLst>
          </p:cNvPr>
          <p:cNvSpPr>
            <a:spLocks noGrp="1"/>
          </p:cNvSpPr>
          <p:nvPr>
            <p:ph type="title"/>
          </p:nvPr>
        </p:nvSpPr>
        <p:spPr>
          <a:xfrm>
            <a:off x="521207" y="448056"/>
            <a:ext cx="11037519" cy="64008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    Understanding the data</a:t>
            </a:r>
          </a:p>
        </p:txBody>
      </p:sp>
      <p:sp>
        <p:nvSpPr>
          <p:cNvPr id="3" name="Content Placeholder 2">
            <a:extLst>
              <a:ext uri="{FF2B5EF4-FFF2-40B4-BE49-F238E27FC236}">
                <a16:creationId xmlns:a16="http://schemas.microsoft.com/office/drawing/2014/main" xmlns="" id="{EAF48BAD-3414-4AF7-A70A-F5EF1E0F0D79}"/>
              </a:ext>
            </a:extLst>
          </p:cNvPr>
          <p:cNvSpPr>
            <a:spLocks noGrp="1"/>
          </p:cNvSpPr>
          <p:nvPr>
            <p:ph idx="1"/>
          </p:nvPr>
        </p:nvSpPr>
        <p:spPr>
          <a:xfrm>
            <a:off x="539495" y="1435608"/>
            <a:ext cx="11196785" cy="5080602"/>
          </a:xfrm>
        </p:spPr>
        <p:txBody>
          <a:bodyPr>
            <a:normAutofit/>
          </a:bodyPr>
          <a:lstStyle/>
          <a:p>
            <a:pPr marL="171450" indent="-171450">
              <a:lnSpc>
                <a:spcPct val="100000"/>
              </a:lnSpc>
              <a:buFont typeface="Arial" panose="020B0604020202020204" pitchFamily="34" charset="0"/>
              <a:buChar char="•"/>
            </a:pPr>
            <a:r>
              <a:rPr lang="en-IN" sz="2000" dirty="0">
                <a:latin typeface="Times New Roman" pitchFamily="18" charset="0"/>
                <a:cs typeface="Times New Roman" pitchFamily="18" charset="0"/>
              </a:rPr>
              <a:t>The dataset is in .h5 format.</a:t>
            </a:r>
          </a:p>
          <a:p>
            <a:pPr marL="171450" indent="-171450">
              <a:lnSpc>
                <a:spcPct val="100000"/>
              </a:lnSpc>
              <a:buFont typeface="Arial" panose="020B0604020202020204" pitchFamily="34" charset="0"/>
              <a:buChar char="•"/>
            </a:pPr>
            <a:r>
              <a:rPr lang="en-IN" sz="2000" dirty="0">
                <a:latin typeface="Times New Roman" pitchFamily="18" charset="0"/>
                <a:cs typeface="Times New Roman" pitchFamily="18" charset="0"/>
              </a:rPr>
              <a:t>The dataset is viewed in jupyter notebook by importing NumPy and pandas.</a:t>
            </a:r>
          </a:p>
          <a:p>
            <a:pPr marL="171450" indent="-171450">
              <a:lnSpc>
                <a:spcPct val="100000"/>
              </a:lnSpc>
              <a:buFont typeface="Arial" panose="020B0604020202020204" pitchFamily="34" charset="0"/>
              <a:buChar char="•"/>
            </a:pPr>
            <a:r>
              <a:rPr lang="en-IN" sz="2000" dirty="0">
                <a:latin typeface="Times New Roman" pitchFamily="18" charset="0"/>
                <a:cs typeface="Times New Roman" pitchFamily="18" charset="0"/>
              </a:rPr>
              <a:t>The dataset contains 12 columns(attributes) and their names were specified in .h5.</a:t>
            </a:r>
          </a:p>
          <a:p>
            <a:pPr marL="171450" indent="-171450">
              <a:lnSpc>
                <a:spcPct val="100000"/>
              </a:lnSpc>
              <a:buFont typeface="Arial" panose="020B0604020202020204" pitchFamily="34" charset="0"/>
              <a:buChar char="•"/>
            </a:pPr>
            <a:r>
              <a:rPr lang="en-IN" sz="2000" dirty="0">
                <a:latin typeface="Times New Roman" pitchFamily="18" charset="0"/>
                <a:cs typeface="Times New Roman" pitchFamily="18" charset="0"/>
              </a:rPr>
              <a:t>The features given in the challenge data description were the attributes.</a:t>
            </a:r>
          </a:p>
          <a:p>
            <a:pPr marL="171450" indent="-171450">
              <a:lnSpc>
                <a:spcPct val="100000"/>
              </a:lnSpc>
              <a:buFont typeface="Arial" panose="020B0604020202020204" pitchFamily="34" charset="0"/>
              <a:buChar char="•"/>
            </a:pPr>
            <a:r>
              <a:rPr lang="en-IN" sz="2000" dirty="0">
                <a:latin typeface="Times New Roman" pitchFamily="18" charset="0"/>
                <a:cs typeface="Times New Roman" pitchFamily="18" charset="0"/>
              </a:rPr>
              <a:t>We explicitly added the attribute names using list according to the features given.</a:t>
            </a:r>
          </a:p>
          <a:p>
            <a:pPr>
              <a:lnSpc>
                <a:spcPct val="100000"/>
              </a:lnSpc>
              <a:buNone/>
            </a:pPr>
            <a:endParaRPr lang="en-IN" sz="2000" dirty="0">
              <a:latin typeface="Times New Roman" pitchFamily="18" charset="0"/>
              <a:cs typeface="Times New Roman" pitchFamily="18" charset="0"/>
            </a:endParaRPr>
          </a:p>
          <a:p>
            <a:pPr marL="171450" indent="-171450">
              <a:lnSpc>
                <a:spcPct val="100000"/>
              </a:lnSpc>
              <a:buFont typeface="Arial" panose="020B0604020202020204" pitchFamily="34" charset="0"/>
              <a:buChar char="•"/>
            </a:pP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pPr/>
              <a:t>5</a:t>
            </a:fld>
            <a:endParaRPr lang="en-US" dirty="0"/>
          </a:p>
        </p:txBody>
      </p:sp>
    </p:spTree>
    <p:extLst>
      <p:ext uri="{BB962C8B-B14F-4D97-AF65-F5344CB8AC3E}">
        <p14:creationId xmlns:p14="http://schemas.microsoft.com/office/powerpoint/2010/main" xmlns="" val="342535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DC57C-83AB-4F83-A102-B6E01EB590A4}"/>
              </a:ext>
            </a:extLst>
          </p:cNvPr>
          <p:cNvSpPr>
            <a:spLocks noGrp="1"/>
          </p:cNvSpPr>
          <p:nvPr>
            <p:ph type="title"/>
          </p:nvPr>
        </p:nvSpPr>
        <p:spPr/>
        <p:txBody>
          <a:bodyPr/>
          <a:lstStyle/>
          <a:p>
            <a:r>
              <a:rPr lang="en-IN" dirty="0" smtClean="0"/>
              <a:t>Data </a:t>
            </a:r>
            <a:r>
              <a:rPr lang="en-IN" dirty="0" err="1" smtClean="0"/>
              <a:t>preprocessing</a:t>
            </a:r>
            <a:endParaRPr lang="en-IN" dirty="0"/>
          </a:p>
        </p:txBody>
      </p:sp>
      <p:sp>
        <p:nvSpPr>
          <p:cNvPr id="3" name="Content Placeholder 2">
            <a:extLst>
              <a:ext uri="{FF2B5EF4-FFF2-40B4-BE49-F238E27FC236}">
                <a16:creationId xmlns:a16="http://schemas.microsoft.com/office/drawing/2014/main" xmlns="" id="{3C4E3875-F562-4580-9600-8CF455420F41}"/>
              </a:ext>
            </a:extLst>
          </p:cNvPr>
          <p:cNvSpPr>
            <a:spLocks noGrp="1"/>
          </p:cNvSpPr>
          <p:nvPr>
            <p:ph idx="1"/>
          </p:nvPr>
        </p:nvSpPr>
        <p:spPr>
          <a:xfrm>
            <a:off x="328475" y="1435608"/>
            <a:ext cx="11434438" cy="4974336"/>
          </a:xfrm>
        </p:spPr>
        <p:txBody>
          <a:bodyPr>
            <a:normAutofit/>
          </a:bodyPr>
          <a:lstStyle/>
          <a:p>
            <a:r>
              <a:rPr lang="en-IN" sz="2400" b="1" dirty="0" smtClean="0"/>
              <a:t> 3.1 Pre-processing</a:t>
            </a:r>
            <a:endParaRPr lang="en-US" sz="2400" dirty="0" smtClean="0"/>
          </a:p>
          <a:p>
            <a:r>
              <a:rPr lang="en-IN" sz="2400" dirty="0" smtClean="0"/>
              <a:t>The data has to be pre-processed before it can be fed to any learning model.</a:t>
            </a:r>
            <a:endParaRPr lang="en-US" sz="2400" dirty="0" smtClean="0"/>
          </a:p>
          <a:p>
            <a:r>
              <a:rPr lang="en-IN" sz="2400" dirty="0" smtClean="0"/>
              <a:t>For </a:t>
            </a:r>
            <a:r>
              <a:rPr lang="en-IN" sz="2400" dirty="0" smtClean="0"/>
              <a:t>pre-processing the following steps were taken</a:t>
            </a:r>
            <a:r>
              <a:rPr lang="en-IN" sz="2400" dirty="0" smtClean="0"/>
              <a:t>:</a:t>
            </a:r>
            <a:endParaRPr lang="en-US" sz="2400" i="1" dirty="0" smtClean="0"/>
          </a:p>
          <a:p>
            <a:r>
              <a:rPr lang="en-IN" sz="2400" dirty="0" smtClean="0"/>
              <a:t>There are no null values in </a:t>
            </a:r>
            <a:r>
              <a:rPr lang="en-IN" sz="2400" dirty="0" smtClean="0"/>
              <a:t>each </a:t>
            </a:r>
            <a:r>
              <a:rPr lang="en-IN" sz="2400" dirty="0" smtClean="0"/>
              <a:t>column.</a:t>
            </a:r>
            <a:endParaRPr lang="en-IN" sz="2400"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6</a:t>
            </a:fld>
            <a:endParaRPr lang="en-US" dirty="0"/>
          </a:p>
        </p:txBody>
      </p:sp>
      <p:pic>
        <p:nvPicPr>
          <p:cNvPr id="5" name="Picture 4"/>
          <p:cNvPicPr/>
          <p:nvPr/>
        </p:nvPicPr>
        <p:blipFill rotWithShape="1">
          <a:blip r:embed="rId2"/>
          <a:srcRect l="21538" t="59013" r="62976" b="13957"/>
          <a:stretch/>
        </p:blipFill>
        <p:spPr bwMode="auto">
          <a:xfrm>
            <a:off x="1572384" y="3269744"/>
            <a:ext cx="2405256" cy="1988056"/>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
        <p:nvSpPr>
          <p:cNvPr id="6" name="Rectangle 5"/>
          <p:cNvSpPr/>
          <p:nvPr/>
        </p:nvSpPr>
        <p:spPr>
          <a:xfrm>
            <a:off x="1186747" y="5380362"/>
            <a:ext cx="3444213" cy="369332"/>
          </a:xfrm>
          <a:prstGeom prst="rect">
            <a:avLst/>
          </a:prstGeom>
        </p:spPr>
        <p:txBody>
          <a:bodyPr wrap="none">
            <a:spAutoFit/>
          </a:bodyPr>
          <a:lstStyle/>
          <a:p>
            <a:r>
              <a:rPr lang="en-IN" i="1" dirty="0" smtClean="0">
                <a:latin typeface="Times New Roman" pitchFamily="18" charset="0"/>
                <a:cs typeface="Times New Roman" pitchFamily="18" charset="0"/>
              </a:rPr>
              <a:t>Fig 1.0 - NULL values in attributes</a:t>
            </a:r>
            <a:endParaRPr lang="en-US" i="1" dirty="0">
              <a:latin typeface="Times New Roman" pitchFamily="18" charset="0"/>
              <a:cs typeface="Times New Roman" pitchFamily="18" charset="0"/>
            </a:endParaRPr>
          </a:p>
        </p:txBody>
      </p:sp>
      <p:pic>
        <p:nvPicPr>
          <p:cNvPr id="7" name="Picture 6"/>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771509" y="3223770"/>
            <a:ext cx="3108960" cy="2368731"/>
          </a:xfrm>
          <a:prstGeom prst="rect">
            <a:avLst/>
          </a:prstGeom>
          <a:noFill/>
          <a:ln>
            <a:noFill/>
          </a:ln>
        </p:spPr>
      </p:pic>
      <p:sp>
        <p:nvSpPr>
          <p:cNvPr id="10241" name="Rectangle 1"/>
          <p:cNvSpPr>
            <a:spLocks noChangeArrowheads="1"/>
          </p:cNvSpPr>
          <p:nvPr/>
        </p:nvSpPr>
        <p:spPr bwMode="auto">
          <a:xfrm>
            <a:off x="5383832" y="5511418"/>
            <a:ext cx="5101287"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solidFill>
                  <a:srgbClr val="1F497D"/>
                </a:solidFill>
                <a:effectLst/>
                <a:latin typeface="Calibri" pitchFamily="34" charset="0"/>
                <a:ea typeface="Calibri" pitchFamily="34" charset="0"/>
                <a:cs typeface="Times New Roman" pitchFamily="18" charset="0"/>
              </a:rPr>
              <a:t>              </a:t>
            </a:r>
            <a:r>
              <a:rPr kumimoji="0" lang="en-US" sz="2000" u="none" strike="noStrike" cap="none" normalizeH="0" baseline="0" dirty="0" smtClean="0">
                <a:ln>
                  <a:noFill/>
                </a:ln>
                <a:effectLst/>
                <a:latin typeface="Times New Roman" pitchFamily="18" charset="0"/>
                <a:ea typeface="Calibri" pitchFamily="34" charset="0"/>
                <a:cs typeface="Times New Roman" pitchFamily="18" charset="0"/>
              </a:rPr>
              <a:t>fig2.0 graph of </a:t>
            </a:r>
            <a:r>
              <a:rPr kumimoji="0" lang="en-US" sz="2000" u="none" strike="noStrike" cap="none" normalizeH="0" baseline="0" dirty="0" err="1" smtClean="0">
                <a:ln>
                  <a:noFill/>
                </a:ln>
                <a:effectLst/>
                <a:latin typeface="Times New Roman" pitchFamily="18" charset="0"/>
                <a:ea typeface="Calibri" pitchFamily="34" charset="0"/>
                <a:cs typeface="Times New Roman" pitchFamily="18" charset="0"/>
              </a:rPr>
              <a:t>nullvalues</a:t>
            </a:r>
            <a:endParaRPr kumimoji="0" lang="en-US" sz="2000" u="none" strike="noStrike" cap="none" normalizeH="0" baseline="0" dirty="0" smtClean="0">
              <a:ln>
                <a:noFill/>
              </a:ln>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4655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US" dirty="0"/>
          </a:p>
        </p:txBody>
      </p:sp>
      <p:sp>
        <p:nvSpPr>
          <p:cNvPr id="3" name="Content Placeholder 2"/>
          <p:cNvSpPr>
            <a:spLocks noGrp="1"/>
          </p:cNvSpPr>
          <p:nvPr>
            <p:ph idx="1"/>
          </p:nvPr>
        </p:nvSpPr>
        <p:spPr>
          <a:xfrm>
            <a:off x="539496" y="1262357"/>
            <a:ext cx="6710968" cy="5462123"/>
          </a:xfrm>
        </p:spPr>
        <p:txBody>
          <a:bodyPr>
            <a:normAutofit/>
          </a:bodyPr>
          <a:lstStyle/>
          <a:p>
            <a:pPr fontAlgn="base"/>
            <a:r>
              <a:rPr lang="en-IN" sz="2000" dirty="0" smtClean="0">
                <a:latin typeface="Times New Roman" pitchFamily="18" charset="0"/>
                <a:cs typeface="Times New Roman" pitchFamily="18" charset="0"/>
              </a:rPr>
              <a:t>Number of previous oscillations</a:t>
            </a:r>
            <a:endParaRPr sz="2000" smtClean="0">
              <a:latin typeface="Times New Roman" pitchFamily="18" charset="0"/>
              <a:cs typeface="Times New Roman" pitchFamily="18" charset="0"/>
            </a:endParaRPr>
          </a:p>
          <a:p>
            <a:pPr fontAlgn="base"/>
            <a:r>
              <a:rPr sz="2000" smtClean="0">
                <a:latin typeface="Times New Roman" pitchFamily="18" charset="0"/>
                <a:cs typeface="Times New Roman" pitchFamily="18" charset="0"/>
              </a:rPr>
              <a:t>Mean </a:t>
            </a:r>
            <a:r>
              <a:rPr sz="2000">
                <a:latin typeface="Times New Roman" pitchFamily="18" charset="0"/>
                <a:cs typeface="Times New Roman" pitchFamily="18" charset="0"/>
              </a:rPr>
              <a:t>amplitude of previous slow oscillations</a:t>
            </a:r>
          </a:p>
          <a:p>
            <a:pPr fontAlgn="base"/>
            <a:r>
              <a:rPr sz="2000">
                <a:latin typeface="Times New Roman" pitchFamily="18" charset="0"/>
                <a:cs typeface="Times New Roman" pitchFamily="18" charset="0"/>
              </a:rPr>
              <a:t>Mean duration of previous slow oscillations</a:t>
            </a:r>
          </a:p>
          <a:p>
            <a:pPr fontAlgn="base"/>
            <a:r>
              <a:rPr sz="2000">
                <a:latin typeface="Times New Roman" pitchFamily="18" charset="0"/>
                <a:cs typeface="Times New Roman" pitchFamily="18" charset="0"/>
              </a:rPr>
              <a:t>Amplitude of the current slow oscillation</a:t>
            </a:r>
          </a:p>
          <a:p>
            <a:pPr fontAlgn="base"/>
            <a:r>
              <a:rPr sz="2000">
                <a:latin typeface="Times New Roman" pitchFamily="18" charset="0"/>
                <a:cs typeface="Times New Roman" pitchFamily="18" charset="0"/>
              </a:rPr>
              <a:t>Duration of the current slow oscillation</a:t>
            </a:r>
          </a:p>
          <a:p>
            <a:pPr fontAlgn="base"/>
            <a:r>
              <a:rPr sz="2000">
                <a:latin typeface="Times New Roman" pitchFamily="18" charset="0"/>
                <a:cs typeface="Times New Roman" pitchFamily="18" charset="0"/>
              </a:rPr>
              <a:t>Current Sleep </a:t>
            </a:r>
            <a:r>
              <a:rPr sz="2000" smtClean="0">
                <a:latin typeface="Times New Roman" pitchFamily="18" charset="0"/>
                <a:cs typeface="Times New Roman" pitchFamily="18" charset="0"/>
              </a:rPr>
              <a:t>stage</a:t>
            </a:r>
          </a:p>
          <a:p>
            <a:pPr fontAlgn="base"/>
            <a:r>
              <a:rPr sz="2000">
                <a:latin typeface="Times New Roman" pitchFamily="18" charset="0"/>
                <a:cs typeface="Times New Roman" pitchFamily="18" charset="0"/>
              </a:rPr>
              <a:t>Time elapsed since the person fell asleep</a:t>
            </a:r>
          </a:p>
          <a:p>
            <a:pPr fontAlgn="base"/>
            <a:r>
              <a:rPr sz="2000">
                <a:latin typeface="Times New Roman" pitchFamily="18" charset="0"/>
                <a:cs typeface="Times New Roman" pitchFamily="18" charset="0"/>
              </a:rPr>
              <a:t>Time spent in deep sleep so far</a:t>
            </a:r>
          </a:p>
          <a:p>
            <a:pPr fontAlgn="base"/>
            <a:r>
              <a:rPr sz="2000">
                <a:latin typeface="Times New Roman" pitchFamily="18" charset="0"/>
                <a:cs typeface="Times New Roman" pitchFamily="18" charset="0"/>
              </a:rPr>
              <a:t>Time spent in light sleep so far</a:t>
            </a:r>
          </a:p>
          <a:p>
            <a:pPr fontAlgn="base"/>
            <a:r>
              <a:rPr sz="2000">
                <a:latin typeface="Times New Roman" pitchFamily="18" charset="0"/>
                <a:cs typeface="Times New Roman" pitchFamily="18" charset="0"/>
              </a:rPr>
              <a:t>Time spent in rem sleep so far</a:t>
            </a:r>
          </a:p>
          <a:p>
            <a:pPr fontAlgn="base"/>
            <a:r>
              <a:rPr sz="2000">
                <a:latin typeface="Times New Roman" pitchFamily="18" charset="0"/>
                <a:cs typeface="Times New Roman" pitchFamily="18" charset="0"/>
              </a:rPr>
              <a:t>Time spent in wake sleep so far </a:t>
            </a:r>
          </a:p>
          <a:p>
            <a:pPr fontAlgn="base"/>
            <a:r>
              <a:rPr sz="2000">
                <a:latin typeface="Times New Roman" pitchFamily="18" charset="0"/>
                <a:cs typeface="Times New Roman" pitchFamily="18" charset="0"/>
              </a:rPr>
              <a:t>to 1261. EEG signal for 10 seconds (sampling frequency: 125Hz -&gt; 1250 data points)</a:t>
            </a:r>
          </a:p>
          <a:p>
            <a:pPr fontAlgn="base"/>
            <a:endParaRPr smtClean="0">
              <a:latin typeface="Times New Roman" pitchFamily="18" charset="0"/>
              <a:cs typeface="Times New Roman" pitchFamily="18" charset="0"/>
            </a:endParaRPr>
          </a:p>
          <a:p>
            <a:pPr fontAlgn="base"/>
            <a:endParaRPr smtClean="0"/>
          </a:p>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2D50B-EF79-424D-90E8-1528D489F2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EA8EE36-F4FE-446E-8629-D1BF208A27DB}"/>
              </a:ext>
            </a:extLst>
          </p:cNvPr>
          <p:cNvPicPr>
            <a:picLocks noGrp="1" noChangeAspect="1"/>
          </p:cNvPicPr>
          <p:nvPr>
            <p:ph idx="1"/>
          </p:nvPr>
        </p:nvPicPr>
        <p:blipFill rotWithShape="1">
          <a:blip r:embed="rId2"/>
          <a:srcRect l="10118" t="16073" r="15279" b="90"/>
          <a:stretch/>
        </p:blipFill>
        <p:spPr>
          <a:xfrm>
            <a:off x="609600" y="327660"/>
            <a:ext cx="10942320" cy="5945248"/>
          </a:xfrm>
        </p:spPr>
      </p:pic>
      <p:sp>
        <p:nvSpPr>
          <p:cNvPr id="4" name="Slide Number Placeholder 3"/>
          <p:cNvSpPr>
            <a:spLocks noGrp="1"/>
          </p:cNvSpPr>
          <p:nvPr>
            <p:ph type="sldNum" sz="quarter" idx="12"/>
          </p:nvPr>
        </p:nvSpPr>
        <p:spPr/>
        <p:txBody>
          <a:bodyPr/>
          <a:lstStyle/>
          <a:p>
            <a:fld id="{9860EDB8-5305-433F-BE41-D7A86D811DB3}" type="slidenum">
              <a:rPr lang="en-US" smtClean="0"/>
              <a:pPr/>
              <a:t>8</a:t>
            </a:fld>
            <a:endParaRPr lang="en-US" dirty="0"/>
          </a:p>
        </p:txBody>
      </p:sp>
    </p:spTree>
    <p:extLst>
      <p:ext uri="{BB962C8B-B14F-4D97-AF65-F5344CB8AC3E}">
        <p14:creationId xmlns:p14="http://schemas.microsoft.com/office/powerpoint/2010/main" xmlns="" val="51856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2202C6-2F73-440F-875A-587F7E794D1D}"/>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xmlns="" id="{3B128ECE-57EB-415B-BA82-E95F9A85984B}"/>
              </a:ext>
            </a:extLst>
          </p:cNvPr>
          <p:cNvPicPr>
            <a:picLocks noGrp="1" noChangeAspect="1"/>
          </p:cNvPicPr>
          <p:nvPr>
            <p:ph idx="1"/>
          </p:nvPr>
        </p:nvPicPr>
        <p:blipFill rotWithShape="1">
          <a:blip r:embed="rId2"/>
          <a:srcRect l="9447" t="26601" r="8724"/>
          <a:stretch/>
        </p:blipFill>
        <p:spPr>
          <a:xfrm>
            <a:off x="317113" y="228600"/>
            <a:ext cx="11623427" cy="5806440"/>
          </a:xfrm>
        </p:spPr>
      </p:pic>
      <p:sp>
        <p:nvSpPr>
          <p:cNvPr id="4" name="Slide Number Placeholder 3"/>
          <p:cNvSpPr>
            <a:spLocks noGrp="1"/>
          </p:cNvSpPr>
          <p:nvPr>
            <p:ph type="sldNum" sz="quarter" idx="12"/>
          </p:nvPr>
        </p:nvSpPr>
        <p:spPr/>
        <p:txBody>
          <a:bodyPr/>
          <a:lstStyle/>
          <a:p>
            <a:fld id="{9860EDB8-5305-433F-BE41-D7A86D811DB3}" type="slidenum">
              <a:rPr lang="en-US" smtClean="0"/>
              <a:pPr/>
              <a:t>9</a:t>
            </a:fld>
            <a:endParaRPr lang="en-US" dirty="0"/>
          </a:p>
        </p:txBody>
      </p:sp>
    </p:spTree>
    <p:extLst>
      <p:ext uri="{BB962C8B-B14F-4D97-AF65-F5344CB8AC3E}">
        <p14:creationId xmlns:p14="http://schemas.microsoft.com/office/powerpoint/2010/main" xmlns="" val="3758559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815</Words>
  <Application>Microsoft Office PowerPoint</Application>
  <PresentationFormat>Custom</PresentationFormat>
  <Paragraphs>135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DATA MINING AND ANALYSIS COURSE PROJECT</vt:lpstr>
      <vt:lpstr>   Introduction and duration  </vt:lpstr>
      <vt:lpstr>Slide 3</vt:lpstr>
      <vt:lpstr>THE DATASET DESCRIPTION</vt:lpstr>
      <vt:lpstr>    Understanding the data</vt:lpstr>
      <vt:lpstr>Data preprocessing</vt:lpstr>
      <vt:lpstr>FEATURES</vt:lpstr>
      <vt:lpstr>Slide 8</vt:lpstr>
      <vt:lpstr>Slide 9</vt:lpstr>
      <vt:lpstr>Slide 10</vt:lpstr>
      <vt:lpstr>Learning models</vt:lpstr>
      <vt:lpstr>Slide 12</vt:lpstr>
      <vt:lpstr>Slide 13</vt:lpstr>
      <vt:lpstr>Slide 14</vt:lpstr>
      <vt:lpstr>Slide 15</vt:lpstr>
      <vt:lpstr>CONCLUSION</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2019-09-16T02:54:01Z</dcterms:created>
  <dcterms:modified xsi:type="dcterms:W3CDTF">2019-11-23T19:51:31Z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