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7" r:id="rId8"/>
    <p:sldId id="268" r:id="rId9"/>
    <p:sldId id="269"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27B97E-F253-46D4-8282-B9D7FD246A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539A1C3-26C4-4C56-A42B-F8BE36A5DD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9A07DF-0792-4363-A064-CE97E2AE99DB}" type="datetimeFigureOut">
              <a:rPr lang="en-IN" smtClean="0"/>
              <a:t>22-05-2020</a:t>
            </a:fld>
            <a:endParaRPr lang="en-IN"/>
          </a:p>
        </p:txBody>
      </p:sp>
      <p:sp>
        <p:nvSpPr>
          <p:cNvPr id="4" name="Footer Placeholder 3">
            <a:extLst>
              <a:ext uri="{FF2B5EF4-FFF2-40B4-BE49-F238E27FC236}">
                <a16:creationId xmlns:a16="http://schemas.microsoft.com/office/drawing/2014/main" id="{5BDFECBB-06E3-4108-A444-96DC7EE9BC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A061517-4320-4C3C-8F7C-95C6B95FBB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3EC88C-A264-4EC2-A987-EB0C6BB1DFFB}" type="slidenum">
              <a:rPr lang="en-IN" smtClean="0"/>
              <a:t>‹#›</a:t>
            </a:fld>
            <a:endParaRPr lang="en-IN"/>
          </a:p>
        </p:txBody>
      </p:sp>
    </p:spTree>
    <p:extLst>
      <p:ext uri="{BB962C8B-B14F-4D97-AF65-F5344CB8AC3E}">
        <p14:creationId xmlns:p14="http://schemas.microsoft.com/office/powerpoint/2010/main" val="328733506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86710A-A12F-4B00-ABF4-ACB78EE8A791}" type="datetimeFigureOut">
              <a:rPr lang="en-IN" smtClean="0"/>
              <a:t>22-05-2020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A7483-6CDD-4E94-AB09-38346CB87A2D}" type="slidenum">
              <a:rPr lang="en-IN" smtClean="0"/>
              <a:t>‹#›</a:t>
            </a:fld>
            <a:endParaRPr lang="en-IN"/>
          </a:p>
        </p:txBody>
      </p:sp>
    </p:spTree>
    <p:extLst>
      <p:ext uri="{BB962C8B-B14F-4D97-AF65-F5344CB8AC3E}">
        <p14:creationId xmlns:p14="http://schemas.microsoft.com/office/powerpoint/2010/main" val="298772325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1466AC-1C02-4240-BBB8-9685AAE86F91}" type="datetime1">
              <a:rPr lang="en-IN" smtClean="0"/>
              <a:t>22-05-2020</a:t>
            </a:fld>
            <a:endParaRPr lang="en-IN"/>
          </a:p>
        </p:txBody>
      </p:sp>
      <p:sp>
        <p:nvSpPr>
          <p:cNvPr id="5" name="Footer Placeholder 4"/>
          <p:cNvSpPr>
            <a:spLocks noGrp="1"/>
          </p:cNvSpPr>
          <p:nvPr>
            <p:ph type="ftr" sz="quarter" idx="11"/>
          </p:nvPr>
        </p:nvSpPr>
        <p:spPr/>
        <p:txBody>
          <a:bodyPr/>
          <a:lstStyle/>
          <a:p>
            <a:r>
              <a:rPr lang="en-IN"/>
              <a:t>Car Racing 1.O</a:t>
            </a:r>
          </a:p>
        </p:txBody>
      </p:sp>
      <p:sp>
        <p:nvSpPr>
          <p:cNvPr id="6" name="Slide Number Placeholder 5"/>
          <p:cNvSpPr>
            <a:spLocks noGrp="1"/>
          </p:cNvSpPr>
          <p:nvPr>
            <p:ph type="sldNum" sz="quarter" idx="12"/>
          </p:nvPr>
        </p:nvSpPr>
        <p:spPr/>
        <p:txBody>
          <a:bodyPr/>
          <a:lstStyle/>
          <a:p>
            <a:fld id="{BE6A7088-CA2A-4F40-84F8-746566738ED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06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38FCE-08FE-452B-A1D2-BC39261AF23F}" type="datetime1">
              <a:rPr lang="en-IN" smtClean="0"/>
              <a:t>22-05-2020</a:t>
            </a:fld>
            <a:endParaRPr lang="en-IN"/>
          </a:p>
        </p:txBody>
      </p:sp>
      <p:sp>
        <p:nvSpPr>
          <p:cNvPr id="5" name="Footer Placeholder 4"/>
          <p:cNvSpPr>
            <a:spLocks noGrp="1"/>
          </p:cNvSpPr>
          <p:nvPr>
            <p:ph type="ftr" sz="quarter" idx="11"/>
          </p:nvPr>
        </p:nvSpPr>
        <p:spPr/>
        <p:txBody>
          <a:bodyPr/>
          <a:lstStyle/>
          <a:p>
            <a:r>
              <a:rPr lang="en-IN"/>
              <a:t>Car Racing 1.O</a:t>
            </a:r>
          </a:p>
        </p:txBody>
      </p:sp>
      <p:sp>
        <p:nvSpPr>
          <p:cNvPr id="6" name="Slide Number Placeholder 5"/>
          <p:cNvSpPr>
            <a:spLocks noGrp="1"/>
          </p:cNvSpPr>
          <p:nvPr>
            <p:ph type="sldNum" sz="quarter" idx="12"/>
          </p:nvPr>
        </p:nvSpPr>
        <p:spPr/>
        <p:txBody>
          <a:bodyPr/>
          <a:lstStyle/>
          <a:p>
            <a:fld id="{BE6A7088-CA2A-4F40-84F8-746566738EDF}" type="slidenum">
              <a:rPr lang="en-IN" smtClean="0"/>
              <a:t>‹#›</a:t>
            </a:fld>
            <a:endParaRPr lang="en-IN"/>
          </a:p>
        </p:txBody>
      </p:sp>
    </p:spTree>
    <p:extLst>
      <p:ext uri="{BB962C8B-B14F-4D97-AF65-F5344CB8AC3E}">
        <p14:creationId xmlns:p14="http://schemas.microsoft.com/office/powerpoint/2010/main" val="305427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6A4EC5-97AE-476A-AAB7-C3DBF6CB1217}" type="datetime1">
              <a:rPr lang="en-IN" smtClean="0"/>
              <a:t>22-05-2020</a:t>
            </a:fld>
            <a:endParaRPr lang="en-IN"/>
          </a:p>
        </p:txBody>
      </p:sp>
      <p:sp>
        <p:nvSpPr>
          <p:cNvPr id="5" name="Footer Placeholder 4"/>
          <p:cNvSpPr>
            <a:spLocks noGrp="1"/>
          </p:cNvSpPr>
          <p:nvPr>
            <p:ph type="ftr" sz="quarter" idx="11"/>
          </p:nvPr>
        </p:nvSpPr>
        <p:spPr/>
        <p:txBody>
          <a:bodyPr/>
          <a:lstStyle/>
          <a:p>
            <a:r>
              <a:rPr lang="en-IN"/>
              <a:t>Car Racing 1.O</a:t>
            </a:r>
          </a:p>
        </p:txBody>
      </p:sp>
      <p:sp>
        <p:nvSpPr>
          <p:cNvPr id="6" name="Slide Number Placeholder 5"/>
          <p:cNvSpPr>
            <a:spLocks noGrp="1"/>
          </p:cNvSpPr>
          <p:nvPr>
            <p:ph type="sldNum" sz="quarter" idx="12"/>
          </p:nvPr>
        </p:nvSpPr>
        <p:spPr/>
        <p:txBody>
          <a:bodyPr/>
          <a:lstStyle/>
          <a:p>
            <a:fld id="{BE6A7088-CA2A-4F40-84F8-746566738EDF}" type="slidenum">
              <a:rPr lang="en-IN" smtClean="0"/>
              <a:t>‹#›</a:t>
            </a:fld>
            <a:endParaRPr lang="en-IN"/>
          </a:p>
        </p:txBody>
      </p:sp>
    </p:spTree>
    <p:extLst>
      <p:ext uri="{BB962C8B-B14F-4D97-AF65-F5344CB8AC3E}">
        <p14:creationId xmlns:p14="http://schemas.microsoft.com/office/powerpoint/2010/main" val="178976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4E1BA-2B6D-4809-83CF-67C952EE5616}" type="datetime1">
              <a:rPr lang="en-IN" smtClean="0"/>
              <a:t>22-05-2020</a:t>
            </a:fld>
            <a:endParaRPr lang="en-IN"/>
          </a:p>
        </p:txBody>
      </p:sp>
      <p:sp>
        <p:nvSpPr>
          <p:cNvPr id="5" name="Footer Placeholder 4"/>
          <p:cNvSpPr>
            <a:spLocks noGrp="1"/>
          </p:cNvSpPr>
          <p:nvPr>
            <p:ph type="ftr" sz="quarter" idx="11"/>
          </p:nvPr>
        </p:nvSpPr>
        <p:spPr/>
        <p:txBody>
          <a:bodyPr/>
          <a:lstStyle/>
          <a:p>
            <a:r>
              <a:rPr lang="en-IN"/>
              <a:t>Car Racing 1.O</a:t>
            </a:r>
          </a:p>
        </p:txBody>
      </p:sp>
      <p:sp>
        <p:nvSpPr>
          <p:cNvPr id="6" name="Slide Number Placeholder 5"/>
          <p:cNvSpPr>
            <a:spLocks noGrp="1"/>
          </p:cNvSpPr>
          <p:nvPr>
            <p:ph type="sldNum" sz="quarter" idx="12"/>
          </p:nvPr>
        </p:nvSpPr>
        <p:spPr/>
        <p:txBody>
          <a:bodyPr/>
          <a:lstStyle/>
          <a:p>
            <a:fld id="{BE6A7088-CA2A-4F40-84F8-746566738EDF}" type="slidenum">
              <a:rPr lang="en-IN" smtClean="0"/>
              <a:t>‹#›</a:t>
            </a:fld>
            <a:endParaRPr lang="en-IN"/>
          </a:p>
        </p:txBody>
      </p:sp>
    </p:spTree>
    <p:extLst>
      <p:ext uri="{BB962C8B-B14F-4D97-AF65-F5344CB8AC3E}">
        <p14:creationId xmlns:p14="http://schemas.microsoft.com/office/powerpoint/2010/main" val="143781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A95BD-12A4-47D5-95E8-E91022CE887C}" type="datetime1">
              <a:rPr lang="en-IN" smtClean="0"/>
              <a:t>22-05-2020</a:t>
            </a:fld>
            <a:endParaRPr lang="en-IN"/>
          </a:p>
        </p:txBody>
      </p:sp>
      <p:sp>
        <p:nvSpPr>
          <p:cNvPr id="5" name="Footer Placeholder 4"/>
          <p:cNvSpPr>
            <a:spLocks noGrp="1"/>
          </p:cNvSpPr>
          <p:nvPr>
            <p:ph type="ftr" sz="quarter" idx="11"/>
          </p:nvPr>
        </p:nvSpPr>
        <p:spPr/>
        <p:txBody>
          <a:bodyPr/>
          <a:lstStyle/>
          <a:p>
            <a:r>
              <a:rPr lang="en-IN"/>
              <a:t>Car Racing 1.O</a:t>
            </a:r>
          </a:p>
        </p:txBody>
      </p:sp>
      <p:sp>
        <p:nvSpPr>
          <p:cNvPr id="6" name="Slide Number Placeholder 5"/>
          <p:cNvSpPr>
            <a:spLocks noGrp="1"/>
          </p:cNvSpPr>
          <p:nvPr>
            <p:ph type="sldNum" sz="quarter" idx="12"/>
          </p:nvPr>
        </p:nvSpPr>
        <p:spPr/>
        <p:txBody>
          <a:bodyPr/>
          <a:lstStyle/>
          <a:p>
            <a:fld id="{BE6A7088-CA2A-4F40-84F8-746566738EDF}"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97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21D8B7-3CCE-4206-BB1A-4E14DA6D52CB}" type="datetime1">
              <a:rPr lang="en-IN" smtClean="0"/>
              <a:t>22-05-2020</a:t>
            </a:fld>
            <a:endParaRPr lang="en-IN"/>
          </a:p>
        </p:txBody>
      </p:sp>
      <p:sp>
        <p:nvSpPr>
          <p:cNvPr id="6" name="Footer Placeholder 5"/>
          <p:cNvSpPr>
            <a:spLocks noGrp="1"/>
          </p:cNvSpPr>
          <p:nvPr>
            <p:ph type="ftr" sz="quarter" idx="11"/>
          </p:nvPr>
        </p:nvSpPr>
        <p:spPr/>
        <p:txBody>
          <a:bodyPr/>
          <a:lstStyle/>
          <a:p>
            <a:r>
              <a:rPr lang="en-IN"/>
              <a:t>Car Racing 1.O</a:t>
            </a:r>
          </a:p>
        </p:txBody>
      </p:sp>
      <p:sp>
        <p:nvSpPr>
          <p:cNvPr id="7" name="Slide Number Placeholder 6"/>
          <p:cNvSpPr>
            <a:spLocks noGrp="1"/>
          </p:cNvSpPr>
          <p:nvPr>
            <p:ph type="sldNum" sz="quarter" idx="12"/>
          </p:nvPr>
        </p:nvSpPr>
        <p:spPr/>
        <p:txBody>
          <a:bodyPr/>
          <a:lstStyle/>
          <a:p>
            <a:fld id="{BE6A7088-CA2A-4F40-84F8-746566738EDF}" type="slidenum">
              <a:rPr lang="en-IN" smtClean="0"/>
              <a:t>‹#›</a:t>
            </a:fld>
            <a:endParaRPr lang="en-IN"/>
          </a:p>
        </p:txBody>
      </p:sp>
    </p:spTree>
    <p:extLst>
      <p:ext uri="{BB962C8B-B14F-4D97-AF65-F5344CB8AC3E}">
        <p14:creationId xmlns:p14="http://schemas.microsoft.com/office/powerpoint/2010/main" val="2742298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6D9CD1-7FA1-4C42-86D8-6886B18CD165}" type="datetime1">
              <a:rPr lang="en-IN" smtClean="0"/>
              <a:t>22-05-2020</a:t>
            </a:fld>
            <a:endParaRPr lang="en-IN"/>
          </a:p>
        </p:txBody>
      </p:sp>
      <p:sp>
        <p:nvSpPr>
          <p:cNvPr id="8" name="Footer Placeholder 7"/>
          <p:cNvSpPr>
            <a:spLocks noGrp="1"/>
          </p:cNvSpPr>
          <p:nvPr>
            <p:ph type="ftr" sz="quarter" idx="11"/>
          </p:nvPr>
        </p:nvSpPr>
        <p:spPr/>
        <p:txBody>
          <a:bodyPr/>
          <a:lstStyle/>
          <a:p>
            <a:r>
              <a:rPr lang="en-IN"/>
              <a:t>Car Racing 1.O</a:t>
            </a:r>
          </a:p>
        </p:txBody>
      </p:sp>
      <p:sp>
        <p:nvSpPr>
          <p:cNvPr id="9" name="Slide Number Placeholder 8"/>
          <p:cNvSpPr>
            <a:spLocks noGrp="1"/>
          </p:cNvSpPr>
          <p:nvPr>
            <p:ph type="sldNum" sz="quarter" idx="12"/>
          </p:nvPr>
        </p:nvSpPr>
        <p:spPr/>
        <p:txBody>
          <a:bodyPr/>
          <a:lstStyle/>
          <a:p>
            <a:fld id="{BE6A7088-CA2A-4F40-84F8-746566738EDF}" type="slidenum">
              <a:rPr lang="en-IN" smtClean="0"/>
              <a:t>‹#›</a:t>
            </a:fld>
            <a:endParaRPr lang="en-IN"/>
          </a:p>
        </p:txBody>
      </p:sp>
    </p:spTree>
    <p:extLst>
      <p:ext uri="{BB962C8B-B14F-4D97-AF65-F5344CB8AC3E}">
        <p14:creationId xmlns:p14="http://schemas.microsoft.com/office/powerpoint/2010/main" val="4092363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68EC42-6765-44DA-8393-1F2DE19DD93D}" type="datetime1">
              <a:rPr lang="en-IN" smtClean="0"/>
              <a:t>22-05-2020</a:t>
            </a:fld>
            <a:endParaRPr lang="en-IN"/>
          </a:p>
        </p:txBody>
      </p:sp>
      <p:sp>
        <p:nvSpPr>
          <p:cNvPr id="4" name="Footer Placeholder 3"/>
          <p:cNvSpPr>
            <a:spLocks noGrp="1"/>
          </p:cNvSpPr>
          <p:nvPr>
            <p:ph type="ftr" sz="quarter" idx="11"/>
          </p:nvPr>
        </p:nvSpPr>
        <p:spPr/>
        <p:txBody>
          <a:bodyPr/>
          <a:lstStyle/>
          <a:p>
            <a:r>
              <a:rPr lang="en-IN"/>
              <a:t>Car Racing 1.O</a:t>
            </a:r>
          </a:p>
        </p:txBody>
      </p:sp>
      <p:sp>
        <p:nvSpPr>
          <p:cNvPr id="5" name="Slide Number Placeholder 4"/>
          <p:cNvSpPr>
            <a:spLocks noGrp="1"/>
          </p:cNvSpPr>
          <p:nvPr>
            <p:ph type="sldNum" sz="quarter" idx="12"/>
          </p:nvPr>
        </p:nvSpPr>
        <p:spPr/>
        <p:txBody>
          <a:bodyPr/>
          <a:lstStyle/>
          <a:p>
            <a:fld id="{BE6A7088-CA2A-4F40-84F8-746566738EDF}" type="slidenum">
              <a:rPr lang="en-IN" smtClean="0"/>
              <a:t>‹#›</a:t>
            </a:fld>
            <a:endParaRPr lang="en-IN"/>
          </a:p>
        </p:txBody>
      </p:sp>
    </p:spTree>
    <p:extLst>
      <p:ext uri="{BB962C8B-B14F-4D97-AF65-F5344CB8AC3E}">
        <p14:creationId xmlns:p14="http://schemas.microsoft.com/office/powerpoint/2010/main" val="111371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023A1CE-377C-4F7F-8220-5BD2C9FE64D6}" type="datetime1">
              <a:rPr lang="en-IN" smtClean="0"/>
              <a:t>22-05-2020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Car Racing 1.O</a:t>
            </a:r>
          </a:p>
        </p:txBody>
      </p:sp>
      <p:sp>
        <p:nvSpPr>
          <p:cNvPr id="9" name="Slide Number Placeholder 8"/>
          <p:cNvSpPr>
            <a:spLocks noGrp="1"/>
          </p:cNvSpPr>
          <p:nvPr>
            <p:ph type="sldNum" sz="quarter" idx="12"/>
          </p:nvPr>
        </p:nvSpPr>
        <p:spPr/>
        <p:txBody>
          <a:bodyPr/>
          <a:lstStyle/>
          <a:p>
            <a:fld id="{BE6A7088-CA2A-4F40-84F8-746566738EDF}" type="slidenum">
              <a:rPr lang="en-IN" smtClean="0"/>
              <a:t>‹#›</a:t>
            </a:fld>
            <a:endParaRPr lang="en-IN"/>
          </a:p>
        </p:txBody>
      </p:sp>
    </p:spTree>
    <p:extLst>
      <p:ext uri="{BB962C8B-B14F-4D97-AF65-F5344CB8AC3E}">
        <p14:creationId xmlns:p14="http://schemas.microsoft.com/office/powerpoint/2010/main" val="354697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9D2C5AC-83E2-420C-AE3E-664857B6F6BA}" type="datetime1">
              <a:rPr lang="en-IN" smtClean="0"/>
              <a:t>22-05-2020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Car Racing 1.O</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E6A7088-CA2A-4F40-84F8-746566738EDF}" type="slidenum">
              <a:rPr lang="en-IN" smtClean="0"/>
              <a:t>‹#›</a:t>
            </a:fld>
            <a:endParaRPr lang="en-IN"/>
          </a:p>
        </p:txBody>
      </p:sp>
    </p:spTree>
    <p:extLst>
      <p:ext uri="{BB962C8B-B14F-4D97-AF65-F5344CB8AC3E}">
        <p14:creationId xmlns:p14="http://schemas.microsoft.com/office/powerpoint/2010/main" val="121417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6FF47-92B2-4470-9973-D8CBA3F253C1}" type="datetime1">
              <a:rPr lang="en-IN" smtClean="0"/>
              <a:t>22-05-2020</a:t>
            </a:fld>
            <a:endParaRPr lang="en-IN"/>
          </a:p>
        </p:txBody>
      </p:sp>
      <p:sp>
        <p:nvSpPr>
          <p:cNvPr id="6" name="Footer Placeholder 5"/>
          <p:cNvSpPr>
            <a:spLocks noGrp="1"/>
          </p:cNvSpPr>
          <p:nvPr>
            <p:ph type="ftr" sz="quarter" idx="11"/>
          </p:nvPr>
        </p:nvSpPr>
        <p:spPr/>
        <p:txBody>
          <a:bodyPr/>
          <a:lstStyle/>
          <a:p>
            <a:r>
              <a:rPr lang="en-IN"/>
              <a:t>Car Racing 1.O</a:t>
            </a:r>
          </a:p>
        </p:txBody>
      </p:sp>
      <p:sp>
        <p:nvSpPr>
          <p:cNvPr id="7" name="Slide Number Placeholder 6"/>
          <p:cNvSpPr>
            <a:spLocks noGrp="1"/>
          </p:cNvSpPr>
          <p:nvPr>
            <p:ph type="sldNum" sz="quarter" idx="12"/>
          </p:nvPr>
        </p:nvSpPr>
        <p:spPr/>
        <p:txBody>
          <a:bodyPr/>
          <a:lstStyle/>
          <a:p>
            <a:fld id="{BE6A7088-CA2A-4F40-84F8-746566738EDF}" type="slidenum">
              <a:rPr lang="en-IN" smtClean="0"/>
              <a:t>‹#›</a:t>
            </a:fld>
            <a:endParaRPr lang="en-IN"/>
          </a:p>
        </p:txBody>
      </p:sp>
    </p:spTree>
    <p:extLst>
      <p:ext uri="{BB962C8B-B14F-4D97-AF65-F5344CB8AC3E}">
        <p14:creationId xmlns:p14="http://schemas.microsoft.com/office/powerpoint/2010/main" val="286830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E07F7B-EF5B-42AE-9F4B-F8369EDAE18D}" type="datetime1">
              <a:rPr lang="en-IN" smtClean="0"/>
              <a:t>22-05-2020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Car Racing 1.O</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E6A7088-CA2A-4F40-84F8-746566738EDF}"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313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0FB8-73C9-4D87-9D07-03141181C0AC}"/>
              </a:ext>
            </a:extLst>
          </p:cNvPr>
          <p:cNvSpPr>
            <a:spLocks noGrp="1"/>
          </p:cNvSpPr>
          <p:nvPr>
            <p:ph type="ctrTitle"/>
          </p:nvPr>
        </p:nvSpPr>
        <p:spPr/>
        <p:txBody>
          <a:bodyPr>
            <a:normAutofit/>
          </a:bodyPr>
          <a:lstStyle/>
          <a:p>
            <a:pPr fontAlgn="t"/>
            <a:r>
              <a:rPr lang="en-US" b="1" dirty="0">
                <a:solidFill>
                  <a:schemeClr val="bg2">
                    <a:lumMod val="25000"/>
                  </a:schemeClr>
                </a:solidFill>
                <a:effectLst>
                  <a:outerShdw blurRad="38100" dist="38100" dir="2700000" algn="tl">
                    <a:srgbClr val="000000">
                      <a:alpha val="43137"/>
                    </a:srgbClr>
                  </a:outerShdw>
                </a:effectLst>
                <a:latin typeface="Berlin Sans FB Demi" panose="020E0802020502020306" pitchFamily="34" charset="0"/>
              </a:rPr>
              <a:t>CAR RACING 1.O!</a:t>
            </a:r>
            <a:br>
              <a:rPr lang="en-US" b="1" dirty="0">
                <a:solidFill>
                  <a:schemeClr val="bg2">
                    <a:lumMod val="25000"/>
                  </a:schemeClr>
                </a:solidFill>
                <a:effectLst>
                  <a:outerShdw blurRad="38100" dist="38100" dir="2700000" algn="tl">
                    <a:srgbClr val="000000">
                      <a:alpha val="43137"/>
                    </a:srgbClr>
                  </a:outerShdw>
                </a:effectLst>
                <a:latin typeface="Berlin Sans FB Demi" panose="020E0802020502020306" pitchFamily="34" charset="0"/>
              </a:rPr>
            </a:br>
            <a:r>
              <a:rPr lang="en-US" b="1" dirty="0">
                <a:solidFill>
                  <a:schemeClr val="bg2">
                    <a:lumMod val="25000"/>
                  </a:schemeClr>
                </a:solidFill>
                <a:effectLst>
                  <a:outerShdw blurRad="38100" dist="38100" dir="2700000" algn="tl">
                    <a:srgbClr val="000000">
                      <a:alpha val="43137"/>
                    </a:srgbClr>
                  </a:outerShdw>
                </a:effectLst>
                <a:latin typeface="Berlin Sans FB Demi" panose="020E0802020502020306" pitchFamily="34" charset="0"/>
              </a:rPr>
              <a:t> </a:t>
            </a:r>
            <a:br>
              <a:rPr lang="en-US" b="1" dirty="0">
                <a:solidFill>
                  <a:schemeClr val="bg2">
                    <a:lumMod val="25000"/>
                  </a:schemeClr>
                </a:solidFill>
                <a:effectLst>
                  <a:outerShdw blurRad="38100" dist="38100" dir="2700000" algn="tl">
                    <a:srgbClr val="000000">
                      <a:alpha val="43137"/>
                    </a:srgbClr>
                  </a:outerShdw>
                </a:effectLst>
                <a:latin typeface="Berlin Sans FB Demi" panose="020E0802020502020306" pitchFamily="34" charset="0"/>
              </a:rPr>
            </a:br>
            <a:r>
              <a:rPr lang="en-US" sz="2200" b="1" dirty="0">
                <a:solidFill>
                  <a:schemeClr val="bg2">
                    <a:lumMod val="25000"/>
                  </a:schemeClr>
                </a:solidFill>
                <a:effectLst>
                  <a:outerShdw blurRad="38100" dist="38100" dir="2700000" algn="tl">
                    <a:srgbClr val="000000">
                      <a:alpha val="43137"/>
                    </a:srgbClr>
                  </a:outerShdw>
                </a:effectLst>
                <a:latin typeface="Berlin Sans FB Demi" panose="020E0802020502020306" pitchFamily="34" charset="0"/>
              </a:rPr>
              <a:t>-</a:t>
            </a:r>
            <a:r>
              <a:rPr lang="en-US" sz="2200" b="1" dirty="0" err="1">
                <a:solidFill>
                  <a:schemeClr val="bg2">
                    <a:lumMod val="25000"/>
                  </a:schemeClr>
                </a:solidFill>
                <a:effectLst>
                  <a:outerShdw blurRad="38100" dist="38100" dir="2700000" algn="tl">
                    <a:srgbClr val="000000">
                      <a:alpha val="43137"/>
                    </a:srgbClr>
                  </a:outerShdw>
                </a:effectLst>
                <a:latin typeface="Berlin Sans FB Demi" panose="020E0802020502020306" pitchFamily="34" charset="0"/>
              </a:rPr>
              <a:t>Parn</a:t>
            </a:r>
            <a:r>
              <a:rPr lang="en-US" sz="2200" b="1" dirty="0">
                <a:solidFill>
                  <a:schemeClr val="bg2">
                    <a:lumMod val="25000"/>
                  </a:schemeClr>
                </a:solidFill>
                <a:effectLst>
                  <a:outerShdw blurRad="38100" dist="38100" dir="2700000" algn="tl">
                    <a:srgbClr val="000000">
                      <a:alpha val="43137"/>
                    </a:srgbClr>
                  </a:outerShdw>
                </a:effectLst>
                <a:latin typeface="Berlin Sans FB Demi" panose="020E0802020502020306" pitchFamily="34" charset="0"/>
              </a:rPr>
              <a:t> Desai(18BCP149D)</a:t>
            </a:r>
            <a:br>
              <a:rPr lang="en-US" sz="2200" b="1" dirty="0">
                <a:solidFill>
                  <a:schemeClr val="bg2">
                    <a:lumMod val="25000"/>
                  </a:schemeClr>
                </a:solidFill>
                <a:effectLst>
                  <a:outerShdw blurRad="38100" dist="38100" dir="2700000" algn="tl">
                    <a:srgbClr val="000000">
                      <a:alpha val="43137"/>
                    </a:srgbClr>
                  </a:outerShdw>
                </a:effectLst>
                <a:latin typeface="Berlin Sans FB Demi" panose="020E0802020502020306" pitchFamily="34" charset="0"/>
              </a:rPr>
            </a:br>
            <a:r>
              <a:rPr lang="en-US" sz="2200" b="1" dirty="0">
                <a:solidFill>
                  <a:schemeClr val="bg2">
                    <a:lumMod val="25000"/>
                  </a:schemeClr>
                </a:solidFill>
                <a:effectLst>
                  <a:outerShdw blurRad="38100" dist="38100" dir="2700000" algn="tl">
                    <a:srgbClr val="000000">
                      <a:alpha val="43137"/>
                    </a:srgbClr>
                  </a:outerShdw>
                </a:effectLst>
                <a:latin typeface="Berlin Sans FB Demi" panose="020E0802020502020306" pitchFamily="34" charset="0"/>
              </a:rPr>
              <a:t>-Shreedhar Bhatt(18BCP150D)</a:t>
            </a:r>
            <a:endParaRPr lang="en-IN" sz="2200" b="1" dirty="0">
              <a:solidFill>
                <a:schemeClr val="bg2">
                  <a:lumMod val="25000"/>
                </a:schemeClr>
              </a:solidFill>
              <a:effectLst>
                <a:outerShdw blurRad="38100" dist="38100" dir="2700000" algn="tl">
                  <a:srgbClr val="000000">
                    <a:alpha val="43137"/>
                  </a:srgbClr>
                </a:outerShdw>
              </a:effectLst>
              <a:latin typeface="Berlin Sans FB Demi" panose="020E0802020502020306" pitchFamily="34" charset="0"/>
            </a:endParaRPr>
          </a:p>
        </p:txBody>
      </p:sp>
      <p:sp>
        <p:nvSpPr>
          <p:cNvPr id="4" name="Footer Placeholder 3">
            <a:extLst>
              <a:ext uri="{FF2B5EF4-FFF2-40B4-BE49-F238E27FC236}">
                <a16:creationId xmlns:a16="http://schemas.microsoft.com/office/drawing/2014/main" id="{AFDD5963-948B-44FF-8610-6B5210159DAC}"/>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38DCEB8F-B611-49B1-8598-90DAC8F38F3D}"/>
              </a:ext>
            </a:extLst>
          </p:cNvPr>
          <p:cNvSpPr>
            <a:spLocks noGrp="1"/>
          </p:cNvSpPr>
          <p:nvPr>
            <p:ph type="sldNum" sz="quarter" idx="12"/>
          </p:nvPr>
        </p:nvSpPr>
        <p:spPr/>
        <p:txBody>
          <a:bodyPr/>
          <a:lstStyle/>
          <a:p>
            <a:fld id="{BE6A7088-CA2A-4F40-84F8-746566738EDF}" type="slidenum">
              <a:rPr lang="en-IN" smtClean="0"/>
              <a:t>1</a:t>
            </a:fld>
            <a:endParaRPr lang="en-IN"/>
          </a:p>
        </p:txBody>
      </p:sp>
    </p:spTree>
    <p:extLst>
      <p:ext uri="{BB962C8B-B14F-4D97-AF65-F5344CB8AC3E}">
        <p14:creationId xmlns:p14="http://schemas.microsoft.com/office/powerpoint/2010/main" val="642620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1C29-5829-44D2-BDA9-8E20874347CD}"/>
              </a:ext>
            </a:extLst>
          </p:cNvPr>
          <p:cNvSpPr>
            <a:spLocks noGrp="1"/>
          </p:cNvSpPr>
          <p:nvPr>
            <p:ph type="title"/>
          </p:nvPr>
        </p:nvSpPr>
        <p:spPr/>
        <p:txBody>
          <a:bodyPr/>
          <a:lstStyle/>
          <a:p>
            <a:r>
              <a:rPr lang="en-US" b="1" dirty="0"/>
              <a:t>Exception Handling.</a:t>
            </a:r>
            <a:endParaRPr lang="en-IN" b="1" dirty="0"/>
          </a:p>
        </p:txBody>
      </p:sp>
      <p:graphicFrame>
        <p:nvGraphicFramePr>
          <p:cNvPr id="6" name="Table 6">
            <a:extLst>
              <a:ext uri="{FF2B5EF4-FFF2-40B4-BE49-F238E27FC236}">
                <a16:creationId xmlns:a16="http://schemas.microsoft.com/office/drawing/2014/main" id="{DB7636AA-D567-40B9-B44D-5BB234D5FB21}"/>
              </a:ext>
            </a:extLst>
          </p:cNvPr>
          <p:cNvGraphicFramePr>
            <a:graphicFrameLocks noGrp="1"/>
          </p:cNvGraphicFramePr>
          <p:nvPr>
            <p:ph idx="1"/>
            <p:extLst>
              <p:ext uri="{D42A27DB-BD31-4B8C-83A1-F6EECF244321}">
                <p14:modId xmlns:p14="http://schemas.microsoft.com/office/powerpoint/2010/main" val="3750184372"/>
              </p:ext>
            </p:extLst>
          </p:nvPr>
        </p:nvGraphicFramePr>
        <p:xfrm>
          <a:off x="1096963" y="1846263"/>
          <a:ext cx="10058400" cy="13817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718618672"/>
                    </a:ext>
                  </a:extLst>
                </a:gridCol>
                <a:gridCol w="5029200">
                  <a:extLst>
                    <a:ext uri="{9D8B030D-6E8A-4147-A177-3AD203B41FA5}">
                      <a16:colId xmlns:a16="http://schemas.microsoft.com/office/drawing/2014/main" val="578171071"/>
                    </a:ext>
                  </a:extLst>
                </a:gridCol>
              </a:tblGrid>
              <a:tr h="370840">
                <a:tc>
                  <a:txBody>
                    <a:bodyPr/>
                    <a:lstStyle/>
                    <a:p>
                      <a:r>
                        <a:rPr lang="en-US" dirty="0"/>
                        <a:t>Type of Exception</a:t>
                      </a:r>
                      <a:endParaRPr lang="en-IN" dirty="0"/>
                    </a:p>
                  </a:txBody>
                  <a:tcPr/>
                </a:tc>
                <a:tc>
                  <a:txBody>
                    <a:bodyPr/>
                    <a:lstStyle/>
                    <a:p>
                      <a:r>
                        <a:rPr lang="en-US" dirty="0"/>
                        <a:t>Task for which exception handled</a:t>
                      </a:r>
                      <a:endParaRPr lang="en-IN" dirty="0"/>
                    </a:p>
                  </a:txBody>
                  <a:tcPr/>
                </a:tc>
                <a:extLst>
                  <a:ext uri="{0D108BD9-81ED-4DB2-BD59-A6C34878D82A}">
                    <a16:rowId xmlns:a16="http://schemas.microsoft.com/office/drawing/2014/main" val="1058468601"/>
                  </a:ext>
                </a:extLst>
              </a:tr>
              <a:tr h="370840">
                <a:tc>
                  <a:txBody>
                    <a:bodyPr/>
                    <a:lstStyle/>
                    <a:p>
                      <a:r>
                        <a:rPr lang="en-US" dirty="0"/>
                        <a:t>(Exception e)</a:t>
                      </a:r>
                      <a:endParaRPr lang="en-IN" dirty="0"/>
                    </a:p>
                  </a:txBody>
                  <a:tcPr/>
                </a:tc>
                <a:tc>
                  <a:txBody>
                    <a:bodyPr/>
                    <a:lstStyle/>
                    <a:p>
                      <a:r>
                        <a:rPr lang="en-US" dirty="0"/>
                        <a:t>If the images are not loaded then it will raise exception.</a:t>
                      </a:r>
                      <a:endParaRPr lang="en-IN" dirty="0"/>
                    </a:p>
                  </a:txBody>
                  <a:tcPr/>
                </a:tc>
                <a:extLst>
                  <a:ext uri="{0D108BD9-81ED-4DB2-BD59-A6C34878D82A}">
                    <a16:rowId xmlns:a16="http://schemas.microsoft.com/office/drawing/2014/main" val="2420928058"/>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val="1789105191"/>
                  </a:ext>
                </a:extLst>
              </a:tr>
            </a:tbl>
          </a:graphicData>
        </a:graphic>
      </p:graphicFrame>
      <p:sp>
        <p:nvSpPr>
          <p:cNvPr id="4" name="Footer Placeholder 3">
            <a:extLst>
              <a:ext uri="{FF2B5EF4-FFF2-40B4-BE49-F238E27FC236}">
                <a16:creationId xmlns:a16="http://schemas.microsoft.com/office/drawing/2014/main" id="{5BFA27D5-7069-4AC4-8F00-775002D74A4C}"/>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9A2FA74C-28C2-4601-9EF6-6A8A9EA2ED82}"/>
              </a:ext>
            </a:extLst>
          </p:cNvPr>
          <p:cNvSpPr>
            <a:spLocks noGrp="1"/>
          </p:cNvSpPr>
          <p:nvPr>
            <p:ph type="sldNum" sz="quarter" idx="12"/>
          </p:nvPr>
        </p:nvSpPr>
        <p:spPr/>
        <p:txBody>
          <a:bodyPr/>
          <a:lstStyle/>
          <a:p>
            <a:fld id="{BE6A7088-CA2A-4F40-84F8-746566738EDF}" type="slidenum">
              <a:rPr lang="en-IN" smtClean="0"/>
              <a:t>10</a:t>
            </a:fld>
            <a:endParaRPr lang="en-IN"/>
          </a:p>
        </p:txBody>
      </p:sp>
      <p:pic>
        <p:nvPicPr>
          <p:cNvPr id="9" name="Picture 8">
            <a:extLst>
              <a:ext uri="{FF2B5EF4-FFF2-40B4-BE49-F238E27FC236}">
                <a16:creationId xmlns:a16="http://schemas.microsoft.com/office/drawing/2014/main" id="{7CD2073C-FB58-4E16-AB81-DE870FC15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175" y="3381466"/>
            <a:ext cx="7439249" cy="2857926"/>
          </a:xfrm>
          <a:prstGeom prst="rect">
            <a:avLst/>
          </a:prstGeom>
        </p:spPr>
      </p:pic>
    </p:spTree>
    <p:extLst>
      <p:ext uri="{BB962C8B-B14F-4D97-AF65-F5344CB8AC3E}">
        <p14:creationId xmlns:p14="http://schemas.microsoft.com/office/powerpoint/2010/main" val="119541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7BB8-8D63-42D0-BC34-C7393677C92C}"/>
              </a:ext>
            </a:extLst>
          </p:cNvPr>
          <p:cNvSpPr>
            <a:spLocks noGrp="1"/>
          </p:cNvSpPr>
          <p:nvPr>
            <p:ph type="title"/>
          </p:nvPr>
        </p:nvSpPr>
        <p:spPr/>
        <p:txBody>
          <a:bodyPr/>
          <a:lstStyle/>
          <a:p>
            <a:r>
              <a:rPr lang="en-US" b="1" dirty="0"/>
              <a:t>Implementations Details.</a:t>
            </a:r>
            <a:endParaRPr lang="en-IN" b="1" dirty="0"/>
          </a:p>
        </p:txBody>
      </p:sp>
      <p:graphicFrame>
        <p:nvGraphicFramePr>
          <p:cNvPr id="6" name="Table 6">
            <a:extLst>
              <a:ext uri="{FF2B5EF4-FFF2-40B4-BE49-F238E27FC236}">
                <a16:creationId xmlns:a16="http://schemas.microsoft.com/office/drawing/2014/main" id="{C7719D41-3933-4E90-B097-E2F9168DD3A8}"/>
              </a:ext>
            </a:extLst>
          </p:cNvPr>
          <p:cNvGraphicFramePr>
            <a:graphicFrameLocks noGrp="1"/>
          </p:cNvGraphicFramePr>
          <p:nvPr>
            <p:ph idx="1"/>
            <p:extLst>
              <p:ext uri="{D42A27DB-BD31-4B8C-83A1-F6EECF244321}">
                <p14:modId xmlns:p14="http://schemas.microsoft.com/office/powerpoint/2010/main" val="565225900"/>
              </p:ext>
            </p:extLst>
          </p:nvPr>
        </p:nvGraphicFramePr>
        <p:xfrm>
          <a:off x="1096963" y="1846263"/>
          <a:ext cx="10058397" cy="403352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439567110"/>
                    </a:ext>
                  </a:extLst>
                </a:gridCol>
                <a:gridCol w="3352799">
                  <a:extLst>
                    <a:ext uri="{9D8B030D-6E8A-4147-A177-3AD203B41FA5}">
                      <a16:colId xmlns:a16="http://schemas.microsoft.com/office/drawing/2014/main" val="1024143566"/>
                    </a:ext>
                  </a:extLst>
                </a:gridCol>
                <a:gridCol w="3352799">
                  <a:extLst>
                    <a:ext uri="{9D8B030D-6E8A-4147-A177-3AD203B41FA5}">
                      <a16:colId xmlns:a16="http://schemas.microsoft.com/office/drawing/2014/main" val="1025202131"/>
                    </a:ext>
                  </a:extLst>
                </a:gridCol>
              </a:tblGrid>
              <a:tr h="370840">
                <a:tc>
                  <a:txBody>
                    <a:bodyPr/>
                    <a:lstStyle/>
                    <a:p>
                      <a:r>
                        <a:rPr lang="en-US"/>
                        <a:t>Component</a:t>
                      </a:r>
                      <a:endParaRPr lang="en-IN" dirty="0"/>
                    </a:p>
                  </a:txBody>
                  <a:tcPr/>
                </a:tc>
                <a:tc>
                  <a:txBody>
                    <a:bodyPr/>
                    <a:lstStyle/>
                    <a:p>
                      <a:r>
                        <a:rPr lang="en-US"/>
                        <a:t>Declared as</a:t>
                      </a:r>
                      <a:endParaRPr lang="en-IN" dirty="0"/>
                    </a:p>
                  </a:txBody>
                  <a:tcPr/>
                </a:tc>
                <a:tc>
                  <a:txBody>
                    <a:bodyPr/>
                    <a:lstStyle/>
                    <a:p>
                      <a:r>
                        <a:rPr lang="en-US"/>
                        <a:t>Use</a:t>
                      </a:r>
                      <a:endParaRPr lang="en-IN" dirty="0"/>
                    </a:p>
                  </a:txBody>
                  <a:tcPr/>
                </a:tc>
                <a:extLst>
                  <a:ext uri="{0D108BD9-81ED-4DB2-BD59-A6C34878D82A}">
                    <a16:rowId xmlns:a16="http://schemas.microsoft.com/office/drawing/2014/main" val="3740968002"/>
                  </a:ext>
                </a:extLst>
              </a:tr>
              <a:tr h="370840">
                <a:tc>
                  <a:txBody>
                    <a:bodyPr/>
                    <a:lstStyle/>
                    <a:p>
                      <a:r>
                        <a:rPr lang="en-US"/>
                        <a:t>Jpanel</a:t>
                      </a:r>
                      <a:endParaRPr lang="en-IN" dirty="0"/>
                    </a:p>
                  </a:txBody>
                  <a:tcPr/>
                </a:tc>
                <a:tc>
                  <a:txBody>
                    <a:bodyPr/>
                    <a:lstStyle/>
                    <a:p>
                      <a:r>
                        <a:rPr lang="en-US"/>
                        <a:t>It is extended.</a:t>
                      </a:r>
                      <a:endParaRPr lang="en-IN" dirty="0"/>
                    </a:p>
                  </a:txBody>
                  <a:tcPr/>
                </a:tc>
                <a:tc>
                  <a:txBody>
                    <a:bodyPr/>
                    <a:lstStyle/>
                    <a:p>
                      <a:r>
                        <a:rPr lang="en-US" sz="1800" b="1" i="0" kern="1200">
                          <a:solidFill>
                            <a:schemeClr val="dk1"/>
                          </a:solidFill>
                          <a:effectLst/>
                          <a:latin typeface="+mn-lt"/>
                          <a:ea typeface="+mn-ea"/>
                          <a:cs typeface="+mn-cs"/>
                        </a:rPr>
                        <a:t>JPanel</a:t>
                      </a:r>
                      <a:r>
                        <a:rPr lang="en-US" sz="1800" b="0" i="0" kern="1200">
                          <a:solidFill>
                            <a:schemeClr val="dk1"/>
                          </a:solidFill>
                          <a:effectLst/>
                          <a:latin typeface="+mn-lt"/>
                          <a:ea typeface="+mn-ea"/>
                          <a:cs typeface="+mn-cs"/>
                        </a:rPr>
                        <a:t>, a part of Java Swing package, is a container that can store a group of components.</a:t>
                      </a:r>
                      <a:endParaRPr lang="en-IN" dirty="0"/>
                    </a:p>
                  </a:txBody>
                  <a:tcPr/>
                </a:tc>
                <a:extLst>
                  <a:ext uri="{0D108BD9-81ED-4DB2-BD59-A6C34878D82A}">
                    <a16:rowId xmlns:a16="http://schemas.microsoft.com/office/drawing/2014/main" val="3573141416"/>
                  </a:ext>
                </a:extLst>
              </a:tr>
              <a:tr h="370840">
                <a:tc>
                  <a:txBody>
                    <a:bodyPr/>
                    <a:lstStyle/>
                    <a:p>
                      <a:r>
                        <a:rPr lang="en-US" dirty="0"/>
                        <a:t>Graphics</a:t>
                      </a:r>
                      <a:endParaRPr lang="en-IN" dirty="0"/>
                    </a:p>
                  </a:txBody>
                  <a:tcPr/>
                </a:tc>
                <a:tc>
                  <a:txBody>
                    <a:bodyPr/>
                    <a:lstStyle/>
                    <a:p>
                      <a:r>
                        <a:rPr lang="en-US"/>
                        <a:t>Graphics g</a:t>
                      </a:r>
                      <a:endParaRPr lang="en-IN" dirty="0"/>
                    </a:p>
                  </a:txBody>
                  <a:tcPr/>
                </a:tc>
                <a:tc>
                  <a:txBody>
                    <a:bodyPr/>
                    <a:lstStyle/>
                    <a:p>
                      <a:r>
                        <a:rPr lang="en-US" sz="1800" b="0" i="0" kern="1200" dirty="0">
                          <a:solidFill>
                            <a:schemeClr val="dk1"/>
                          </a:solidFill>
                          <a:effectLst/>
                          <a:latin typeface="+mn-lt"/>
                          <a:ea typeface="+mn-ea"/>
                          <a:cs typeface="+mn-cs"/>
                        </a:rPr>
                        <a:t>It is abstract base class that is used for all graphics contexts that allow an application to draw onto components.</a:t>
                      </a:r>
                      <a:endParaRPr lang="en-IN" dirty="0"/>
                    </a:p>
                  </a:txBody>
                  <a:tcPr/>
                </a:tc>
                <a:extLst>
                  <a:ext uri="{0D108BD9-81ED-4DB2-BD59-A6C34878D82A}">
                    <a16:rowId xmlns:a16="http://schemas.microsoft.com/office/drawing/2014/main" val="2856240355"/>
                  </a:ext>
                </a:extLst>
              </a:tr>
              <a:tr h="370840">
                <a:tc>
                  <a:txBody>
                    <a:bodyPr/>
                    <a:lstStyle/>
                    <a:p>
                      <a:r>
                        <a:rPr lang="en-IN" dirty="0"/>
                        <a:t> Graphics2D</a:t>
                      </a:r>
                    </a:p>
                  </a:txBody>
                  <a:tcPr/>
                </a:tc>
                <a:tc>
                  <a:txBody>
                    <a:bodyPr/>
                    <a:lstStyle/>
                    <a:p>
                      <a:r>
                        <a:rPr lang="en-US" dirty="0"/>
                        <a:t>Graphics2D obj</a:t>
                      </a:r>
                      <a:endParaRPr lang="en-IN" dirty="0"/>
                    </a:p>
                  </a:txBody>
                  <a:tcPr/>
                </a:tc>
                <a:tc>
                  <a:txBody>
                    <a:bodyPr/>
                    <a:lstStyle/>
                    <a:p>
                      <a:r>
                        <a:rPr lang="en-US" dirty="0"/>
                        <a:t>It is used to draw 2D shapes.</a:t>
                      </a:r>
                    </a:p>
                  </a:txBody>
                  <a:tcPr/>
                </a:tc>
                <a:extLst>
                  <a:ext uri="{0D108BD9-81ED-4DB2-BD59-A6C34878D82A}">
                    <a16:rowId xmlns:a16="http://schemas.microsoft.com/office/drawing/2014/main" val="917325037"/>
                  </a:ext>
                </a:extLst>
              </a:tr>
              <a:tr h="370840">
                <a:tc>
                  <a:txBody>
                    <a:bodyPr/>
                    <a:lstStyle/>
                    <a:p>
                      <a:r>
                        <a:rPr lang="en-US" dirty="0" err="1"/>
                        <a:t>Jframe</a:t>
                      </a:r>
                      <a:r>
                        <a:rPr lang="en-US" dirty="0"/>
                        <a:t> </a:t>
                      </a:r>
                      <a:endParaRPr lang="en-IN" dirty="0"/>
                    </a:p>
                  </a:txBody>
                  <a:tcPr/>
                </a:tc>
                <a:tc>
                  <a:txBody>
                    <a:bodyPr/>
                    <a:lstStyle/>
                    <a:p>
                      <a:r>
                        <a:rPr lang="en-US" dirty="0" err="1"/>
                        <a:t>Jframe</a:t>
                      </a:r>
                      <a:r>
                        <a:rPr lang="en-US" dirty="0"/>
                        <a:t> f</a:t>
                      </a:r>
                      <a:endParaRPr lang="en-IN" dirty="0"/>
                    </a:p>
                  </a:txBody>
                  <a:tcPr/>
                </a:tc>
                <a:tc>
                  <a:txBody>
                    <a:bodyPr/>
                    <a:lstStyle/>
                    <a:p>
                      <a:r>
                        <a:rPr lang="en-US" sz="1800" b="0" i="0" kern="1200" dirty="0">
                          <a:solidFill>
                            <a:schemeClr val="dk1"/>
                          </a:solidFill>
                          <a:effectLst/>
                          <a:latin typeface="+mn-lt"/>
                          <a:ea typeface="+mn-ea"/>
                          <a:cs typeface="+mn-cs"/>
                        </a:rPr>
                        <a:t>. </a:t>
                      </a:r>
                      <a:r>
                        <a:rPr lang="en-US" sz="1800" b="1" i="0" kern="1200" dirty="0" err="1">
                          <a:solidFill>
                            <a:schemeClr val="dk1"/>
                          </a:solidFill>
                          <a:effectLst/>
                          <a:latin typeface="+mn-lt"/>
                          <a:ea typeface="+mn-ea"/>
                          <a:cs typeface="+mn-cs"/>
                        </a:rPr>
                        <a:t>JFrame</a:t>
                      </a:r>
                      <a:r>
                        <a:rPr lang="en-US" sz="1800" b="0" i="0" kern="1200" dirty="0">
                          <a:solidFill>
                            <a:schemeClr val="dk1"/>
                          </a:solidFill>
                          <a:effectLst/>
                          <a:latin typeface="+mn-lt"/>
                          <a:ea typeface="+mn-ea"/>
                          <a:cs typeface="+mn-cs"/>
                        </a:rPr>
                        <a:t> works like the main window where components like labels, buttons, </a:t>
                      </a:r>
                      <a:r>
                        <a:rPr lang="en-US" sz="1800" b="0" i="0" kern="1200" dirty="0" err="1">
                          <a:solidFill>
                            <a:schemeClr val="dk1"/>
                          </a:solidFill>
                          <a:effectLst/>
                          <a:latin typeface="+mn-lt"/>
                          <a:ea typeface="+mn-ea"/>
                          <a:cs typeface="+mn-cs"/>
                        </a:rPr>
                        <a:t>textfields</a:t>
                      </a:r>
                      <a:r>
                        <a:rPr lang="en-US" sz="1800" b="0" i="0" kern="1200" dirty="0">
                          <a:solidFill>
                            <a:schemeClr val="dk1"/>
                          </a:solidFill>
                          <a:effectLst/>
                          <a:latin typeface="+mn-lt"/>
                          <a:ea typeface="+mn-ea"/>
                          <a:cs typeface="+mn-cs"/>
                        </a:rPr>
                        <a:t> are added to create a GUI.</a:t>
                      </a:r>
                      <a:endParaRPr lang="en-US" dirty="0"/>
                    </a:p>
                  </a:txBody>
                  <a:tcPr/>
                </a:tc>
                <a:extLst>
                  <a:ext uri="{0D108BD9-81ED-4DB2-BD59-A6C34878D82A}">
                    <a16:rowId xmlns:a16="http://schemas.microsoft.com/office/drawing/2014/main" val="4039052875"/>
                  </a:ext>
                </a:extLst>
              </a:tr>
            </a:tbl>
          </a:graphicData>
        </a:graphic>
      </p:graphicFrame>
      <p:sp>
        <p:nvSpPr>
          <p:cNvPr id="4" name="Footer Placeholder 3">
            <a:extLst>
              <a:ext uri="{FF2B5EF4-FFF2-40B4-BE49-F238E27FC236}">
                <a16:creationId xmlns:a16="http://schemas.microsoft.com/office/drawing/2014/main" id="{1DB19B2B-7647-4B0F-A140-AE5731A8FBCA}"/>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165AFF3B-C18A-4A33-A8F4-6B8AE11BC0D8}"/>
              </a:ext>
            </a:extLst>
          </p:cNvPr>
          <p:cNvSpPr>
            <a:spLocks noGrp="1"/>
          </p:cNvSpPr>
          <p:nvPr>
            <p:ph type="sldNum" sz="quarter" idx="12"/>
          </p:nvPr>
        </p:nvSpPr>
        <p:spPr/>
        <p:txBody>
          <a:bodyPr/>
          <a:lstStyle/>
          <a:p>
            <a:fld id="{BE6A7088-CA2A-4F40-84F8-746566738EDF}" type="slidenum">
              <a:rPr lang="en-IN" smtClean="0"/>
              <a:t>11</a:t>
            </a:fld>
            <a:endParaRPr lang="en-IN"/>
          </a:p>
        </p:txBody>
      </p:sp>
    </p:spTree>
    <p:extLst>
      <p:ext uri="{BB962C8B-B14F-4D97-AF65-F5344CB8AC3E}">
        <p14:creationId xmlns:p14="http://schemas.microsoft.com/office/powerpoint/2010/main" val="363138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077D-0FDD-4716-8F0B-9C45E64CED0B}"/>
              </a:ext>
            </a:extLst>
          </p:cNvPr>
          <p:cNvSpPr>
            <a:spLocks noGrp="1"/>
          </p:cNvSpPr>
          <p:nvPr>
            <p:ph type="title"/>
          </p:nvPr>
        </p:nvSpPr>
        <p:spPr/>
        <p:txBody>
          <a:bodyPr/>
          <a:lstStyle/>
          <a:p>
            <a:r>
              <a:rPr lang="en-US" b="1" dirty="0"/>
              <a:t>Implementations Details.</a:t>
            </a:r>
            <a:endParaRPr lang="en-IN" b="1" dirty="0"/>
          </a:p>
        </p:txBody>
      </p:sp>
      <p:graphicFrame>
        <p:nvGraphicFramePr>
          <p:cNvPr id="8" name="Table 8">
            <a:extLst>
              <a:ext uri="{FF2B5EF4-FFF2-40B4-BE49-F238E27FC236}">
                <a16:creationId xmlns:a16="http://schemas.microsoft.com/office/drawing/2014/main" id="{DDE5EE43-D350-44F9-9776-D3D62F75A3FC}"/>
              </a:ext>
            </a:extLst>
          </p:cNvPr>
          <p:cNvGraphicFramePr>
            <a:graphicFrameLocks noGrp="1"/>
          </p:cNvGraphicFramePr>
          <p:nvPr>
            <p:ph idx="1"/>
            <p:extLst>
              <p:ext uri="{D42A27DB-BD31-4B8C-83A1-F6EECF244321}">
                <p14:modId xmlns:p14="http://schemas.microsoft.com/office/powerpoint/2010/main" val="2127237184"/>
              </p:ext>
            </p:extLst>
          </p:nvPr>
        </p:nvGraphicFramePr>
        <p:xfrm>
          <a:off x="1096963" y="1846263"/>
          <a:ext cx="10058397" cy="202184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776040035"/>
                    </a:ext>
                  </a:extLst>
                </a:gridCol>
                <a:gridCol w="3352799">
                  <a:extLst>
                    <a:ext uri="{9D8B030D-6E8A-4147-A177-3AD203B41FA5}">
                      <a16:colId xmlns:a16="http://schemas.microsoft.com/office/drawing/2014/main" val="422491086"/>
                    </a:ext>
                  </a:extLst>
                </a:gridCol>
                <a:gridCol w="3352799">
                  <a:extLst>
                    <a:ext uri="{9D8B030D-6E8A-4147-A177-3AD203B41FA5}">
                      <a16:colId xmlns:a16="http://schemas.microsoft.com/office/drawing/2014/main" val="748416978"/>
                    </a:ext>
                  </a:extLst>
                </a:gridCol>
              </a:tblGrid>
              <a:tr h="370840">
                <a:tc>
                  <a:txBody>
                    <a:bodyPr/>
                    <a:lstStyle/>
                    <a:p>
                      <a:r>
                        <a:rPr lang="en-US" dirty="0"/>
                        <a:t>Component</a:t>
                      </a:r>
                      <a:endParaRPr lang="en-IN" dirty="0"/>
                    </a:p>
                  </a:txBody>
                  <a:tcPr/>
                </a:tc>
                <a:tc>
                  <a:txBody>
                    <a:bodyPr/>
                    <a:lstStyle/>
                    <a:p>
                      <a:r>
                        <a:rPr lang="en-US" dirty="0" err="1"/>
                        <a:t>Decalred</a:t>
                      </a:r>
                      <a:r>
                        <a:rPr lang="en-US" dirty="0"/>
                        <a:t> As</a:t>
                      </a:r>
                      <a:endParaRPr lang="en-IN" dirty="0"/>
                    </a:p>
                  </a:txBody>
                  <a:tcPr/>
                </a:tc>
                <a:tc>
                  <a:txBody>
                    <a:bodyPr/>
                    <a:lstStyle/>
                    <a:p>
                      <a:r>
                        <a:rPr lang="en-US" dirty="0"/>
                        <a:t>Use</a:t>
                      </a:r>
                      <a:endParaRPr lang="en-IN" dirty="0"/>
                    </a:p>
                  </a:txBody>
                  <a:tcPr/>
                </a:tc>
                <a:extLst>
                  <a:ext uri="{0D108BD9-81ED-4DB2-BD59-A6C34878D82A}">
                    <a16:rowId xmlns:a16="http://schemas.microsoft.com/office/drawing/2014/main" val="3655374154"/>
                  </a:ext>
                </a:extLst>
              </a:tr>
              <a:tr h="370840">
                <a:tc>
                  <a:txBody>
                    <a:bodyPr/>
                    <a:lstStyle/>
                    <a:p>
                      <a:r>
                        <a:rPr lang="en-US" dirty="0"/>
                        <a:t>Key Event e</a:t>
                      </a:r>
                      <a:endParaRPr lang="en-IN" dirty="0"/>
                    </a:p>
                  </a:txBody>
                  <a:tcPr/>
                </a:tc>
                <a:tc>
                  <a:txBody>
                    <a:bodyPr/>
                    <a:lstStyle/>
                    <a:p>
                      <a:pPr algn="ctr"/>
                      <a:r>
                        <a:rPr lang="en-US" b="0" dirty="0"/>
                        <a:t>-</a:t>
                      </a:r>
                      <a:endParaRPr lang="en-IN" b="0" dirty="0"/>
                    </a:p>
                  </a:txBody>
                  <a:tcPr/>
                </a:tc>
                <a:tc>
                  <a:txBody>
                    <a:bodyPr/>
                    <a:lstStyle/>
                    <a:p>
                      <a:r>
                        <a:rPr lang="en-US" dirty="0"/>
                        <a:t>It is used for receiving key strokes.</a:t>
                      </a:r>
                      <a:endParaRPr lang="en-IN" dirty="0"/>
                    </a:p>
                  </a:txBody>
                  <a:tcPr/>
                </a:tc>
                <a:extLst>
                  <a:ext uri="{0D108BD9-81ED-4DB2-BD59-A6C34878D82A}">
                    <a16:rowId xmlns:a16="http://schemas.microsoft.com/office/drawing/2014/main" val="3583928339"/>
                  </a:ext>
                </a:extLst>
              </a:tr>
              <a:tr h="370840">
                <a:tc>
                  <a:txBody>
                    <a:bodyPr/>
                    <a:lstStyle/>
                    <a:p>
                      <a:r>
                        <a:rPr lang="en-US" dirty="0" err="1"/>
                        <a:t>JOptionPane</a:t>
                      </a:r>
                      <a:endParaRPr lang="en-IN" dirty="0"/>
                    </a:p>
                  </a:txBody>
                  <a:tcPr/>
                </a:tc>
                <a:tc>
                  <a:txBody>
                    <a:bodyPr/>
                    <a:lstStyle/>
                    <a:p>
                      <a:pPr algn="l"/>
                      <a:r>
                        <a:rPr lang="en-US" dirty="0" err="1"/>
                        <a:t>showInputDialog</a:t>
                      </a:r>
                      <a:r>
                        <a:rPr lang="en-US" dirty="0"/>
                        <a:t>()</a:t>
                      </a:r>
                      <a:endParaRPr lang="en-IN" dirty="0"/>
                    </a:p>
                  </a:txBody>
                  <a:tcPr/>
                </a:tc>
                <a:tc>
                  <a:txBody>
                    <a:bodyPr/>
                    <a:lstStyle/>
                    <a:p>
                      <a:r>
                        <a:rPr lang="en-US" dirty="0"/>
                        <a:t>It is used to take name as input from user.</a:t>
                      </a:r>
                      <a:endParaRPr lang="en-IN" dirty="0"/>
                    </a:p>
                  </a:txBody>
                  <a:tcPr/>
                </a:tc>
                <a:extLst>
                  <a:ext uri="{0D108BD9-81ED-4DB2-BD59-A6C34878D82A}">
                    <a16:rowId xmlns:a16="http://schemas.microsoft.com/office/drawing/2014/main" val="2300450113"/>
                  </a:ext>
                </a:extLst>
              </a:tr>
              <a:tr h="370840">
                <a:tc>
                  <a:txBody>
                    <a:bodyPr/>
                    <a:lstStyle/>
                    <a:p>
                      <a:r>
                        <a:rPr lang="en-US" dirty="0" err="1"/>
                        <a:t>JOptionPane</a:t>
                      </a:r>
                      <a:endParaRPr lang="en-IN" dirty="0"/>
                    </a:p>
                  </a:txBody>
                  <a:tcPr/>
                </a:tc>
                <a:tc>
                  <a:txBody>
                    <a:bodyPr/>
                    <a:lstStyle/>
                    <a:p>
                      <a:r>
                        <a:rPr lang="en-US" dirty="0" err="1"/>
                        <a:t>showMessageDialog</a:t>
                      </a:r>
                      <a:r>
                        <a:rPr lang="en-US" dirty="0"/>
                        <a:t>()</a:t>
                      </a:r>
                      <a:endParaRPr lang="en-IN" dirty="0"/>
                    </a:p>
                  </a:txBody>
                  <a:tcPr/>
                </a:tc>
                <a:tc>
                  <a:txBody>
                    <a:bodyPr/>
                    <a:lstStyle/>
                    <a:p>
                      <a:r>
                        <a:rPr lang="en-US" dirty="0"/>
                        <a:t>Used from displaying the message.</a:t>
                      </a:r>
                      <a:endParaRPr lang="en-IN" dirty="0"/>
                    </a:p>
                  </a:txBody>
                  <a:tcPr/>
                </a:tc>
                <a:extLst>
                  <a:ext uri="{0D108BD9-81ED-4DB2-BD59-A6C34878D82A}">
                    <a16:rowId xmlns:a16="http://schemas.microsoft.com/office/drawing/2014/main" val="1089306741"/>
                  </a:ext>
                </a:extLst>
              </a:tr>
            </a:tbl>
          </a:graphicData>
        </a:graphic>
      </p:graphicFrame>
      <p:sp>
        <p:nvSpPr>
          <p:cNvPr id="4" name="Footer Placeholder 3">
            <a:extLst>
              <a:ext uri="{FF2B5EF4-FFF2-40B4-BE49-F238E27FC236}">
                <a16:creationId xmlns:a16="http://schemas.microsoft.com/office/drawing/2014/main" id="{66A4066D-3FC6-4DC3-B0D2-4398830AAF32}"/>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F0DCC61F-5EF1-4D73-9340-0F5FFE046ED6}"/>
              </a:ext>
            </a:extLst>
          </p:cNvPr>
          <p:cNvSpPr>
            <a:spLocks noGrp="1"/>
          </p:cNvSpPr>
          <p:nvPr>
            <p:ph type="sldNum" sz="quarter" idx="12"/>
          </p:nvPr>
        </p:nvSpPr>
        <p:spPr/>
        <p:txBody>
          <a:bodyPr/>
          <a:lstStyle/>
          <a:p>
            <a:fld id="{BE6A7088-CA2A-4F40-84F8-746566738EDF}" type="slidenum">
              <a:rPr lang="en-IN" smtClean="0"/>
              <a:t>12</a:t>
            </a:fld>
            <a:endParaRPr lang="en-IN"/>
          </a:p>
        </p:txBody>
      </p:sp>
    </p:spTree>
    <p:extLst>
      <p:ext uri="{BB962C8B-B14F-4D97-AF65-F5344CB8AC3E}">
        <p14:creationId xmlns:p14="http://schemas.microsoft.com/office/powerpoint/2010/main" val="202460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6DF1-7CB8-45D5-8779-E3A12BB130D2}"/>
              </a:ext>
            </a:extLst>
          </p:cNvPr>
          <p:cNvSpPr>
            <a:spLocks noGrp="1"/>
          </p:cNvSpPr>
          <p:nvPr>
            <p:ph type="title"/>
          </p:nvPr>
        </p:nvSpPr>
        <p:spPr/>
        <p:txBody>
          <a:bodyPr/>
          <a:lstStyle/>
          <a:p>
            <a:r>
              <a:rPr lang="en-US" b="1" dirty="0"/>
              <a:t>Applications.</a:t>
            </a:r>
            <a:endParaRPr lang="en-IN" b="1" dirty="0"/>
          </a:p>
        </p:txBody>
      </p:sp>
      <p:sp>
        <p:nvSpPr>
          <p:cNvPr id="3" name="Content Placeholder 2">
            <a:extLst>
              <a:ext uri="{FF2B5EF4-FFF2-40B4-BE49-F238E27FC236}">
                <a16:creationId xmlns:a16="http://schemas.microsoft.com/office/drawing/2014/main" id="{D714E912-1745-472D-A716-09EAC7CB5B17}"/>
              </a:ext>
            </a:extLst>
          </p:cNvPr>
          <p:cNvSpPr>
            <a:spLocks noGrp="1"/>
          </p:cNvSpPr>
          <p:nvPr>
            <p:ph idx="1"/>
          </p:nvPr>
        </p:nvSpPr>
        <p:spPr/>
        <p:txBody>
          <a:bodyPr/>
          <a:lstStyle/>
          <a:p>
            <a:endParaRPr lang="en-IN" dirty="0"/>
          </a:p>
          <a:p>
            <a:pPr>
              <a:buFont typeface="Arial" panose="020B0604020202020204" pitchFamily="34" charset="0"/>
              <a:buChar char="•"/>
            </a:pPr>
            <a:r>
              <a:rPr lang="en-IN" dirty="0"/>
              <a:t>Gamification</a:t>
            </a:r>
          </a:p>
          <a:p>
            <a:pPr>
              <a:buFont typeface="Arial" panose="020B0604020202020204" pitchFamily="34" charset="0"/>
              <a:buChar char="•"/>
            </a:pPr>
            <a:r>
              <a:rPr lang="en-IN" dirty="0"/>
              <a:t>Arcade</a:t>
            </a:r>
          </a:p>
          <a:p>
            <a:pPr>
              <a:buFont typeface="Arial" panose="020B0604020202020204" pitchFamily="34" charset="0"/>
              <a:buChar char="•"/>
            </a:pPr>
            <a:r>
              <a:rPr lang="en-IN" dirty="0"/>
              <a:t>Electronic play</a:t>
            </a:r>
          </a:p>
          <a:p>
            <a:pPr>
              <a:buFont typeface="Arial" panose="020B0604020202020204" pitchFamily="34" charset="0"/>
              <a:buChar char="•"/>
            </a:pPr>
            <a:r>
              <a:rPr lang="en-IN" dirty="0"/>
              <a:t>Consoles.</a:t>
            </a:r>
          </a:p>
        </p:txBody>
      </p:sp>
      <p:sp>
        <p:nvSpPr>
          <p:cNvPr id="4" name="Footer Placeholder 3">
            <a:extLst>
              <a:ext uri="{FF2B5EF4-FFF2-40B4-BE49-F238E27FC236}">
                <a16:creationId xmlns:a16="http://schemas.microsoft.com/office/drawing/2014/main" id="{36B95198-4837-4236-980A-4BD4924CEB72}"/>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1D45DB1C-3F6E-412E-AADF-CA8416796E32}"/>
              </a:ext>
            </a:extLst>
          </p:cNvPr>
          <p:cNvSpPr>
            <a:spLocks noGrp="1"/>
          </p:cNvSpPr>
          <p:nvPr>
            <p:ph type="sldNum" sz="quarter" idx="12"/>
          </p:nvPr>
        </p:nvSpPr>
        <p:spPr/>
        <p:txBody>
          <a:bodyPr/>
          <a:lstStyle/>
          <a:p>
            <a:fld id="{BE6A7088-CA2A-4F40-84F8-746566738EDF}" type="slidenum">
              <a:rPr lang="en-IN" smtClean="0"/>
              <a:t>13</a:t>
            </a:fld>
            <a:endParaRPr lang="en-IN"/>
          </a:p>
        </p:txBody>
      </p:sp>
    </p:spTree>
    <p:extLst>
      <p:ext uri="{BB962C8B-B14F-4D97-AF65-F5344CB8AC3E}">
        <p14:creationId xmlns:p14="http://schemas.microsoft.com/office/powerpoint/2010/main" val="1276232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9AFA10-D4FB-43EA-8C35-85C07CDAA794}"/>
              </a:ext>
            </a:extLst>
          </p:cNvPr>
          <p:cNvSpPr>
            <a:spLocks noGrp="1"/>
          </p:cNvSpPr>
          <p:nvPr>
            <p:ph type="ftr" sz="quarter" idx="11"/>
          </p:nvPr>
        </p:nvSpPr>
        <p:spPr/>
        <p:txBody>
          <a:bodyPr/>
          <a:lstStyle/>
          <a:p>
            <a:r>
              <a:rPr lang="en-IN"/>
              <a:t>Car Racing 1.O</a:t>
            </a:r>
          </a:p>
        </p:txBody>
      </p:sp>
      <p:sp>
        <p:nvSpPr>
          <p:cNvPr id="3" name="Slide Number Placeholder 2">
            <a:extLst>
              <a:ext uri="{FF2B5EF4-FFF2-40B4-BE49-F238E27FC236}">
                <a16:creationId xmlns:a16="http://schemas.microsoft.com/office/drawing/2014/main" id="{AEED05AC-33E7-4928-B658-85319BBF2344}"/>
              </a:ext>
            </a:extLst>
          </p:cNvPr>
          <p:cNvSpPr>
            <a:spLocks noGrp="1"/>
          </p:cNvSpPr>
          <p:nvPr>
            <p:ph type="sldNum" sz="quarter" idx="12"/>
          </p:nvPr>
        </p:nvSpPr>
        <p:spPr/>
        <p:txBody>
          <a:bodyPr/>
          <a:lstStyle/>
          <a:p>
            <a:fld id="{BE6A7088-CA2A-4F40-84F8-746566738EDF}" type="slidenum">
              <a:rPr lang="en-IN" smtClean="0"/>
              <a:t>14</a:t>
            </a:fld>
            <a:endParaRPr lang="en-IN"/>
          </a:p>
        </p:txBody>
      </p:sp>
      <p:sp>
        <p:nvSpPr>
          <p:cNvPr id="4" name="Rectangle 3">
            <a:extLst>
              <a:ext uri="{FF2B5EF4-FFF2-40B4-BE49-F238E27FC236}">
                <a16:creationId xmlns:a16="http://schemas.microsoft.com/office/drawing/2014/main" id="{A24BC2B5-E639-4595-9361-7CFC0F90B399}"/>
              </a:ext>
            </a:extLst>
          </p:cNvPr>
          <p:cNvSpPr/>
          <p:nvPr/>
        </p:nvSpPr>
        <p:spPr>
          <a:xfrm>
            <a:off x="3762375" y="2967335"/>
            <a:ext cx="4746614" cy="1785104"/>
          </a:xfrm>
          <a:prstGeom prst="rect">
            <a:avLst/>
          </a:prstGeom>
          <a:noFill/>
        </p:spPr>
        <p:txBody>
          <a:bodyPr wrap="square" lIns="91440" tIns="45720" rIns="91440" bIns="45720">
            <a:spAutoFit/>
          </a:bodyPr>
          <a:lstStyle/>
          <a:p>
            <a:pPr algn="ctr"/>
            <a:r>
              <a:rPr lang="en-US" sz="5400" b="1" cap="none" spc="50" dirty="0">
                <a:ln w="0"/>
                <a:solidFill>
                  <a:srgbClr val="0070C0"/>
                </a:solidFill>
                <a:effectLst>
                  <a:innerShdw blurRad="63500" dist="50800" dir="13500000">
                    <a:srgbClr val="000000">
                      <a:alpha val="50000"/>
                    </a:srgbClr>
                  </a:innerShdw>
                </a:effectLst>
              </a:rPr>
              <a:t>Thank You</a:t>
            </a:r>
            <a:r>
              <a:rPr lang="en-US" sz="5400" b="1" spc="50" dirty="0">
                <a:ln w="0"/>
                <a:solidFill>
                  <a:srgbClr val="0070C0"/>
                </a:solidFill>
                <a:effectLst>
                  <a:innerShdw blurRad="63500" dist="50800" dir="13500000">
                    <a:srgbClr val="000000">
                      <a:alpha val="50000"/>
                    </a:srgbClr>
                  </a:innerShdw>
                </a:effectLst>
              </a:rPr>
              <a:t>.</a:t>
            </a:r>
          </a:p>
          <a:p>
            <a:pPr algn="ctr"/>
            <a:r>
              <a:rPr lang="en-US" sz="2800" b="1" cap="none" spc="50" dirty="0" err="1">
                <a:ln w="0"/>
                <a:solidFill>
                  <a:srgbClr val="0070C0"/>
                </a:solidFill>
                <a:effectLst>
                  <a:innerShdw blurRad="63500" dist="50800" dir="13500000">
                    <a:srgbClr val="000000">
                      <a:alpha val="50000"/>
                    </a:srgbClr>
                  </a:innerShdw>
                </a:effectLst>
              </a:rPr>
              <a:t>Parn</a:t>
            </a:r>
            <a:r>
              <a:rPr lang="en-US" sz="2800" b="1" cap="none" spc="50" dirty="0">
                <a:ln w="0"/>
                <a:solidFill>
                  <a:srgbClr val="0070C0"/>
                </a:solidFill>
                <a:effectLst>
                  <a:innerShdw blurRad="63500" dist="50800" dir="13500000">
                    <a:srgbClr val="000000">
                      <a:alpha val="50000"/>
                    </a:srgbClr>
                  </a:innerShdw>
                </a:effectLst>
              </a:rPr>
              <a:t> D</a:t>
            </a:r>
            <a:r>
              <a:rPr lang="en-US" sz="2800" b="1" spc="50" dirty="0">
                <a:ln w="0"/>
                <a:solidFill>
                  <a:srgbClr val="0070C0"/>
                </a:solidFill>
                <a:effectLst>
                  <a:innerShdw blurRad="63500" dist="50800" dir="13500000">
                    <a:srgbClr val="000000">
                      <a:alpha val="50000"/>
                    </a:srgbClr>
                  </a:innerShdw>
                </a:effectLst>
              </a:rPr>
              <a:t>esai(18BCP149D)</a:t>
            </a:r>
          </a:p>
          <a:p>
            <a:pPr algn="ctr"/>
            <a:r>
              <a:rPr lang="en-US" sz="2800" b="1" cap="none" spc="50" dirty="0">
                <a:ln w="0"/>
                <a:solidFill>
                  <a:srgbClr val="0070C0"/>
                </a:solidFill>
                <a:effectLst>
                  <a:innerShdw blurRad="63500" dist="50800" dir="13500000">
                    <a:srgbClr val="000000">
                      <a:alpha val="50000"/>
                    </a:srgbClr>
                  </a:innerShdw>
                </a:effectLst>
              </a:rPr>
              <a:t>Shreedhar Bhatt(18BCP150D)</a:t>
            </a:r>
          </a:p>
        </p:txBody>
      </p:sp>
    </p:spTree>
    <p:extLst>
      <p:ext uri="{BB962C8B-B14F-4D97-AF65-F5344CB8AC3E}">
        <p14:creationId xmlns:p14="http://schemas.microsoft.com/office/powerpoint/2010/main" val="981344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474D-70C8-487D-9082-A5CEF9E11D4B}"/>
              </a:ext>
            </a:extLst>
          </p:cNvPr>
          <p:cNvSpPr>
            <a:spLocks noGrp="1"/>
          </p:cNvSpPr>
          <p:nvPr>
            <p:ph type="title"/>
          </p:nvPr>
        </p:nvSpPr>
        <p:spPr/>
        <p:txBody>
          <a:bodyPr/>
          <a:lstStyle/>
          <a:p>
            <a:r>
              <a:rPr lang="en-US" b="1" dirty="0">
                <a:solidFill>
                  <a:schemeClr val="bg2">
                    <a:lumMod val="25000"/>
                  </a:schemeClr>
                </a:solidFill>
              </a:rPr>
              <a:t>Developed By.</a:t>
            </a:r>
            <a:endParaRPr lang="en-IN" b="1" dirty="0">
              <a:solidFill>
                <a:schemeClr val="bg2">
                  <a:lumMod val="25000"/>
                </a:schemeClr>
              </a:solidFill>
            </a:endParaRPr>
          </a:p>
        </p:txBody>
      </p:sp>
      <p:graphicFrame>
        <p:nvGraphicFramePr>
          <p:cNvPr id="4" name="Table 4">
            <a:extLst>
              <a:ext uri="{FF2B5EF4-FFF2-40B4-BE49-F238E27FC236}">
                <a16:creationId xmlns:a16="http://schemas.microsoft.com/office/drawing/2014/main" id="{41AC474B-5687-4275-83D4-D35421618F1B}"/>
              </a:ext>
            </a:extLst>
          </p:cNvPr>
          <p:cNvGraphicFramePr>
            <a:graphicFrameLocks noGrp="1"/>
          </p:cNvGraphicFramePr>
          <p:nvPr>
            <p:ph idx="1"/>
            <p:extLst>
              <p:ext uri="{D42A27DB-BD31-4B8C-83A1-F6EECF244321}">
                <p14:modId xmlns:p14="http://schemas.microsoft.com/office/powerpoint/2010/main" val="589398081"/>
              </p:ext>
            </p:extLst>
          </p:nvPr>
        </p:nvGraphicFramePr>
        <p:xfrm>
          <a:off x="1097280" y="2274888"/>
          <a:ext cx="10058400" cy="20218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2133237938"/>
                    </a:ext>
                  </a:extLst>
                </a:gridCol>
                <a:gridCol w="5029200">
                  <a:extLst>
                    <a:ext uri="{9D8B030D-6E8A-4147-A177-3AD203B41FA5}">
                      <a16:colId xmlns:a16="http://schemas.microsoft.com/office/drawing/2014/main" val="992058336"/>
                    </a:ext>
                  </a:extLst>
                </a:gridCol>
              </a:tblGrid>
              <a:tr h="370840">
                <a:tc>
                  <a:txBody>
                    <a:bodyPr/>
                    <a:lstStyle/>
                    <a:p>
                      <a:pPr algn="ctr"/>
                      <a:r>
                        <a:rPr lang="en-US" b="1" dirty="0"/>
                        <a:t>Name </a:t>
                      </a:r>
                      <a:endParaRPr lang="en-IN" b="1" dirty="0"/>
                    </a:p>
                  </a:txBody>
                  <a:tcPr/>
                </a:tc>
                <a:tc>
                  <a:txBody>
                    <a:bodyPr/>
                    <a:lstStyle/>
                    <a:p>
                      <a:pPr algn="ctr"/>
                      <a:r>
                        <a:rPr lang="en-US" b="1" dirty="0"/>
                        <a:t>Roll No</a:t>
                      </a:r>
                      <a:endParaRPr lang="en-IN" b="1" dirty="0"/>
                    </a:p>
                  </a:txBody>
                  <a:tcPr/>
                </a:tc>
                <a:extLst>
                  <a:ext uri="{0D108BD9-81ED-4DB2-BD59-A6C34878D82A}">
                    <a16:rowId xmlns:a16="http://schemas.microsoft.com/office/drawing/2014/main" val="889676349"/>
                  </a:ext>
                </a:extLst>
              </a:tr>
              <a:tr h="370840">
                <a:tc>
                  <a:txBody>
                    <a:bodyPr/>
                    <a:lstStyle/>
                    <a:p>
                      <a:pPr algn="ctr"/>
                      <a:r>
                        <a:rPr lang="en-US" b="1" dirty="0">
                          <a:solidFill>
                            <a:schemeClr val="bg2">
                              <a:lumMod val="25000"/>
                            </a:schemeClr>
                          </a:solidFill>
                        </a:rPr>
                        <a:t>Parn Niraj Desai</a:t>
                      </a:r>
                      <a:endParaRPr lang="en-IN" b="1" dirty="0">
                        <a:solidFill>
                          <a:schemeClr val="bg2">
                            <a:lumMod val="25000"/>
                          </a:schemeClr>
                        </a:solidFill>
                      </a:endParaRPr>
                    </a:p>
                  </a:txBody>
                  <a:tcPr/>
                </a:tc>
                <a:tc>
                  <a:txBody>
                    <a:bodyPr/>
                    <a:lstStyle/>
                    <a:p>
                      <a:pPr algn="ctr"/>
                      <a:r>
                        <a:rPr lang="en-US" b="1" dirty="0">
                          <a:solidFill>
                            <a:schemeClr val="bg2">
                              <a:lumMod val="25000"/>
                            </a:schemeClr>
                          </a:solidFill>
                        </a:rPr>
                        <a:t>18BCP149D</a:t>
                      </a:r>
                      <a:endParaRPr lang="en-IN" b="1" dirty="0">
                        <a:solidFill>
                          <a:schemeClr val="bg2">
                            <a:lumMod val="25000"/>
                          </a:schemeClr>
                        </a:solidFill>
                      </a:endParaRPr>
                    </a:p>
                    <a:p>
                      <a:pPr algn="ctr"/>
                      <a:endParaRPr lang="en-US" b="1" dirty="0">
                        <a:solidFill>
                          <a:schemeClr val="bg2">
                            <a:lumMod val="25000"/>
                          </a:schemeClr>
                        </a:solidFill>
                      </a:endParaRPr>
                    </a:p>
                  </a:txBody>
                  <a:tcPr/>
                </a:tc>
                <a:extLst>
                  <a:ext uri="{0D108BD9-81ED-4DB2-BD59-A6C34878D82A}">
                    <a16:rowId xmlns:a16="http://schemas.microsoft.com/office/drawing/2014/main" val="9561509"/>
                  </a:ext>
                </a:extLst>
              </a:tr>
              <a:tr h="370840">
                <a:tc>
                  <a:txBody>
                    <a:bodyPr/>
                    <a:lstStyle/>
                    <a:p>
                      <a:pPr algn="ctr"/>
                      <a:r>
                        <a:rPr lang="en-US" b="1" dirty="0">
                          <a:solidFill>
                            <a:schemeClr val="bg2">
                              <a:lumMod val="25000"/>
                            </a:schemeClr>
                          </a:solidFill>
                        </a:rPr>
                        <a:t>Shreedhar Manish Bhatt</a:t>
                      </a:r>
                      <a:endParaRPr lang="en-IN" b="1" dirty="0">
                        <a:solidFill>
                          <a:schemeClr val="bg2">
                            <a:lumMod val="25000"/>
                          </a:schemeClr>
                        </a:solidFill>
                      </a:endParaRPr>
                    </a:p>
                  </a:txBody>
                  <a:tcPr/>
                </a:tc>
                <a:tc>
                  <a:txBody>
                    <a:bodyPr/>
                    <a:lstStyle/>
                    <a:p>
                      <a:pPr algn="ctr"/>
                      <a:r>
                        <a:rPr lang="en-US" b="1" dirty="0">
                          <a:solidFill>
                            <a:schemeClr val="bg2">
                              <a:lumMod val="25000"/>
                            </a:schemeClr>
                          </a:solidFill>
                        </a:rPr>
                        <a:t>18BCP150D</a:t>
                      </a:r>
                    </a:p>
                    <a:p>
                      <a:pPr algn="ctr"/>
                      <a:endParaRPr lang="en-IN" b="1" dirty="0">
                        <a:solidFill>
                          <a:schemeClr val="bg2">
                            <a:lumMod val="25000"/>
                          </a:schemeClr>
                        </a:solidFill>
                      </a:endParaRPr>
                    </a:p>
                  </a:txBody>
                  <a:tcPr/>
                </a:tc>
                <a:extLst>
                  <a:ext uri="{0D108BD9-81ED-4DB2-BD59-A6C34878D82A}">
                    <a16:rowId xmlns:a16="http://schemas.microsoft.com/office/drawing/2014/main" val="1072931976"/>
                  </a:ext>
                </a:extLst>
              </a:tr>
              <a:tr h="370840">
                <a:tc>
                  <a:txBody>
                    <a:bodyPr/>
                    <a:lstStyle/>
                    <a:p>
                      <a:pPr algn="r"/>
                      <a:r>
                        <a:rPr lang="en-US" b="1" dirty="0"/>
                        <a:t>Leader Name - </a:t>
                      </a:r>
                      <a:endParaRPr lang="en-IN" b="1" dirty="0"/>
                    </a:p>
                  </a:txBody>
                  <a:tcPr/>
                </a:tc>
                <a:tc>
                  <a:txBody>
                    <a:bodyPr/>
                    <a:lstStyle/>
                    <a:p>
                      <a:r>
                        <a:rPr lang="en-US" b="1" dirty="0"/>
                        <a:t>Parn Niraj Desai</a:t>
                      </a:r>
                      <a:endParaRPr lang="en-IN" b="1" dirty="0"/>
                    </a:p>
                  </a:txBody>
                  <a:tcPr/>
                </a:tc>
                <a:extLst>
                  <a:ext uri="{0D108BD9-81ED-4DB2-BD59-A6C34878D82A}">
                    <a16:rowId xmlns:a16="http://schemas.microsoft.com/office/drawing/2014/main" val="3835739226"/>
                  </a:ext>
                </a:extLst>
              </a:tr>
            </a:tbl>
          </a:graphicData>
        </a:graphic>
      </p:graphicFrame>
      <p:sp>
        <p:nvSpPr>
          <p:cNvPr id="6" name="Footer Placeholder 5">
            <a:extLst>
              <a:ext uri="{FF2B5EF4-FFF2-40B4-BE49-F238E27FC236}">
                <a16:creationId xmlns:a16="http://schemas.microsoft.com/office/drawing/2014/main" id="{AC98E606-990F-492A-A7E1-8C9240A0EE39}"/>
              </a:ext>
            </a:extLst>
          </p:cNvPr>
          <p:cNvSpPr>
            <a:spLocks noGrp="1"/>
          </p:cNvSpPr>
          <p:nvPr>
            <p:ph type="ftr" sz="quarter" idx="11"/>
          </p:nvPr>
        </p:nvSpPr>
        <p:spPr/>
        <p:txBody>
          <a:bodyPr/>
          <a:lstStyle/>
          <a:p>
            <a:r>
              <a:rPr lang="en-IN"/>
              <a:t>Car Racing 1.O</a:t>
            </a:r>
          </a:p>
        </p:txBody>
      </p:sp>
      <p:sp>
        <p:nvSpPr>
          <p:cNvPr id="7" name="Slide Number Placeholder 6">
            <a:extLst>
              <a:ext uri="{FF2B5EF4-FFF2-40B4-BE49-F238E27FC236}">
                <a16:creationId xmlns:a16="http://schemas.microsoft.com/office/drawing/2014/main" id="{3A1696EB-ECB9-4F4B-B10F-ADA2495ED03D}"/>
              </a:ext>
            </a:extLst>
          </p:cNvPr>
          <p:cNvSpPr>
            <a:spLocks noGrp="1"/>
          </p:cNvSpPr>
          <p:nvPr>
            <p:ph type="sldNum" sz="quarter" idx="12"/>
          </p:nvPr>
        </p:nvSpPr>
        <p:spPr/>
        <p:txBody>
          <a:bodyPr/>
          <a:lstStyle/>
          <a:p>
            <a:fld id="{BE6A7088-CA2A-4F40-84F8-746566738EDF}" type="slidenum">
              <a:rPr lang="en-IN" smtClean="0"/>
              <a:t>2</a:t>
            </a:fld>
            <a:endParaRPr lang="en-IN"/>
          </a:p>
        </p:txBody>
      </p:sp>
    </p:spTree>
    <p:extLst>
      <p:ext uri="{BB962C8B-B14F-4D97-AF65-F5344CB8AC3E}">
        <p14:creationId xmlns:p14="http://schemas.microsoft.com/office/powerpoint/2010/main" val="4271631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FF8D-E3C0-4D52-9B44-CBFD94252E61}"/>
              </a:ext>
            </a:extLst>
          </p:cNvPr>
          <p:cNvSpPr>
            <a:spLocks noGrp="1"/>
          </p:cNvSpPr>
          <p:nvPr>
            <p:ph type="title"/>
          </p:nvPr>
        </p:nvSpPr>
        <p:spPr/>
        <p:txBody>
          <a:bodyPr/>
          <a:lstStyle/>
          <a:p>
            <a:r>
              <a:rPr lang="en-IN" b="1" dirty="0">
                <a:solidFill>
                  <a:schemeClr val="bg2">
                    <a:lumMod val="25000"/>
                  </a:schemeClr>
                </a:solidFill>
              </a:rPr>
              <a:t>ABSTRACT</a:t>
            </a:r>
          </a:p>
        </p:txBody>
      </p:sp>
      <p:sp>
        <p:nvSpPr>
          <p:cNvPr id="3" name="Content Placeholder 2">
            <a:extLst>
              <a:ext uri="{FF2B5EF4-FFF2-40B4-BE49-F238E27FC236}">
                <a16:creationId xmlns:a16="http://schemas.microsoft.com/office/drawing/2014/main" id="{DD432891-FE63-473E-8E84-7C819896DB09}"/>
              </a:ext>
            </a:extLst>
          </p:cNvPr>
          <p:cNvSpPr>
            <a:spLocks noGrp="1"/>
          </p:cNvSpPr>
          <p:nvPr>
            <p:ph idx="1"/>
          </p:nvPr>
        </p:nvSpPr>
        <p:spPr/>
        <p:txBody>
          <a:bodyPr/>
          <a:lstStyle/>
          <a:p>
            <a:endParaRPr lang="en-IN" dirty="0"/>
          </a:p>
          <a:p>
            <a:r>
              <a:rPr lang="en-IN" dirty="0"/>
              <a:t>The java program “Game.java” is programmed, initiated and designed for the beginner lever gamers who wants to play at the cost of ease. The crux of this java program is multi-purpose. Digital games are part of our technologically driven lives. Today not only games constitute marginal time of humans but also engage with them. We have provided ‘key driven’ game which helps to control the game and make a good gaming experience. The main pillar of our java program is that it is not only small in size but also platform independent, simple and robust. Because of these features, we provide clean and lament user interface and as a result - user can reduce stress , improve decision making and coordinate his/her strategy while playing the game.</a:t>
            </a:r>
          </a:p>
          <a:p>
            <a:r>
              <a:rPr lang="en-IN" dirty="0"/>
              <a:t> </a:t>
            </a:r>
          </a:p>
          <a:p>
            <a:endParaRPr lang="en-IN" dirty="0"/>
          </a:p>
        </p:txBody>
      </p:sp>
      <p:sp>
        <p:nvSpPr>
          <p:cNvPr id="4" name="Footer Placeholder 3">
            <a:extLst>
              <a:ext uri="{FF2B5EF4-FFF2-40B4-BE49-F238E27FC236}">
                <a16:creationId xmlns:a16="http://schemas.microsoft.com/office/drawing/2014/main" id="{01937CB4-28D6-48B2-986A-5303236E12DE}"/>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980C1BBD-D1A5-43F1-ABC4-2F45F80EF1F8}"/>
              </a:ext>
            </a:extLst>
          </p:cNvPr>
          <p:cNvSpPr>
            <a:spLocks noGrp="1"/>
          </p:cNvSpPr>
          <p:nvPr>
            <p:ph type="sldNum" sz="quarter" idx="12"/>
          </p:nvPr>
        </p:nvSpPr>
        <p:spPr/>
        <p:txBody>
          <a:bodyPr/>
          <a:lstStyle/>
          <a:p>
            <a:fld id="{BE6A7088-CA2A-4F40-84F8-746566738EDF}" type="slidenum">
              <a:rPr lang="en-IN" smtClean="0"/>
              <a:t>3</a:t>
            </a:fld>
            <a:endParaRPr lang="en-IN"/>
          </a:p>
        </p:txBody>
      </p:sp>
    </p:spTree>
    <p:extLst>
      <p:ext uri="{BB962C8B-B14F-4D97-AF65-F5344CB8AC3E}">
        <p14:creationId xmlns:p14="http://schemas.microsoft.com/office/powerpoint/2010/main" val="1542378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BA833-906E-4B01-9C17-0F649DCAC3B4}"/>
              </a:ext>
            </a:extLst>
          </p:cNvPr>
          <p:cNvSpPr>
            <a:spLocks noGrp="1"/>
          </p:cNvSpPr>
          <p:nvPr>
            <p:ph type="title"/>
          </p:nvPr>
        </p:nvSpPr>
        <p:spPr/>
        <p:txBody>
          <a:bodyPr/>
          <a:lstStyle/>
          <a:p>
            <a:r>
              <a:rPr lang="en-US" b="1" dirty="0"/>
              <a:t>Roadmap.</a:t>
            </a:r>
            <a:endParaRPr lang="en-IN" b="1" dirty="0"/>
          </a:p>
        </p:txBody>
      </p:sp>
      <p:sp>
        <p:nvSpPr>
          <p:cNvPr id="3" name="Content Placeholder 2">
            <a:extLst>
              <a:ext uri="{FF2B5EF4-FFF2-40B4-BE49-F238E27FC236}">
                <a16:creationId xmlns:a16="http://schemas.microsoft.com/office/drawing/2014/main" id="{10E98E30-DFB7-4122-9B0F-366964CDB592}"/>
              </a:ext>
            </a:extLst>
          </p:cNvPr>
          <p:cNvSpPr>
            <a:spLocks noGrp="1"/>
          </p:cNvSpPr>
          <p:nvPr>
            <p:ph idx="1"/>
          </p:nvPr>
        </p:nvSpPr>
        <p:spPr/>
        <p:txBody>
          <a:bodyPr/>
          <a:lstStyle/>
          <a:p>
            <a:r>
              <a:rPr lang="en-US" dirty="0"/>
              <a:t>1. Once the game is launch , this screen will appear</a:t>
            </a:r>
          </a:p>
          <a:p>
            <a:r>
              <a:rPr lang="en-US" dirty="0"/>
              <a:t>     the user has to write his/her name.</a:t>
            </a:r>
          </a:p>
          <a:p>
            <a:r>
              <a:rPr lang="en-US" dirty="0"/>
              <a:t>2. After writing the game the user has to click OK &amp;</a:t>
            </a:r>
          </a:p>
          <a:p>
            <a:r>
              <a:rPr lang="en-US" sz="2000" dirty="0"/>
              <a:t>     game will begin.</a:t>
            </a:r>
            <a:endParaRPr lang="en-IN" sz="2000" dirty="0"/>
          </a:p>
        </p:txBody>
      </p:sp>
      <p:sp>
        <p:nvSpPr>
          <p:cNvPr id="4" name="Footer Placeholder 3">
            <a:extLst>
              <a:ext uri="{FF2B5EF4-FFF2-40B4-BE49-F238E27FC236}">
                <a16:creationId xmlns:a16="http://schemas.microsoft.com/office/drawing/2014/main" id="{671AF44B-F5A6-40A2-9F1B-719075E8E2B9}"/>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F63CADB7-D307-4592-8A28-6AFD9771F621}"/>
              </a:ext>
            </a:extLst>
          </p:cNvPr>
          <p:cNvSpPr>
            <a:spLocks noGrp="1"/>
          </p:cNvSpPr>
          <p:nvPr>
            <p:ph type="sldNum" sz="quarter" idx="12"/>
          </p:nvPr>
        </p:nvSpPr>
        <p:spPr/>
        <p:txBody>
          <a:bodyPr/>
          <a:lstStyle/>
          <a:p>
            <a:fld id="{BE6A7088-CA2A-4F40-84F8-746566738EDF}" type="slidenum">
              <a:rPr lang="en-IN" smtClean="0"/>
              <a:t>4</a:t>
            </a:fld>
            <a:endParaRPr lang="en-IN"/>
          </a:p>
        </p:txBody>
      </p:sp>
      <p:pic>
        <p:nvPicPr>
          <p:cNvPr id="7" name="Picture 6">
            <a:extLst>
              <a:ext uri="{FF2B5EF4-FFF2-40B4-BE49-F238E27FC236}">
                <a16:creationId xmlns:a16="http://schemas.microsoft.com/office/drawing/2014/main" id="{921D462A-F34D-4E53-A94B-B343A8031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9722" y="1826684"/>
            <a:ext cx="4375958" cy="2762295"/>
          </a:xfrm>
          <a:prstGeom prst="rect">
            <a:avLst/>
          </a:prstGeom>
        </p:spPr>
      </p:pic>
    </p:spTree>
    <p:extLst>
      <p:ext uri="{BB962C8B-B14F-4D97-AF65-F5344CB8AC3E}">
        <p14:creationId xmlns:p14="http://schemas.microsoft.com/office/powerpoint/2010/main" val="4108745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FAAF-C1A1-43F9-8F9A-04DD58C52935}"/>
              </a:ext>
            </a:extLst>
          </p:cNvPr>
          <p:cNvSpPr>
            <a:spLocks noGrp="1"/>
          </p:cNvSpPr>
          <p:nvPr>
            <p:ph type="title"/>
          </p:nvPr>
        </p:nvSpPr>
        <p:spPr/>
        <p:txBody>
          <a:bodyPr/>
          <a:lstStyle/>
          <a:p>
            <a:r>
              <a:rPr lang="en-US" b="1" dirty="0"/>
              <a:t>Roadmap.</a:t>
            </a:r>
            <a:endParaRPr lang="en-IN" b="1" dirty="0"/>
          </a:p>
        </p:txBody>
      </p:sp>
      <p:sp>
        <p:nvSpPr>
          <p:cNvPr id="4" name="Footer Placeholder 3">
            <a:extLst>
              <a:ext uri="{FF2B5EF4-FFF2-40B4-BE49-F238E27FC236}">
                <a16:creationId xmlns:a16="http://schemas.microsoft.com/office/drawing/2014/main" id="{12B0F44A-EF4F-45EB-9687-A5FDEBD9111B}"/>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00E0B229-7DBC-4743-ABF5-8FAC02098E63}"/>
              </a:ext>
            </a:extLst>
          </p:cNvPr>
          <p:cNvSpPr>
            <a:spLocks noGrp="1"/>
          </p:cNvSpPr>
          <p:nvPr>
            <p:ph type="sldNum" sz="quarter" idx="12"/>
          </p:nvPr>
        </p:nvSpPr>
        <p:spPr/>
        <p:txBody>
          <a:bodyPr/>
          <a:lstStyle/>
          <a:p>
            <a:fld id="{BE6A7088-CA2A-4F40-84F8-746566738EDF}" type="slidenum">
              <a:rPr lang="en-IN" smtClean="0"/>
              <a:t>5</a:t>
            </a:fld>
            <a:endParaRPr lang="en-IN"/>
          </a:p>
        </p:txBody>
      </p:sp>
      <p:sp>
        <p:nvSpPr>
          <p:cNvPr id="11" name="Content Placeholder 10">
            <a:extLst>
              <a:ext uri="{FF2B5EF4-FFF2-40B4-BE49-F238E27FC236}">
                <a16:creationId xmlns:a16="http://schemas.microsoft.com/office/drawing/2014/main" id="{8D1F7CC5-1A37-4517-BE39-E881D83B2058}"/>
              </a:ext>
            </a:extLst>
          </p:cNvPr>
          <p:cNvSpPr>
            <a:spLocks noGrp="1"/>
          </p:cNvSpPr>
          <p:nvPr>
            <p:ph idx="1"/>
          </p:nvPr>
        </p:nvSpPr>
        <p:spPr/>
        <p:txBody>
          <a:bodyPr/>
          <a:lstStyle/>
          <a:p>
            <a:r>
              <a:rPr lang="en-US" dirty="0"/>
              <a:t> 3. The game has started, the user has to save</a:t>
            </a:r>
          </a:p>
          <a:p>
            <a:pPr marL="201168" lvl="1" indent="0">
              <a:buNone/>
            </a:pPr>
            <a:r>
              <a:rPr lang="en-US" dirty="0"/>
              <a:t>   his/her car from collision with other car.</a:t>
            </a:r>
          </a:p>
          <a:p>
            <a:pPr marL="201168" lvl="1" indent="0">
              <a:buNone/>
            </a:pPr>
            <a:endParaRPr lang="en-US" dirty="0"/>
          </a:p>
          <a:p>
            <a:pPr marL="201168" lvl="1" indent="0">
              <a:buNone/>
            </a:pPr>
            <a:r>
              <a:rPr lang="en-US" dirty="0"/>
              <a:t>4. Randomly after some time the speed of the </a:t>
            </a:r>
          </a:p>
          <a:p>
            <a:pPr marL="201168" lvl="1" indent="0">
              <a:buNone/>
            </a:pPr>
            <a:r>
              <a:rPr lang="en-US" dirty="0"/>
              <a:t>    others car will increase &amp; decrease automatically.</a:t>
            </a:r>
          </a:p>
          <a:p>
            <a:pPr marL="201168" lvl="1" indent="0">
              <a:buNone/>
            </a:pPr>
            <a:endParaRPr lang="en-US" dirty="0"/>
          </a:p>
          <a:p>
            <a:pPr marL="201168" lvl="1" indent="0">
              <a:buNone/>
            </a:pPr>
            <a:r>
              <a:rPr lang="en-US" dirty="0"/>
              <a:t>5. The user has to try his/her best to save car </a:t>
            </a:r>
          </a:p>
          <a:p>
            <a:pPr marL="201168" lvl="1" indent="0">
              <a:buNone/>
            </a:pPr>
            <a:r>
              <a:rPr lang="en-US" dirty="0"/>
              <a:t>     from collision. </a:t>
            </a:r>
          </a:p>
          <a:p>
            <a:pPr marL="201168" lvl="1" indent="0">
              <a:buNone/>
            </a:pPr>
            <a:endParaRPr lang="en-US" dirty="0"/>
          </a:p>
          <a:p>
            <a:pPr marL="201168" lvl="1" indent="0">
              <a:buNone/>
            </a:pPr>
            <a:r>
              <a:rPr lang="en-US" dirty="0"/>
              <a:t>6. The user can control his/her car by four arrow keys.</a:t>
            </a:r>
          </a:p>
        </p:txBody>
      </p:sp>
      <p:pic>
        <p:nvPicPr>
          <p:cNvPr id="13" name="Picture 12">
            <a:extLst>
              <a:ext uri="{FF2B5EF4-FFF2-40B4-BE49-F238E27FC236}">
                <a16:creationId xmlns:a16="http://schemas.microsoft.com/office/drawing/2014/main" id="{43AF4E95-AB40-4BAE-A47D-11D1BE683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9679" y="1845734"/>
            <a:ext cx="4822804" cy="4406265"/>
          </a:xfrm>
          <a:prstGeom prst="rect">
            <a:avLst/>
          </a:prstGeom>
        </p:spPr>
      </p:pic>
    </p:spTree>
    <p:extLst>
      <p:ext uri="{BB962C8B-B14F-4D97-AF65-F5344CB8AC3E}">
        <p14:creationId xmlns:p14="http://schemas.microsoft.com/office/powerpoint/2010/main" val="3066917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D92F-8D29-46AF-91F0-E7B0A2048966}"/>
              </a:ext>
            </a:extLst>
          </p:cNvPr>
          <p:cNvSpPr>
            <a:spLocks noGrp="1"/>
          </p:cNvSpPr>
          <p:nvPr>
            <p:ph type="title"/>
          </p:nvPr>
        </p:nvSpPr>
        <p:spPr/>
        <p:txBody>
          <a:bodyPr/>
          <a:lstStyle/>
          <a:p>
            <a:r>
              <a:rPr lang="en-US" b="1" dirty="0"/>
              <a:t>Roadmap.</a:t>
            </a:r>
            <a:endParaRPr lang="en-IN" dirty="0"/>
          </a:p>
        </p:txBody>
      </p:sp>
      <p:sp>
        <p:nvSpPr>
          <p:cNvPr id="3" name="Content Placeholder 2">
            <a:extLst>
              <a:ext uri="{FF2B5EF4-FFF2-40B4-BE49-F238E27FC236}">
                <a16:creationId xmlns:a16="http://schemas.microsoft.com/office/drawing/2014/main" id="{1A531FD8-428F-4EAB-9698-9DAC2681EE32}"/>
              </a:ext>
            </a:extLst>
          </p:cNvPr>
          <p:cNvSpPr>
            <a:spLocks noGrp="1"/>
          </p:cNvSpPr>
          <p:nvPr>
            <p:ph idx="1"/>
          </p:nvPr>
        </p:nvSpPr>
        <p:spPr/>
        <p:txBody>
          <a:bodyPr/>
          <a:lstStyle/>
          <a:p>
            <a:r>
              <a:rPr lang="en-US" dirty="0"/>
              <a:t>  7</a:t>
            </a:r>
            <a:r>
              <a:rPr lang="en-IN" dirty="0"/>
              <a:t>. The below screen will appear, once the user</a:t>
            </a:r>
            <a:r>
              <a:rPr lang="en-US" dirty="0"/>
              <a:t>’s</a:t>
            </a:r>
          </a:p>
          <a:p>
            <a:pPr marL="201168" lvl="1" indent="0">
              <a:buNone/>
            </a:pPr>
            <a:r>
              <a:rPr lang="en-US" dirty="0"/>
              <a:t>   car collides.</a:t>
            </a:r>
          </a:p>
          <a:p>
            <a:pPr marL="201168" lvl="1" indent="0">
              <a:buNone/>
            </a:pPr>
            <a:endParaRPr lang="en-US" dirty="0"/>
          </a:p>
          <a:p>
            <a:pPr marL="201168" lvl="1" indent="0">
              <a:buNone/>
            </a:pPr>
            <a:r>
              <a:rPr lang="en-US" dirty="0"/>
              <a:t>8. The score of the user will be shown in the </a:t>
            </a:r>
          </a:p>
          <a:p>
            <a:pPr marL="201168" lvl="1" indent="0">
              <a:buNone/>
            </a:pPr>
            <a:r>
              <a:rPr lang="en-US" dirty="0"/>
              <a:t>     dialog box.</a:t>
            </a:r>
          </a:p>
          <a:p>
            <a:pPr marL="201168" lvl="1" indent="0">
              <a:buNone/>
            </a:pPr>
            <a:endParaRPr lang="en-US" dirty="0"/>
          </a:p>
          <a:p>
            <a:pPr marL="201168" lvl="1" indent="0">
              <a:buNone/>
            </a:pPr>
            <a:r>
              <a:rPr lang="en-US" dirty="0"/>
              <a:t>9. The “Congratulations” message will be displayed </a:t>
            </a:r>
          </a:p>
          <a:p>
            <a:pPr marL="201168" lvl="1" indent="0">
              <a:buNone/>
            </a:pPr>
            <a:r>
              <a:rPr lang="en-US" dirty="0"/>
              <a:t>     with the name that user entered at the starting of  </a:t>
            </a:r>
          </a:p>
          <a:p>
            <a:pPr marL="201168" lvl="1" indent="0">
              <a:buNone/>
            </a:pPr>
            <a:r>
              <a:rPr lang="en-US" dirty="0"/>
              <a:t>     game.	</a:t>
            </a:r>
          </a:p>
          <a:p>
            <a:pPr marL="201168" lvl="1" indent="0">
              <a:buNone/>
            </a:pPr>
            <a:endParaRPr lang="en-IN" dirty="0"/>
          </a:p>
        </p:txBody>
      </p:sp>
      <p:sp>
        <p:nvSpPr>
          <p:cNvPr id="4" name="Footer Placeholder 3">
            <a:extLst>
              <a:ext uri="{FF2B5EF4-FFF2-40B4-BE49-F238E27FC236}">
                <a16:creationId xmlns:a16="http://schemas.microsoft.com/office/drawing/2014/main" id="{4667C8ED-CA93-45CF-965B-F299F985169E}"/>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57E0BD5F-80E8-44D8-AD58-720EE8D1314C}"/>
              </a:ext>
            </a:extLst>
          </p:cNvPr>
          <p:cNvSpPr>
            <a:spLocks noGrp="1"/>
          </p:cNvSpPr>
          <p:nvPr>
            <p:ph type="sldNum" sz="quarter" idx="12"/>
          </p:nvPr>
        </p:nvSpPr>
        <p:spPr/>
        <p:txBody>
          <a:bodyPr/>
          <a:lstStyle/>
          <a:p>
            <a:fld id="{BE6A7088-CA2A-4F40-84F8-746566738EDF}" type="slidenum">
              <a:rPr lang="en-IN" smtClean="0"/>
              <a:t>6</a:t>
            </a:fld>
            <a:endParaRPr lang="en-IN"/>
          </a:p>
        </p:txBody>
      </p:sp>
      <p:pic>
        <p:nvPicPr>
          <p:cNvPr id="7" name="Picture 6">
            <a:extLst>
              <a:ext uri="{FF2B5EF4-FFF2-40B4-BE49-F238E27FC236}">
                <a16:creationId xmlns:a16="http://schemas.microsoft.com/office/drawing/2014/main" id="{CD0B20D8-4026-4687-9D49-2C6AE8F18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2789" y="1824568"/>
            <a:ext cx="4692891" cy="4406265"/>
          </a:xfrm>
          <a:prstGeom prst="rect">
            <a:avLst/>
          </a:prstGeom>
        </p:spPr>
      </p:pic>
    </p:spTree>
    <p:extLst>
      <p:ext uri="{BB962C8B-B14F-4D97-AF65-F5344CB8AC3E}">
        <p14:creationId xmlns:p14="http://schemas.microsoft.com/office/powerpoint/2010/main" val="147092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A781-F339-4E7D-8402-18D6AC07AE00}"/>
              </a:ext>
            </a:extLst>
          </p:cNvPr>
          <p:cNvSpPr>
            <a:spLocks noGrp="1"/>
          </p:cNvSpPr>
          <p:nvPr>
            <p:ph type="title"/>
          </p:nvPr>
        </p:nvSpPr>
        <p:spPr/>
        <p:txBody>
          <a:bodyPr/>
          <a:lstStyle/>
          <a:p>
            <a:r>
              <a:rPr lang="en-IN" dirty="0"/>
              <a:t>Functionality Implemented</a:t>
            </a:r>
          </a:p>
        </p:txBody>
      </p:sp>
      <p:sp>
        <p:nvSpPr>
          <p:cNvPr id="3" name="Content Placeholder 2">
            <a:extLst>
              <a:ext uri="{FF2B5EF4-FFF2-40B4-BE49-F238E27FC236}">
                <a16:creationId xmlns:a16="http://schemas.microsoft.com/office/drawing/2014/main" id="{29EB1A13-FBEB-435E-AE49-4F9309265588}"/>
              </a:ext>
            </a:extLst>
          </p:cNvPr>
          <p:cNvSpPr>
            <a:spLocks noGrp="1"/>
          </p:cNvSpPr>
          <p:nvPr>
            <p:ph idx="1"/>
          </p:nvPr>
        </p:nvSpPr>
        <p:spPr/>
        <p:txBody>
          <a:bodyPr/>
          <a:lstStyle/>
          <a:p>
            <a:pPr algn="just">
              <a:buFont typeface="Arial" panose="020B0604020202020204" pitchFamily="34" charset="0"/>
              <a:buChar char="•"/>
            </a:pPr>
            <a:r>
              <a:rPr lang="en-IN" dirty="0"/>
              <a:t> JAVA </a:t>
            </a:r>
            <a:r>
              <a:rPr lang="en-IN" dirty="0" err="1"/>
              <a:t>Jpanel</a:t>
            </a:r>
            <a:r>
              <a:rPr lang="en-IN" dirty="0"/>
              <a:t> - </a:t>
            </a:r>
            <a:r>
              <a:rPr lang="en-US" dirty="0"/>
              <a:t>The </a:t>
            </a:r>
            <a:r>
              <a:rPr lang="en-US" dirty="0" err="1"/>
              <a:t>JPanel</a:t>
            </a:r>
            <a:r>
              <a:rPr lang="en-US" dirty="0"/>
              <a:t> is a simplest container class. It provides space in which an application</a:t>
            </a:r>
          </a:p>
          <a:p>
            <a:pPr algn="just"/>
            <a:r>
              <a:rPr lang="en-US" dirty="0"/>
              <a:t>                         can attach any other component. It inherits the </a:t>
            </a:r>
            <a:r>
              <a:rPr lang="en-US" dirty="0" err="1"/>
              <a:t>JComponents</a:t>
            </a:r>
            <a:r>
              <a:rPr lang="en-US" dirty="0"/>
              <a:t> class.</a:t>
            </a:r>
            <a:endParaRPr lang="en-IN" dirty="0"/>
          </a:p>
          <a:p>
            <a:pPr algn="just">
              <a:buFont typeface="Arial" panose="020B0604020202020204" pitchFamily="34" charset="0"/>
              <a:buChar char="•"/>
            </a:pPr>
            <a:r>
              <a:rPr lang="en-IN" dirty="0"/>
              <a:t>JAVA AWT - AWT </a:t>
            </a:r>
            <a:r>
              <a:rPr lang="en-US" dirty="0"/>
              <a:t>(Abstract Window Toolkit) is </a:t>
            </a:r>
            <a:r>
              <a:rPr lang="en-US" i="1" dirty="0"/>
              <a:t>an API to develop GUI or window-based</a:t>
            </a:r>
          </a:p>
          <a:p>
            <a:pPr algn="just"/>
            <a:r>
              <a:rPr lang="en-US" i="1" dirty="0"/>
              <a:t>                     applications</a:t>
            </a:r>
            <a:r>
              <a:rPr lang="en-US" dirty="0"/>
              <a:t> in java.</a:t>
            </a:r>
          </a:p>
          <a:p>
            <a:pPr algn="just"/>
            <a:r>
              <a:rPr lang="en-US" dirty="0"/>
              <a:t>                     Java AWT components are platform-dependent i.e. components are displayed  </a:t>
            </a:r>
          </a:p>
          <a:p>
            <a:pPr algn="just"/>
            <a:r>
              <a:rPr lang="en-US" dirty="0"/>
              <a:t>                    according to the view of operating system. AWT is heavyweight i.e. its components  </a:t>
            </a:r>
          </a:p>
          <a:p>
            <a:pPr algn="just"/>
            <a:r>
              <a:rPr lang="en-US" dirty="0"/>
              <a:t>                     are using the resources of OS.</a:t>
            </a:r>
          </a:p>
          <a:p>
            <a:pPr algn="just">
              <a:buFont typeface="Arial" panose="020B0604020202020204" pitchFamily="34" charset="0"/>
              <a:buChar char="•"/>
            </a:pPr>
            <a:r>
              <a:rPr lang="en-US" dirty="0"/>
              <a:t>JAVA </a:t>
            </a:r>
            <a:r>
              <a:rPr lang="en-US" dirty="0" err="1"/>
              <a:t>Jframe</a:t>
            </a:r>
            <a:r>
              <a:rPr lang="en-US" dirty="0"/>
              <a:t> - </a:t>
            </a:r>
            <a:r>
              <a:rPr lang="en-US" dirty="0" err="1"/>
              <a:t>JFrame</a:t>
            </a:r>
            <a:r>
              <a:rPr lang="en-US" dirty="0"/>
              <a:t> works like the main window where components like labels, buttons,</a:t>
            </a:r>
          </a:p>
          <a:p>
            <a:pPr algn="just"/>
            <a:r>
              <a:rPr lang="en-US" dirty="0"/>
              <a:t>                         </a:t>
            </a:r>
            <a:r>
              <a:rPr lang="en-US" dirty="0" err="1"/>
              <a:t>textfields</a:t>
            </a:r>
            <a:r>
              <a:rPr lang="en-US" dirty="0"/>
              <a:t> are added to create a GUI.</a:t>
            </a:r>
          </a:p>
          <a:p>
            <a:pPr>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21B77BE6-BDCC-4EA1-A861-2426070463EA}"/>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A467AE04-D3EC-4E4E-8596-29FCD8682E80}"/>
              </a:ext>
            </a:extLst>
          </p:cNvPr>
          <p:cNvSpPr>
            <a:spLocks noGrp="1"/>
          </p:cNvSpPr>
          <p:nvPr>
            <p:ph type="sldNum" sz="quarter" idx="12"/>
          </p:nvPr>
        </p:nvSpPr>
        <p:spPr/>
        <p:txBody>
          <a:bodyPr/>
          <a:lstStyle/>
          <a:p>
            <a:fld id="{BE6A7088-CA2A-4F40-84F8-746566738EDF}" type="slidenum">
              <a:rPr lang="en-IN" smtClean="0"/>
              <a:t>7</a:t>
            </a:fld>
            <a:endParaRPr lang="en-IN"/>
          </a:p>
        </p:txBody>
      </p:sp>
    </p:spTree>
    <p:extLst>
      <p:ext uri="{BB962C8B-B14F-4D97-AF65-F5344CB8AC3E}">
        <p14:creationId xmlns:p14="http://schemas.microsoft.com/office/powerpoint/2010/main" val="326336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65DF-532B-4215-8A9E-0369FD567373}"/>
              </a:ext>
            </a:extLst>
          </p:cNvPr>
          <p:cNvSpPr>
            <a:spLocks noGrp="1"/>
          </p:cNvSpPr>
          <p:nvPr>
            <p:ph type="title"/>
          </p:nvPr>
        </p:nvSpPr>
        <p:spPr/>
        <p:txBody>
          <a:bodyPr/>
          <a:lstStyle/>
          <a:p>
            <a:r>
              <a:rPr lang="en-IN" dirty="0"/>
              <a:t>Functionality Implemented</a:t>
            </a:r>
          </a:p>
        </p:txBody>
      </p:sp>
      <p:sp>
        <p:nvSpPr>
          <p:cNvPr id="3" name="Content Placeholder 2">
            <a:extLst>
              <a:ext uri="{FF2B5EF4-FFF2-40B4-BE49-F238E27FC236}">
                <a16:creationId xmlns:a16="http://schemas.microsoft.com/office/drawing/2014/main" id="{DC0EC2C6-43A2-4D5C-B856-BB28B8CA7973}"/>
              </a:ext>
            </a:extLst>
          </p:cNvPr>
          <p:cNvSpPr>
            <a:spLocks noGrp="1"/>
          </p:cNvSpPr>
          <p:nvPr>
            <p:ph idx="1"/>
          </p:nvPr>
        </p:nvSpPr>
        <p:spPr/>
        <p:txBody>
          <a:bodyPr>
            <a:normAutofit/>
          </a:bodyPr>
          <a:lstStyle/>
          <a:p>
            <a:pPr algn="just">
              <a:buFont typeface="Arial" panose="020B0604020202020204" pitchFamily="34" charset="0"/>
              <a:buChar char="•"/>
            </a:pPr>
            <a:r>
              <a:rPr lang="en-IN" dirty="0"/>
              <a:t>JAVA </a:t>
            </a:r>
            <a:r>
              <a:rPr lang="en-IN" dirty="0" err="1"/>
              <a:t>awt</a:t>
            </a:r>
            <a:r>
              <a:rPr lang="en-IN" dirty="0"/>
              <a:t> image - </a:t>
            </a:r>
            <a:r>
              <a:rPr lang="en-US" dirty="0"/>
              <a:t>Provides classes for creating and modifying images.</a:t>
            </a:r>
          </a:p>
          <a:p>
            <a:pPr>
              <a:buFont typeface="Arial" panose="020B0604020202020204" pitchFamily="34" charset="0"/>
              <a:buChar char="•"/>
            </a:pPr>
            <a:r>
              <a:rPr lang="en-IN" dirty="0"/>
              <a:t>JAVA Multithreading - </a:t>
            </a:r>
            <a:r>
              <a:rPr lang="en-US" dirty="0"/>
              <a:t>A multi-threaded program contains two or more parts that can run</a:t>
            </a:r>
          </a:p>
          <a:p>
            <a:pPr marL="0" indent="0">
              <a:buNone/>
            </a:pPr>
            <a:r>
              <a:rPr lang="en-US" dirty="0"/>
              <a:t>                                         concurrently and each part can handle a different task at the same time</a:t>
            </a:r>
          </a:p>
          <a:p>
            <a:pPr marL="0" indent="0">
              <a:buNone/>
            </a:pPr>
            <a:r>
              <a:rPr lang="en-US" dirty="0"/>
              <a:t>                                         making optimal use of the available resources specially when your </a:t>
            </a:r>
          </a:p>
          <a:p>
            <a:pPr marL="0" indent="0">
              <a:buNone/>
            </a:pPr>
            <a:r>
              <a:rPr lang="en-US" dirty="0"/>
              <a:t>                                         computer has multiple CPUs.</a:t>
            </a:r>
          </a:p>
        </p:txBody>
      </p:sp>
      <p:sp>
        <p:nvSpPr>
          <p:cNvPr id="4" name="Footer Placeholder 3">
            <a:extLst>
              <a:ext uri="{FF2B5EF4-FFF2-40B4-BE49-F238E27FC236}">
                <a16:creationId xmlns:a16="http://schemas.microsoft.com/office/drawing/2014/main" id="{611B0C2F-ABEF-4994-ADC4-1E567D9575F1}"/>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FD13BB2F-B8A9-4DCF-8D6E-84EEF8B38F39}"/>
              </a:ext>
            </a:extLst>
          </p:cNvPr>
          <p:cNvSpPr>
            <a:spLocks noGrp="1"/>
          </p:cNvSpPr>
          <p:nvPr>
            <p:ph type="sldNum" sz="quarter" idx="12"/>
          </p:nvPr>
        </p:nvSpPr>
        <p:spPr/>
        <p:txBody>
          <a:bodyPr/>
          <a:lstStyle/>
          <a:p>
            <a:fld id="{BE6A7088-CA2A-4F40-84F8-746566738EDF}" type="slidenum">
              <a:rPr lang="en-IN" smtClean="0"/>
              <a:t>8</a:t>
            </a:fld>
            <a:endParaRPr lang="en-IN"/>
          </a:p>
        </p:txBody>
      </p:sp>
    </p:spTree>
    <p:extLst>
      <p:ext uri="{BB962C8B-B14F-4D97-AF65-F5344CB8AC3E}">
        <p14:creationId xmlns:p14="http://schemas.microsoft.com/office/powerpoint/2010/main" val="211906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344D-20A3-4505-BB2C-1306F7AB2E62}"/>
              </a:ext>
            </a:extLst>
          </p:cNvPr>
          <p:cNvSpPr>
            <a:spLocks noGrp="1"/>
          </p:cNvSpPr>
          <p:nvPr>
            <p:ph type="title"/>
          </p:nvPr>
        </p:nvSpPr>
        <p:spPr/>
        <p:txBody>
          <a:bodyPr/>
          <a:lstStyle/>
          <a:p>
            <a:r>
              <a:rPr lang="en-IN" dirty="0"/>
              <a:t>Functionality Implemented</a:t>
            </a:r>
          </a:p>
        </p:txBody>
      </p:sp>
      <p:sp>
        <p:nvSpPr>
          <p:cNvPr id="3" name="Content Placeholder 2">
            <a:extLst>
              <a:ext uri="{FF2B5EF4-FFF2-40B4-BE49-F238E27FC236}">
                <a16:creationId xmlns:a16="http://schemas.microsoft.com/office/drawing/2014/main" id="{285F5F18-FC49-43B1-BD85-6A0F2CFEFFCC}"/>
              </a:ext>
            </a:extLst>
          </p:cNvPr>
          <p:cNvSpPr>
            <a:spLocks noGrp="1"/>
          </p:cNvSpPr>
          <p:nvPr>
            <p:ph idx="1"/>
          </p:nvPr>
        </p:nvSpPr>
        <p:spPr/>
        <p:txBody>
          <a:bodyPr/>
          <a:lstStyle/>
          <a:p>
            <a:pPr algn="just">
              <a:buFont typeface="Arial" panose="020B0604020202020204" pitchFamily="34" charset="0"/>
              <a:buChar char="•"/>
            </a:pPr>
            <a:r>
              <a:rPr lang="en-US" dirty="0"/>
              <a:t>JAVA </a:t>
            </a:r>
            <a:r>
              <a:rPr lang="en-US" dirty="0" err="1"/>
              <a:t>awt</a:t>
            </a:r>
            <a:r>
              <a:rPr lang="en-US" dirty="0"/>
              <a:t> event (</a:t>
            </a:r>
            <a:r>
              <a:rPr lang="en-US" dirty="0" err="1"/>
              <a:t>Keyevent</a:t>
            </a:r>
            <a:r>
              <a:rPr lang="en-US" dirty="0"/>
              <a:t>) - On entering the character the Key event is </a:t>
            </a:r>
            <a:r>
              <a:rPr lang="en-US" dirty="0" err="1"/>
              <a:t>generated.There</a:t>
            </a:r>
            <a:r>
              <a:rPr lang="en-US" dirty="0"/>
              <a:t> are</a:t>
            </a:r>
          </a:p>
          <a:p>
            <a:pPr algn="just"/>
            <a:r>
              <a:rPr lang="en-US" dirty="0"/>
              <a:t>                                                   three types of key events which are represented by the integer</a:t>
            </a:r>
          </a:p>
          <a:p>
            <a:pPr algn="just"/>
            <a:r>
              <a:rPr lang="en-US" dirty="0"/>
              <a:t>                                                   constants. These key events are following,</a:t>
            </a:r>
          </a:p>
          <a:p>
            <a:pPr algn="just"/>
            <a:r>
              <a:rPr lang="en-US" dirty="0"/>
              <a:t>                                                   KEY_PRESSED</a:t>
            </a:r>
          </a:p>
          <a:p>
            <a:pPr algn="just"/>
            <a:r>
              <a:rPr lang="en-US" dirty="0"/>
              <a:t>                                                   KEY_RELASED</a:t>
            </a:r>
          </a:p>
          <a:p>
            <a:pPr algn="just"/>
            <a:r>
              <a:rPr lang="en-US" dirty="0"/>
              <a:t>                                                   KEY_TYPED</a:t>
            </a:r>
          </a:p>
          <a:p>
            <a:endParaRPr lang="en-IN" dirty="0"/>
          </a:p>
        </p:txBody>
      </p:sp>
      <p:sp>
        <p:nvSpPr>
          <p:cNvPr id="4" name="Footer Placeholder 3">
            <a:extLst>
              <a:ext uri="{FF2B5EF4-FFF2-40B4-BE49-F238E27FC236}">
                <a16:creationId xmlns:a16="http://schemas.microsoft.com/office/drawing/2014/main" id="{1B263FF0-9404-435F-AE2D-0D3659B5389A}"/>
              </a:ext>
            </a:extLst>
          </p:cNvPr>
          <p:cNvSpPr>
            <a:spLocks noGrp="1"/>
          </p:cNvSpPr>
          <p:nvPr>
            <p:ph type="ftr" sz="quarter" idx="11"/>
          </p:nvPr>
        </p:nvSpPr>
        <p:spPr/>
        <p:txBody>
          <a:bodyPr/>
          <a:lstStyle/>
          <a:p>
            <a:r>
              <a:rPr lang="en-IN"/>
              <a:t>Car Racing 1.O</a:t>
            </a:r>
          </a:p>
        </p:txBody>
      </p:sp>
      <p:sp>
        <p:nvSpPr>
          <p:cNvPr id="5" name="Slide Number Placeholder 4">
            <a:extLst>
              <a:ext uri="{FF2B5EF4-FFF2-40B4-BE49-F238E27FC236}">
                <a16:creationId xmlns:a16="http://schemas.microsoft.com/office/drawing/2014/main" id="{30D40CD9-CD52-450C-A7A5-45F4AA17F456}"/>
              </a:ext>
            </a:extLst>
          </p:cNvPr>
          <p:cNvSpPr>
            <a:spLocks noGrp="1"/>
          </p:cNvSpPr>
          <p:nvPr>
            <p:ph type="sldNum" sz="quarter" idx="12"/>
          </p:nvPr>
        </p:nvSpPr>
        <p:spPr/>
        <p:txBody>
          <a:bodyPr/>
          <a:lstStyle/>
          <a:p>
            <a:fld id="{BE6A7088-CA2A-4F40-84F8-746566738EDF}" type="slidenum">
              <a:rPr lang="en-IN" smtClean="0"/>
              <a:t>9</a:t>
            </a:fld>
            <a:endParaRPr lang="en-IN"/>
          </a:p>
        </p:txBody>
      </p:sp>
    </p:spTree>
    <p:extLst>
      <p:ext uri="{BB962C8B-B14F-4D97-AF65-F5344CB8AC3E}">
        <p14:creationId xmlns:p14="http://schemas.microsoft.com/office/powerpoint/2010/main" val="11473173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177</TotalTime>
  <Words>870</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Berlin Sans FB Demi</vt:lpstr>
      <vt:lpstr>Calibri</vt:lpstr>
      <vt:lpstr>Calibri Light</vt:lpstr>
      <vt:lpstr>Retrospect</vt:lpstr>
      <vt:lpstr>CAR RACING 1.O!   -Parn Desai(18BCP149D) -Shreedhar Bhatt(18BCP150D)</vt:lpstr>
      <vt:lpstr>Developed By.</vt:lpstr>
      <vt:lpstr>ABSTRACT</vt:lpstr>
      <vt:lpstr>Roadmap.</vt:lpstr>
      <vt:lpstr>Roadmap.</vt:lpstr>
      <vt:lpstr>Roadmap.</vt:lpstr>
      <vt:lpstr>Functionality Implemented</vt:lpstr>
      <vt:lpstr>Functionality Implemented</vt:lpstr>
      <vt:lpstr>Functionality Implemented</vt:lpstr>
      <vt:lpstr>Exception Handling.</vt:lpstr>
      <vt:lpstr>Implementations Details.</vt:lpstr>
      <vt:lpstr>Implementations Details.</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RACING 1.O!</dc:title>
  <dc:creator>Desai Parn</dc:creator>
  <cp:lastModifiedBy>Bhatt Shreedhar</cp:lastModifiedBy>
  <cp:revision>14</cp:revision>
  <dcterms:created xsi:type="dcterms:W3CDTF">2020-05-22T11:20:47Z</dcterms:created>
  <dcterms:modified xsi:type="dcterms:W3CDTF">2020-05-22T18:34:16Z</dcterms:modified>
</cp:coreProperties>
</file>